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9" r:id="rId5"/>
    <p:sldId id="257" r:id="rId6"/>
    <p:sldId id="303" r:id="rId7"/>
    <p:sldId id="281" r:id="rId8"/>
    <p:sldId id="280" r:id="rId9"/>
    <p:sldId id="291" r:id="rId10"/>
    <p:sldId id="304" r:id="rId11"/>
    <p:sldId id="305" r:id="rId12"/>
    <p:sldId id="306" r:id="rId13"/>
    <p:sldId id="292" r:id="rId14"/>
    <p:sldId id="307" r:id="rId15"/>
    <p:sldId id="293" r:id="rId16"/>
    <p:sldId id="285" r:id="rId17"/>
    <p:sldId id="296" r:id="rId18"/>
    <p:sldId id="298" r:id="rId19"/>
    <p:sldId id="266" r:id="rId20"/>
    <p:sldId id="267" r:id="rId21"/>
    <p:sldId id="268" r:id="rId22"/>
    <p:sldId id="269" r:id="rId23"/>
    <p:sldId id="270" r:id="rId24"/>
    <p:sldId id="271" r:id="rId25"/>
    <p:sldId id="275" r:id="rId26"/>
    <p:sldId id="309" r:id="rId27"/>
    <p:sldId id="310" r:id="rId28"/>
  </p:sldIdLst>
  <p:sldSz cx="9144000" cy="6858000" type="screen4x3"/>
  <p:notesSz cx="7010400" cy="9159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stevens" initials="k" lastIdx="1" clrIdx="0"/>
  <p:cmAuthor id="1" name="Roegner, Cory" initials="R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94698" autoAdjust="0"/>
  </p:normalViewPr>
  <p:slideViewPr>
    <p:cSldViewPr>
      <p:cViewPr>
        <p:scale>
          <a:sx n="90" d="100"/>
          <a:sy n="90" d="100"/>
        </p:scale>
        <p:origin x="-1524" y="-372"/>
      </p:cViewPr>
      <p:guideLst>
        <p:guide orient="horz" pos="2160"/>
        <p:guide pos="2880"/>
      </p:guideLst>
    </p:cSldViewPr>
  </p:slideViewPr>
  <p:outlineViewPr>
    <p:cViewPr>
      <p:scale>
        <a:sx n="33" d="100"/>
        <a:sy n="33" d="100"/>
      </p:scale>
      <p:origin x="36" y="1746"/>
    </p:cViewPr>
  </p:outlineViewPr>
  <p:notesTextViewPr>
    <p:cViewPr>
      <p:scale>
        <a:sx n="100" d="100"/>
        <a:sy n="100" d="100"/>
      </p:scale>
      <p:origin x="0" y="0"/>
    </p:cViewPr>
  </p:notesTextViewPr>
  <p:notesViewPr>
    <p:cSldViewPr>
      <p:cViewPr varScale="1">
        <p:scale>
          <a:sx n="51" d="100"/>
          <a:sy n="51" d="100"/>
        </p:scale>
        <p:origin x="-2664" y="-108"/>
      </p:cViewPr>
      <p:guideLst>
        <p:guide orient="horz" pos="288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1-18T09:13:22.553" idx="1">
    <p:pos x="5318" y="1031"/>
    <p:text>Consider identifying who collects the application/transaction fee under each scenario (e.g., Current Process: application fee collected by the BLM; Proposed Change: transaction fee collected by Recreation.gov).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11-18T09:20:01.634" idx="2">
    <p:pos x="5378" y="2498"/>
    <p:text>Explain that the public will still have an opportunity, if needed, to call the Monticello Field Office with questions regarding the river program.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2829" tIns="46414" rIns="92829" bIns="46414" rtlCol="0"/>
          <a:lstStyle>
            <a:lvl1pPr algn="l">
              <a:defRPr sz="1200"/>
            </a:lvl1pPr>
          </a:lstStyle>
          <a:p>
            <a:endParaRPr lang="en-US"/>
          </a:p>
        </p:txBody>
      </p:sp>
      <p:sp>
        <p:nvSpPr>
          <p:cNvPr id="3" name="Date Placeholder 2"/>
          <p:cNvSpPr>
            <a:spLocks noGrp="1"/>
          </p:cNvSpPr>
          <p:nvPr>
            <p:ph type="dt" idx="1"/>
          </p:nvPr>
        </p:nvSpPr>
        <p:spPr>
          <a:xfrm>
            <a:off x="3970938" y="0"/>
            <a:ext cx="3037840" cy="457994"/>
          </a:xfrm>
          <a:prstGeom prst="rect">
            <a:avLst/>
          </a:prstGeom>
        </p:spPr>
        <p:txBody>
          <a:bodyPr vert="horz" lIns="92829" tIns="46414" rIns="92829" bIns="46414" rtlCol="0"/>
          <a:lstStyle>
            <a:lvl1pPr algn="r">
              <a:defRPr sz="1200"/>
            </a:lvl1pPr>
          </a:lstStyle>
          <a:p>
            <a:fld id="{D96EFEB1-304B-4555-ABAF-C5B421808867}" type="datetimeFigureOut">
              <a:rPr lang="en-US" smtClean="0"/>
              <a:t>11/18/2014</a:t>
            </a:fld>
            <a:endParaRPr lang="en-US"/>
          </a:p>
        </p:txBody>
      </p:sp>
      <p:sp>
        <p:nvSpPr>
          <p:cNvPr id="4" name="Slide Image Placeholder 3"/>
          <p:cNvSpPr>
            <a:spLocks noGrp="1" noRot="1" noChangeAspect="1"/>
          </p:cNvSpPr>
          <p:nvPr>
            <p:ph type="sldImg" idx="2"/>
          </p:nvPr>
        </p:nvSpPr>
        <p:spPr>
          <a:xfrm>
            <a:off x="1214438" y="685800"/>
            <a:ext cx="4581525" cy="3435350"/>
          </a:xfrm>
          <a:prstGeom prst="rect">
            <a:avLst/>
          </a:prstGeom>
          <a:noFill/>
          <a:ln w="12700">
            <a:solidFill>
              <a:prstClr val="black"/>
            </a:solidFill>
          </a:ln>
        </p:spPr>
        <p:txBody>
          <a:bodyPr vert="horz" lIns="92829" tIns="46414" rIns="92829" bIns="46414" rtlCol="0" anchor="ctr"/>
          <a:lstStyle/>
          <a:p>
            <a:endParaRPr lang="en-US"/>
          </a:p>
        </p:txBody>
      </p:sp>
      <p:sp>
        <p:nvSpPr>
          <p:cNvPr id="5" name="Notes Placeholder 4"/>
          <p:cNvSpPr>
            <a:spLocks noGrp="1"/>
          </p:cNvSpPr>
          <p:nvPr>
            <p:ph type="body" sz="quarter" idx="3"/>
          </p:nvPr>
        </p:nvSpPr>
        <p:spPr>
          <a:xfrm>
            <a:off x="701040" y="4350941"/>
            <a:ext cx="5608320" cy="4121944"/>
          </a:xfrm>
          <a:prstGeom prst="rect">
            <a:avLst/>
          </a:prstGeom>
        </p:spPr>
        <p:txBody>
          <a:bodyPr vert="horz" lIns="92829" tIns="46414" rIns="92829" bIns="464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0291"/>
            <a:ext cx="3037840" cy="457994"/>
          </a:xfrm>
          <a:prstGeom prst="rect">
            <a:avLst/>
          </a:prstGeom>
        </p:spPr>
        <p:txBody>
          <a:bodyPr vert="horz" lIns="92829" tIns="46414" rIns="92829" bIns="4641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00291"/>
            <a:ext cx="3037840" cy="457994"/>
          </a:xfrm>
          <a:prstGeom prst="rect">
            <a:avLst/>
          </a:prstGeom>
        </p:spPr>
        <p:txBody>
          <a:bodyPr vert="horz" lIns="92829" tIns="46414" rIns="92829" bIns="46414" rtlCol="0" anchor="b"/>
          <a:lstStyle>
            <a:lvl1pPr algn="r">
              <a:defRPr sz="1200"/>
            </a:lvl1pPr>
          </a:lstStyle>
          <a:p>
            <a:fld id="{1EF93B9D-D957-4A3F-B7CD-067415D5719C}" type="slidenum">
              <a:rPr lang="en-US" smtClean="0"/>
              <a:t>‹#›</a:t>
            </a:fld>
            <a:endParaRPr lang="en-US"/>
          </a:p>
        </p:txBody>
      </p:sp>
    </p:spTree>
    <p:extLst>
      <p:ext uri="{BB962C8B-B14F-4D97-AF65-F5344CB8AC3E}">
        <p14:creationId xmlns:p14="http://schemas.microsoft.com/office/powerpoint/2010/main" val="291881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a:t>
            </a:fld>
            <a:endParaRPr lang="en-US"/>
          </a:p>
        </p:txBody>
      </p:sp>
    </p:spTree>
    <p:extLst>
      <p:ext uri="{BB962C8B-B14F-4D97-AF65-F5344CB8AC3E}">
        <p14:creationId xmlns:p14="http://schemas.microsoft.com/office/powerpoint/2010/main" val="103648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12</a:t>
            </a:fld>
            <a:endParaRPr lang="en-US"/>
          </a:p>
        </p:txBody>
      </p:sp>
    </p:spTree>
    <p:extLst>
      <p:ext uri="{BB962C8B-B14F-4D97-AF65-F5344CB8AC3E}">
        <p14:creationId xmlns:p14="http://schemas.microsoft.com/office/powerpoint/2010/main" val="163049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13</a:t>
            </a:fld>
            <a:endParaRPr lang="en-US"/>
          </a:p>
        </p:txBody>
      </p:sp>
    </p:spTree>
    <p:extLst>
      <p:ext uri="{BB962C8B-B14F-4D97-AF65-F5344CB8AC3E}">
        <p14:creationId xmlns:p14="http://schemas.microsoft.com/office/powerpoint/2010/main" val="362288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93B9D-D957-4A3F-B7CD-067415D5719C}" type="slidenum">
              <a:rPr lang="en-US" smtClean="0"/>
              <a:t>14</a:t>
            </a:fld>
            <a:endParaRPr lang="en-US"/>
          </a:p>
        </p:txBody>
      </p:sp>
    </p:spTree>
    <p:extLst>
      <p:ext uri="{BB962C8B-B14F-4D97-AF65-F5344CB8AC3E}">
        <p14:creationId xmlns:p14="http://schemas.microsoft.com/office/powerpoint/2010/main" val="1431554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15</a:t>
            </a:fld>
            <a:endParaRPr lang="en-US"/>
          </a:p>
        </p:txBody>
      </p:sp>
    </p:spTree>
    <p:extLst>
      <p:ext uri="{BB962C8B-B14F-4D97-AF65-F5344CB8AC3E}">
        <p14:creationId xmlns:p14="http://schemas.microsoft.com/office/powerpoint/2010/main" val="345770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$19,000 to 20,000 = approximately $4.50 of every transaction fee</a:t>
            </a: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16</a:t>
            </a:fld>
            <a:endParaRPr lang="en-US"/>
          </a:p>
        </p:txBody>
      </p:sp>
    </p:spTree>
    <p:extLst>
      <p:ext uri="{BB962C8B-B14F-4D97-AF65-F5344CB8AC3E}">
        <p14:creationId xmlns:p14="http://schemas.microsoft.com/office/powerpoint/2010/main" val="188709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17</a:t>
            </a:fld>
            <a:endParaRPr lang="en-US"/>
          </a:p>
        </p:txBody>
      </p:sp>
    </p:spTree>
    <p:extLst>
      <p:ext uri="{BB962C8B-B14F-4D97-AF65-F5344CB8AC3E}">
        <p14:creationId xmlns:p14="http://schemas.microsoft.com/office/powerpoint/2010/main" val="2099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18</a:t>
            </a:fld>
            <a:endParaRPr lang="en-US"/>
          </a:p>
        </p:txBody>
      </p:sp>
    </p:spTree>
    <p:extLst>
      <p:ext uri="{BB962C8B-B14F-4D97-AF65-F5344CB8AC3E}">
        <p14:creationId xmlns:p14="http://schemas.microsoft.com/office/powerpoint/2010/main" val="3496833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93B9D-D957-4A3F-B7CD-067415D5719C}" type="slidenum">
              <a:rPr lang="en-US" smtClean="0"/>
              <a:t>19</a:t>
            </a:fld>
            <a:endParaRPr lang="en-US"/>
          </a:p>
        </p:txBody>
      </p:sp>
    </p:spTree>
    <p:extLst>
      <p:ext uri="{BB962C8B-B14F-4D97-AF65-F5344CB8AC3E}">
        <p14:creationId xmlns:p14="http://schemas.microsoft.com/office/powerpoint/2010/main" val="348962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solidFill>
                  <a:schemeClr val="tx1"/>
                </a:solidFill>
              </a:rPr>
              <a:t> </a:t>
            </a: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20</a:t>
            </a:fld>
            <a:endParaRPr lang="en-US"/>
          </a:p>
        </p:txBody>
      </p:sp>
    </p:spTree>
    <p:extLst>
      <p:ext uri="{BB962C8B-B14F-4D97-AF65-F5344CB8AC3E}">
        <p14:creationId xmlns:p14="http://schemas.microsoft.com/office/powerpoint/2010/main" val="142067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21</a:t>
            </a:fld>
            <a:endParaRPr lang="en-US"/>
          </a:p>
        </p:txBody>
      </p:sp>
    </p:spTree>
    <p:extLst>
      <p:ext uri="{BB962C8B-B14F-4D97-AF65-F5344CB8AC3E}">
        <p14:creationId xmlns:p14="http://schemas.microsoft.com/office/powerpoint/2010/main" val="389767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2</a:t>
            </a:fld>
            <a:endParaRPr lang="en-US"/>
          </a:p>
        </p:txBody>
      </p:sp>
    </p:spTree>
    <p:extLst>
      <p:ext uri="{BB962C8B-B14F-4D97-AF65-F5344CB8AC3E}">
        <p14:creationId xmlns:p14="http://schemas.microsoft.com/office/powerpoint/2010/main" val="4106666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22</a:t>
            </a:fld>
            <a:endParaRPr lang="en-US"/>
          </a:p>
        </p:txBody>
      </p:sp>
    </p:spTree>
    <p:extLst>
      <p:ext uri="{BB962C8B-B14F-4D97-AF65-F5344CB8AC3E}">
        <p14:creationId xmlns:p14="http://schemas.microsoft.com/office/powerpoint/2010/main" val="47994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36480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36480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Plan to quickly introduce and then skip over the fee authorities since we are not proposing any new fees and new fees were approved recently. Including them here just in case fee related questions come up.</a:t>
            </a: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4</a:t>
            </a:fld>
            <a:endParaRPr lang="en-US"/>
          </a:p>
        </p:txBody>
      </p:sp>
    </p:spTree>
    <p:extLst>
      <p:ext uri="{BB962C8B-B14F-4D97-AF65-F5344CB8AC3E}">
        <p14:creationId xmlns:p14="http://schemas.microsoft.com/office/powerpoint/2010/main" val="22951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89">
              <a:defRPr/>
            </a:pP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5</a:t>
            </a:fld>
            <a:endParaRPr lang="en-US"/>
          </a:p>
        </p:txBody>
      </p:sp>
    </p:spTree>
    <p:extLst>
      <p:ext uri="{BB962C8B-B14F-4D97-AF65-F5344CB8AC3E}">
        <p14:creationId xmlns:p14="http://schemas.microsoft.com/office/powerpoint/2010/main" val="204127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6</a:t>
            </a:fld>
            <a:endParaRPr lang="en-US"/>
          </a:p>
        </p:txBody>
      </p:sp>
    </p:spTree>
    <p:extLst>
      <p:ext uri="{BB962C8B-B14F-4D97-AF65-F5344CB8AC3E}">
        <p14:creationId xmlns:p14="http://schemas.microsoft.com/office/powerpoint/2010/main" val="417018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recap of 2013 plan so RAC knows</a:t>
            </a:r>
            <a:r>
              <a:rPr lang="en-US" baseline="0" dirty="0" smtClean="0"/>
              <a:t> why were here and that current fees, move to online permitting system, and shortened lottery season have already been approved.</a:t>
            </a: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7</a:t>
            </a:fld>
            <a:endParaRPr lang="en-US"/>
          </a:p>
        </p:txBody>
      </p:sp>
    </p:spTree>
    <p:extLst>
      <p:ext uri="{BB962C8B-B14F-4D97-AF65-F5344CB8AC3E}">
        <p14:creationId xmlns:p14="http://schemas.microsoft.com/office/powerpoint/2010/main" val="2424283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Lottery takes 4 weeks of intensive labor by 4 staff</a:t>
            </a:r>
            <a:r>
              <a:rPr lang="en-US" baseline="0" dirty="0" smtClean="0"/>
              <a:t> members to process.</a:t>
            </a: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8</a:t>
            </a:fld>
            <a:endParaRPr lang="en-US"/>
          </a:p>
        </p:txBody>
      </p:sp>
    </p:spTree>
    <p:extLst>
      <p:ext uri="{BB962C8B-B14F-4D97-AF65-F5344CB8AC3E}">
        <p14:creationId xmlns:p14="http://schemas.microsoft.com/office/powerpoint/2010/main" val="214840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busy signal audio when mouse hovers over image</a:t>
            </a:r>
            <a:r>
              <a:rPr lang="en-US" baseline="0" dirty="0" smtClean="0"/>
              <a:t> for effect. Mention some experiences; teacher called while kids reciting pledge of allegiance in background, patrolman in car dispatched while obtaining a permit. People will redial for hours, only to find out the launch date they want has been booked already.</a:t>
            </a:r>
            <a:endParaRPr lang="en-US" dirty="0"/>
          </a:p>
        </p:txBody>
      </p:sp>
      <p:sp>
        <p:nvSpPr>
          <p:cNvPr id="4" name="Slide Number Placeholder 3"/>
          <p:cNvSpPr>
            <a:spLocks noGrp="1"/>
          </p:cNvSpPr>
          <p:nvPr>
            <p:ph type="sldNum" sz="quarter" idx="10"/>
          </p:nvPr>
        </p:nvSpPr>
        <p:spPr/>
        <p:txBody>
          <a:bodyPr/>
          <a:lstStyle/>
          <a:p>
            <a:fld id="{1EF93B9D-D957-4A3F-B7CD-067415D5719C}" type="slidenum">
              <a:rPr lang="en-US" smtClean="0"/>
              <a:t>9</a:t>
            </a:fld>
            <a:endParaRPr lang="en-US"/>
          </a:p>
        </p:txBody>
      </p:sp>
    </p:spTree>
    <p:extLst>
      <p:ext uri="{BB962C8B-B14F-4D97-AF65-F5344CB8AC3E}">
        <p14:creationId xmlns:p14="http://schemas.microsoft.com/office/powerpoint/2010/main" val="235788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8" indent="0">
              <a:buFont typeface="Arial" pitchFamily="34" charset="0"/>
              <a:buNone/>
            </a:pPr>
            <a:r>
              <a:rPr lang="en-US" baseline="0" dirty="0" smtClean="0"/>
              <a:t>Due to level of complexity and intuition needed for commercial SRP administration, Rec. </a:t>
            </a:r>
            <a:r>
              <a:rPr lang="en-US" baseline="0" dirty="0" err="1" smtClean="0"/>
              <a:t>gov</a:t>
            </a:r>
            <a:r>
              <a:rPr lang="en-US" baseline="0" dirty="0" smtClean="0"/>
              <a:t> could not support.</a:t>
            </a:r>
          </a:p>
        </p:txBody>
      </p:sp>
      <p:sp>
        <p:nvSpPr>
          <p:cNvPr id="4" name="Slide Number Placeholder 3"/>
          <p:cNvSpPr>
            <a:spLocks noGrp="1"/>
          </p:cNvSpPr>
          <p:nvPr>
            <p:ph type="sldNum" sz="quarter" idx="10"/>
          </p:nvPr>
        </p:nvSpPr>
        <p:spPr/>
        <p:txBody>
          <a:bodyPr/>
          <a:lstStyle/>
          <a:p>
            <a:fld id="{1EF93B9D-D957-4A3F-B7CD-067415D5719C}" type="slidenum">
              <a:rPr lang="en-US" smtClean="0"/>
              <a:t>10</a:t>
            </a:fld>
            <a:endParaRPr lang="en-US"/>
          </a:p>
        </p:txBody>
      </p:sp>
    </p:spTree>
    <p:extLst>
      <p:ext uri="{BB962C8B-B14F-4D97-AF65-F5344CB8AC3E}">
        <p14:creationId xmlns:p14="http://schemas.microsoft.com/office/powerpoint/2010/main" val="423702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9BA7D-497A-4225-AC5F-B2422DCAFDE2}" type="datetimeFigureOut">
              <a:rPr lang="en-US" smtClean="0"/>
              <a:pPr/>
              <a:t>11/18/2014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E2FAB-FF69-4CE4-88EF-53B7B2DD7B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9BA7D-497A-4225-AC5F-B2422DCAFDE2}" type="datetimeFigureOut">
              <a:rPr lang="en-US" smtClean="0"/>
              <a:pPr/>
              <a:t>11/18/2014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E2FAB-FF69-4CE4-88EF-53B7B2DD7B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mutmt3ds1\mt\users\ssparks\My Documents\Recreation.gov\Photos\Mexican 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877824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9277" y="-1"/>
            <a:ext cx="8610600" cy="1446550"/>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latin typeface="+mj-lt"/>
              </a:rPr>
              <a:t>San Juan </a:t>
            </a:r>
            <a:r>
              <a:rPr lang="en-US" sz="4000" b="1" dirty="0" smtClean="0">
                <a:effectLst>
                  <a:outerShdw blurRad="38100" dist="38100" dir="2700000" algn="tl">
                    <a:srgbClr val="000000">
                      <a:alpha val="43137"/>
                    </a:srgbClr>
                  </a:outerShdw>
                </a:effectLst>
                <a:latin typeface="+mj-lt"/>
              </a:rPr>
              <a:t>River: </a:t>
            </a:r>
          </a:p>
          <a:p>
            <a:pPr algn="ctr"/>
            <a:r>
              <a:rPr lang="en-US" sz="2400" b="1" dirty="0" smtClean="0">
                <a:effectLst>
                  <a:outerShdw blurRad="38100" dist="38100" dir="2700000" algn="tl">
                    <a:srgbClr val="000000">
                      <a:alpha val="43137"/>
                    </a:srgbClr>
                  </a:outerShdw>
                </a:effectLst>
                <a:latin typeface="+mj-lt"/>
              </a:rPr>
              <a:t>Proposal to Issue Non-Commercial </a:t>
            </a:r>
          </a:p>
          <a:p>
            <a:pPr algn="ctr"/>
            <a:r>
              <a:rPr lang="en-US" sz="2400" b="1" dirty="0" smtClean="0">
                <a:effectLst>
                  <a:outerShdw blurRad="38100" dist="38100" dir="2700000" algn="tl">
                    <a:srgbClr val="000000">
                      <a:alpha val="43137"/>
                    </a:srgbClr>
                  </a:outerShdw>
                </a:effectLst>
                <a:latin typeface="+mj-lt"/>
              </a:rPr>
              <a:t>Special Recreation Permits through </a:t>
            </a:r>
            <a:r>
              <a:rPr lang="en-US" sz="2400" b="1" dirty="0" smtClean="0">
                <a:effectLst>
                  <a:outerShdw blurRad="38100" dist="38100" dir="2700000" algn="tl">
                    <a:srgbClr val="000000">
                      <a:alpha val="43137"/>
                    </a:srgbClr>
                  </a:outerShdw>
                </a:effectLst>
                <a:latin typeface="+mj-lt"/>
              </a:rPr>
              <a:t>Recreation.gov </a:t>
            </a:r>
            <a:endParaRPr lang="en-US" sz="2400" b="1" dirty="0">
              <a:effectLst>
                <a:outerShdw blurRad="38100" dist="38100" dir="2700000" algn="tl">
                  <a:srgbClr val="000000">
                    <a:alpha val="43137"/>
                  </a:srgbClr>
                </a:outerShdw>
              </a:effectLst>
              <a:latin typeface="+mj-lt"/>
            </a:endParaRPr>
          </a:p>
        </p:txBody>
      </p:sp>
      <p:sp>
        <p:nvSpPr>
          <p:cNvPr id="6" name="Rectangle 5"/>
          <p:cNvSpPr/>
          <p:nvPr/>
        </p:nvSpPr>
        <p:spPr>
          <a:xfrm>
            <a:off x="152400" y="5842337"/>
            <a:ext cx="7591647" cy="1015663"/>
          </a:xfrm>
          <a:prstGeom prst="rect">
            <a:avLst/>
          </a:prstGeom>
        </p:spPr>
        <p:txBody>
          <a:bodyPr wrap="square">
            <a:spAutoFit/>
          </a:bodyPr>
          <a:lstStyle/>
          <a:p>
            <a:r>
              <a:rPr lang="en-US" sz="2000" b="1" dirty="0" smtClean="0">
                <a:ln w="0">
                  <a:noFill/>
                </a:ln>
              </a:rPr>
              <a:t>Presented by Silas Sparks, Recreation Assistant</a:t>
            </a:r>
          </a:p>
          <a:p>
            <a:r>
              <a:rPr lang="en-US" sz="2000" b="1" dirty="0" smtClean="0">
                <a:ln w="0">
                  <a:noFill/>
                </a:ln>
              </a:rPr>
              <a:t>BLM-Utah </a:t>
            </a:r>
            <a:r>
              <a:rPr lang="en-US" sz="2000" b="1" dirty="0" smtClean="0">
                <a:ln w="0">
                  <a:noFill/>
                </a:ln>
              </a:rPr>
              <a:t>Monticello Field </a:t>
            </a:r>
            <a:r>
              <a:rPr lang="en-US" sz="2000" b="1" dirty="0" smtClean="0">
                <a:ln w="0">
                  <a:noFill/>
                </a:ln>
              </a:rPr>
              <a:t>Office</a:t>
            </a:r>
          </a:p>
          <a:p>
            <a:r>
              <a:rPr lang="en-US" sz="2000" b="1" dirty="0" smtClean="0">
                <a:ln w="0">
                  <a:noFill/>
                </a:ln>
              </a:rPr>
              <a:t>November 25, 2014</a:t>
            </a:r>
            <a:endParaRPr lang="en-US" sz="2000" b="1" dirty="0">
              <a:ln w="0">
                <a:noFill/>
              </a:ln>
            </a:endParaRPr>
          </a:p>
        </p:txBody>
      </p:sp>
      <p:pic>
        <p:nvPicPr>
          <p:cNvPr id="7" name="Picture 6" descr="identifier_trapezoid.jpg"/>
          <p:cNvPicPr>
            <a:picLocks noChangeAspect="1"/>
          </p:cNvPicPr>
          <p:nvPr/>
        </p:nvPicPr>
        <p:blipFill rotWithShape="1">
          <a:blip r:embed="rId4" cstate="print"/>
          <a:srcRect l="72631"/>
          <a:stretch/>
        </p:blipFill>
        <p:spPr>
          <a:xfrm>
            <a:off x="8610600" y="0"/>
            <a:ext cx="533400" cy="6858000"/>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0" b="99611" l="0" r="100000">
                        <a14:backgroundMark x1="1706" y1="3113" x2="1706" y2="3113"/>
                        <a14:backgroundMark x1="97952" y1="2335" x2="97952" y2="2335"/>
                        <a14:backgroundMark x1="88737" y1="59922" x2="88737" y2="59922"/>
                        <a14:backgroundMark x1="12287" y1="63813" x2="12287" y2="63813"/>
                      </a14:backgroundRemoval>
                    </a14:imgEffect>
                  </a14:imgLayer>
                </a14:imgProps>
              </a:ext>
              <a:ext uri="{28A0092B-C50C-407E-A947-70E740481C1C}">
                <a14:useLocalDpi xmlns:a14="http://schemas.microsoft.com/office/drawing/2010/main" val="0"/>
              </a:ext>
            </a:extLst>
          </a:blip>
          <a:stretch>
            <a:fillRect/>
          </a:stretch>
        </p:blipFill>
        <p:spPr>
          <a:xfrm>
            <a:off x="8012549" y="5715000"/>
            <a:ext cx="956852" cy="838200"/>
          </a:xfrm>
          <a:prstGeom prst="rect">
            <a:avLst/>
          </a:prstGeom>
        </p:spPr>
      </p:pic>
    </p:spTree>
    <p:extLst>
      <p:ext uri="{BB962C8B-B14F-4D97-AF65-F5344CB8AC3E}">
        <p14:creationId xmlns:p14="http://schemas.microsoft.com/office/powerpoint/2010/main" val="280965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61" y="228600"/>
            <a:ext cx="8229600" cy="762000"/>
          </a:xfrm>
        </p:spPr>
        <p:txBody>
          <a:bodyPr>
            <a:normAutofit/>
          </a:bodyPr>
          <a:lstStyle/>
          <a:p>
            <a:r>
              <a:rPr lang="en-US" sz="3200" b="1" dirty="0" smtClean="0"/>
              <a:t>Proposal to Move to Recreation.gov</a:t>
            </a:r>
            <a:endParaRPr lang="en-US" sz="3200" dirty="0"/>
          </a:p>
        </p:txBody>
      </p:sp>
      <p:sp>
        <p:nvSpPr>
          <p:cNvPr id="3" name="Content Placeholder 2"/>
          <p:cNvSpPr>
            <a:spLocks noGrp="1"/>
          </p:cNvSpPr>
          <p:nvPr>
            <p:ph idx="1"/>
          </p:nvPr>
        </p:nvSpPr>
        <p:spPr>
          <a:xfrm>
            <a:off x="304800" y="1066800"/>
            <a:ext cx="8534400" cy="2514600"/>
          </a:xfrm>
        </p:spPr>
        <p:txBody>
          <a:bodyPr>
            <a:noAutofit/>
          </a:bodyPr>
          <a:lstStyle/>
          <a:p>
            <a:r>
              <a:rPr lang="en-US" sz="2200" dirty="0"/>
              <a:t>The BLM proposes to distribute </a:t>
            </a:r>
            <a:r>
              <a:rPr lang="en-US" sz="2200" dirty="0" smtClean="0"/>
              <a:t>non-commercial San Juan River SRPs and collect fees </a:t>
            </a:r>
            <a:r>
              <a:rPr lang="en-US" sz="2200" dirty="0"/>
              <a:t>through Recreation.gov </a:t>
            </a:r>
            <a:r>
              <a:rPr lang="en-US" sz="2200" dirty="0" smtClean="0"/>
              <a:t>for </a:t>
            </a:r>
            <a:r>
              <a:rPr lang="en-US" sz="2200" dirty="0"/>
              <a:t>the 2015 river </a:t>
            </a:r>
            <a:r>
              <a:rPr lang="en-US" sz="2200" dirty="0" smtClean="0"/>
              <a:t>season, beginning 12/1/2014.</a:t>
            </a:r>
          </a:p>
          <a:p>
            <a:r>
              <a:rPr lang="en-US" sz="2200" dirty="0"/>
              <a:t>B</a:t>
            </a:r>
            <a:r>
              <a:rPr lang="en-US" sz="2200" dirty="0" smtClean="0"/>
              <a:t>oaters </a:t>
            </a:r>
            <a:r>
              <a:rPr lang="en-US" sz="2200" dirty="0"/>
              <a:t>will be able to apply for reservations in the permit lottery, reserve launch dates, make changes to permits, and make fee payments </a:t>
            </a:r>
            <a:r>
              <a:rPr lang="en-US" sz="2200" dirty="0" smtClean="0"/>
              <a:t>online 24/7.</a:t>
            </a:r>
          </a:p>
          <a:p>
            <a:pPr marL="0" indent="0">
              <a:buNone/>
            </a:pPr>
            <a:endParaRPr lang="en-US" sz="2400" dirty="0" smtClean="0"/>
          </a:p>
          <a:p>
            <a:endParaRPr lang="en-US" sz="1000"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93" t="6266" r="20006" b="42533"/>
          <a:stretch/>
        </p:blipFill>
        <p:spPr>
          <a:xfrm>
            <a:off x="3276600" y="3352800"/>
            <a:ext cx="5392701" cy="2876107"/>
          </a:xfrm>
          <a:prstGeom prst="rect">
            <a:avLst/>
          </a:prstGeom>
          <a:effectLst>
            <a:softEdge rad="38100"/>
          </a:effectLst>
        </p:spPr>
      </p:pic>
      <p:sp>
        <p:nvSpPr>
          <p:cNvPr id="6" name="TextBox 5"/>
          <p:cNvSpPr txBox="1"/>
          <p:nvPr/>
        </p:nvSpPr>
        <p:spPr>
          <a:xfrm>
            <a:off x="304800" y="3352800"/>
            <a:ext cx="2819400"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prstClr val="black"/>
                </a:solidFill>
              </a:rPr>
              <a:t>Commercial SRPs will continue to be administered by the Monticello Field Office and will not be </a:t>
            </a:r>
            <a:r>
              <a:rPr lang="en-US" sz="2200" dirty="0" smtClean="0">
                <a:solidFill>
                  <a:prstClr val="black"/>
                </a:solidFill>
              </a:rPr>
              <a:t>included.</a:t>
            </a:r>
            <a:endParaRPr lang="en-US" sz="2200" dirty="0"/>
          </a:p>
        </p:txBody>
      </p:sp>
    </p:spTree>
    <p:extLst>
      <p:ext uri="{BB962C8B-B14F-4D97-AF65-F5344CB8AC3E}">
        <p14:creationId xmlns:p14="http://schemas.microsoft.com/office/powerpoint/2010/main" val="325302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3" y="152400"/>
            <a:ext cx="8229600" cy="1143000"/>
          </a:xfrm>
        </p:spPr>
        <p:txBody>
          <a:bodyPr>
            <a:normAutofit/>
          </a:bodyPr>
          <a:lstStyle/>
          <a:p>
            <a:r>
              <a:rPr lang="en-US" sz="3200" b="1" dirty="0" smtClean="0"/>
              <a:t>About Recreation.gov</a:t>
            </a:r>
            <a:endParaRPr lang="en-US" sz="3200" b="1" dirty="0"/>
          </a:p>
        </p:txBody>
      </p:sp>
      <p:sp>
        <p:nvSpPr>
          <p:cNvPr id="3" name="Content Placeholder 2"/>
          <p:cNvSpPr>
            <a:spLocks noGrp="1"/>
          </p:cNvSpPr>
          <p:nvPr>
            <p:ph idx="1"/>
          </p:nvPr>
        </p:nvSpPr>
        <p:spPr>
          <a:xfrm>
            <a:off x="465175" y="2590800"/>
            <a:ext cx="8229600" cy="3733800"/>
          </a:xfrm>
        </p:spPr>
        <p:txBody>
          <a:bodyPr>
            <a:noAutofit/>
          </a:bodyPr>
          <a:lstStyle/>
          <a:p>
            <a:pPr marL="0" indent="0">
              <a:buNone/>
            </a:pPr>
            <a:r>
              <a:rPr lang="en-US" sz="2400" dirty="0"/>
              <a:t>O</a:t>
            </a:r>
            <a:r>
              <a:rPr lang="en-US" sz="2400" dirty="0" smtClean="0"/>
              <a:t>nline </a:t>
            </a:r>
            <a:r>
              <a:rPr lang="en-US" sz="2400" dirty="0"/>
              <a:t>trip planning and reservation system that </a:t>
            </a:r>
            <a:r>
              <a:rPr lang="en-US" sz="2400" dirty="0" smtClean="0"/>
              <a:t>includes:</a:t>
            </a:r>
          </a:p>
          <a:p>
            <a:r>
              <a:rPr lang="en-US" sz="2400" dirty="0" smtClean="0"/>
              <a:t>12 federal agencies, </a:t>
            </a:r>
          </a:p>
          <a:p>
            <a:r>
              <a:rPr lang="en-US" sz="2400" dirty="0" smtClean="0"/>
              <a:t>2,500 federal areas, </a:t>
            </a:r>
          </a:p>
          <a:p>
            <a:r>
              <a:rPr lang="en-US" sz="2400" dirty="0" smtClean="0"/>
              <a:t>over 60,000 facilities and activities</a:t>
            </a:r>
          </a:p>
          <a:p>
            <a:r>
              <a:rPr lang="en-US" sz="2400" dirty="0" smtClean="0"/>
              <a:t>Regional rivers: Desolation-Gray (Green River), Middle and Main Salmon, </a:t>
            </a:r>
            <a:r>
              <a:rPr lang="en-US" sz="2400" dirty="0" err="1" smtClean="0"/>
              <a:t>Selway</a:t>
            </a:r>
            <a:r>
              <a:rPr lang="en-US" sz="2400" dirty="0" smtClean="0"/>
              <a:t>, Snake, Yampa and Dinosaur (</a:t>
            </a:r>
            <a:r>
              <a:rPr lang="en-US" sz="2400" dirty="0"/>
              <a:t>G</a:t>
            </a:r>
            <a:r>
              <a:rPr lang="en-US" sz="2400" dirty="0" smtClean="0"/>
              <a:t>reen River)…(more on the way)</a:t>
            </a:r>
          </a:p>
          <a:p>
            <a:r>
              <a:rPr lang="en-US" sz="2400" dirty="0" smtClean="0"/>
              <a:t>Call-in services for small % of boaters who do not have internet access.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 b="4211"/>
          <a:stretch/>
        </p:blipFill>
        <p:spPr>
          <a:xfrm>
            <a:off x="467833" y="1219200"/>
            <a:ext cx="8224284" cy="1280160"/>
          </a:xfrm>
          <a:prstGeom prst="rect">
            <a:avLst/>
          </a:prstGeom>
          <a:effectLst>
            <a:softEdge rad="38100"/>
          </a:effectLst>
        </p:spPr>
      </p:pic>
      <p:sp>
        <p:nvSpPr>
          <p:cNvPr id="7" name="TextBox 6"/>
          <p:cNvSpPr txBox="1"/>
          <p:nvPr/>
        </p:nvSpPr>
        <p:spPr>
          <a:xfrm>
            <a:off x="685800" y="5105400"/>
            <a:ext cx="2514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62130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smtClean="0"/>
              <a:t>Rationale: Benefits to Public</a:t>
            </a:r>
            <a:endParaRPr lang="en-US" sz="3200" dirty="0"/>
          </a:p>
        </p:txBody>
      </p:sp>
      <p:sp>
        <p:nvSpPr>
          <p:cNvPr id="3" name="Content Placeholder 2"/>
          <p:cNvSpPr>
            <a:spLocks noGrp="1"/>
          </p:cNvSpPr>
          <p:nvPr>
            <p:ph idx="1"/>
          </p:nvPr>
        </p:nvSpPr>
        <p:spPr>
          <a:xfrm>
            <a:off x="304800" y="1295400"/>
            <a:ext cx="8534400" cy="5029200"/>
          </a:xfrm>
        </p:spPr>
        <p:txBody>
          <a:bodyPr>
            <a:normAutofit lnSpcReduction="10000"/>
          </a:bodyPr>
          <a:lstStyle/>
          <a:p>
            <a:r>
              <a:rPr lang="en-US" sz="2200" dirty="0" smtClean="0"/>
              <a:t>Customer service</a:t>
            </a:r>
          </a:p>
          <a:p>
            <a:r>
              <a:rPr lang="en-US" sz="2200" dirty="0" smtClean="0"/>
              <a:t>24/7 access to complete routine transactions</a:t>
            </a:r>
          </a:p>
          <a:p>
            <a:endParaRPr lang="en-US" sz="2200" dirty="0"/>
          </a:p>
          <a:p>
            <a:endParaRPr lang="en-US" sz="2200" dirty="0" smtClean="0"/>
          </a:p>
          <a:p>
            <a:endParaRPr lang="en-US" sz="2200" dirty="0" smtClean="0"/>
          </a:p>
          <a:p>
            <a:endParaRPr lang="en-US" sz="2200" dirty="0"/>
          </a:p>
          <a:p>
            <a:endParaRPr lang="en-US" sz="2200" dirty="0" smtClean="0"/>
          </a:p>
          <a:p>
            <a:endParaRPr lang="en-US" sz="2200" dirty="0" smtClean="0"/>
          </a:p>
          <a:p>
            <a:r>
              <a:rPr lang="en-US" sz="2200" dirty="0" smtClean="0"/>
              <a:t>More </a:t>
            </a:r>
            <a:r>
              <a:rPr lang="en-US" sz="2200" dirty="0"/>
              <a:t>fair and less frustrating  system for obtaining coveted launch </a:t>
            </a:r>
            <a:r>
              <a:rPr lang="en-US" sz="2200" dirty="0" smtClean="0"/>
              <a:t>cancellations</a:t>
            </a:r>
          </a:p>
          <a:p>
            <a:r>
              <a:rPr lang="en-US" sz="2200" dirty="0" smtClean="0"/>
              <a:t>BLM river office will be more readily available to answer trip planning questions and handle more advanced transactions.</a:t>
            </a:r>
          </a:p>
          <a:p>
            <a:r>
              <a:rPr lang="en-US" sz="2200" dirty="0" smtClean="0"/>
              <a:t>Enhanced personal information security.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247" y="2536791"/>
            <a:ext cx="1666875" cy="390525"/>
          </a:xfrm>
          <a:prstGeom prst="rect">
            <a:avLst/>
          </a:prstGeom>
          <a:effectLst>
            <a:softEdge rad="381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2133599"/>
            <a:ext cx="1828800" cy="1993855"/>
          </a:xfrm>
          <a:prstGeom prst="rect">
            <a:avLst/>
          </a:prstGeom>
          <a:effectLst>
            <a:softEdge rad="381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3047190"/>
            <a:ext cx="1495425" cy="438150"/>
          </a:xfrm>
          <a:prstGeom prst="rect">
            <a:avLst/>
          </a:prstGeom>
          <a:effectLst>
            <a:softEdge rad="381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1379169"/>
            <a:ext cx="1705418" cy="2857323"/>
          </a:xfrm>
          <a:prstGeom prst="rect">
            <a:avLst/>
          </a:prstGeom>
          <a:effectLst>
            <a:softEdge rad="381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5350" y="3670254"/>
            <a:ext cx="1771650" cy="457200"/>
          </a:xfrm>
          <a:prstGeom prst="rect">
            <a:avLst/>
          </a:prstGeom>
          <a:effectLst>
            <a:softEdge rad="381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800" y="2133599"/>
            <a:ext cx="1733550" cy="266700"/>
          </a:xfrm>
          <a:prstGeom prst="rect">
            <a:avLst/>
          </a:prstGeom>
          <a:effectLst>
            <a:softEdge rad="38100"/>
          </a:effec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1175" y="2703480"/>
            <a:ext cx="598030" cy="598030"/>
          </a:xfrm>
          <a:prstGeom prst="rect">
            <a:avLst/>
          </a:prstGeom>
        </p:spPr>
      </p:pic>
    </p:spTree>
    <p:extLst>
      <p:ext uri="{BB962C8B-B14F-4D97-AF65-F5344CB8AC3E}">
        <p14:creationId xmlns:p14="http://schemas.microsoft.com/office/powerpoint/2010/main" val="3318485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Rationale: Benefits to BLM and Resource</a:t>
            </a:r>
            <a:endParaRPr lang="en-US" sz="3200" b="1" dirty="0"/>
          </a:p>
        </p:txBody>
      </p:sp>
      <p:sp>
        <p:nvSpPr>
          <p:cNvPr id="3" name="Content Placeholder 2"/>
          <p:cNvSpPr>
            <a:spLocks noGrp="1"/>
          </p:cNvSpPr>
          <p:nvPr>
            <p:ph idx="1"/>
          </p:nvPr>
        </p:nvSpPr>
        <p:spPr>
          <a:xfrm>
            <a:off x="457200" y="1447800"/>
            <a:ext cx="8229600" cy="4525963"/>
          </a:xfrm>
        </p:spPr>
        <p:txBody>
          <a:bodyPr>
            <a:normAutofit/>
          </a:bodyPr>
          <a:lstStyle/>
          <a:p>
            <a:r>
              <a:rPr lang="en-US" sz="2200" dirty="0" smtClean="0"/>
              <a:t>Will significantly reduce amount of staff time spent performing routine transactions (data entry, payment processing) and processing the lottery.</a:t>
            </a:r>
          </a:p>
          <a:p>
            <a:r>
              <a:rPr lang="en-US" sz="2200" dirty="0" smtClean="0"/>
              <a:t>Will allow river staff to spend more time on other essential river program needs including; </a:t>
            </a:r>
            <a:r>
              <a:rPr lang="en-US" sz="2200" dirty="0" smtClean="0">
                <a:solidFill>
                  <a:srgbClr val="000000"/>
                </a:solidFill>
                <a:ea typeface="Calibri"/>
              </a:rPr>
              <a:t>planning</a:t>
            </a:r>
            <a:r>
              <a:rPr lang="en-US" sz="2200" dirty="0">
                <a:solidFill>
                  <a:srgbClr val="000000"/>
                </a:solidFill>
                <a:ea typeface="Calibri"/>
              </a:rPr>
              <a:t>, interpretation, volunteer coordination, facility improvement projects, resource </a:t>
            </a:r>
            <a:r>
              <a:rPr lang="en-US" sz="2200" dirty="0" smtClean="0">
                <a:solidFill>
                  <a:srgbClr val="000000"/>
                </a:solidFill>
                <a:ea typeface="Calibri"/>
              </a:rPr>
              <a:t>monitoring and protection.</a:t>
            </a:r>
            <a:endParaRPr lang="en-US" sz="2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896" b="41791"/>
          <a:stretch/>
        </p:blipFill>
        <p:spPr>
          <a:xfrm>
            <a:off x="457200" y="4191000"/>
            <a:ext cx="8229600" cy="2286000"/>
          </a:xfrm>
          <a:prstGeom prst="rect">
            <a:avLst/>
          </a:prstGeom>
          <a:effectLst>
            <a:softEdge rad="38100"/>
          </a:effectLst>
        </p:spPr>
      </p:pic>
    </p:spTree>
    <p:extLst>
      <p:ext uri="{BB962C8B-B14F-4D97-AF65-F5344CB8AC3E}">
        <p14:creationId xmlns:p14="http://schemas.microsoft.com/office/powerpoint/2010/main" val="406737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Proposed Changes to SRP Business Rules</a:t>
            </a:r>
            <a:endParaRPr lang="en-US" sz="3200" b="1" dirty="0"/>
          </a:p>
        </p:txBody>
      </p:sp>
      <p:graphicFrame>
        <p:nvGraphicFramePr>
          <p:cNvPr id="4" name="Table 3"/>
          <p:cNvGraphicFramePr>
            <a:graphicFrameLocks noGrp="1"/>
          </p:cNvGraphicFramePr>
          <p:nvPr>
            <p:extLst>
              <p:ext uri="{D42A27DB-BD31-4B8C-83A1-F6EECF244321}">
                <p14:modId xmlns:p14="http://schemas.microsoft.com/office/powerpoint/2010/main" val="3622103768"/>
              </p:ext>
            </p:extLst>
          </p:nvPr>
        </p:nvGraphicFramePr>
        <p:xfrm>
          <a:off x="685800" y="1066800"/>
          <a:ext cx="7848600" cy="5334000"/>
        </p:xfrm>
        <a:graphic>
          <a:graphicData uri="http://schemas.openxmlformats.org/drawingml/2006/table">
            <a:tbl>
              <a:tblPr firstRow="1" bandRow="1">
                <a:tableStyleId>{5C22544A-7EE6-4342-B048-85BDC9FD1C3A}</a:tableStyleId>
              </a:tblPr>
              <a:tblGrid>
                <a:gridCol w="2362200"/>
                <a:gridCol w="2540000"/>
                <a:gridCol w="2946400"/>
              </a:tblGrid>
              <a:tr h="533400">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Permitting Element</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Current Process</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Proposed Change</a:t>
                      </a:r>
                      <a:endParaRPr lang="en-US" sz="2000" dirty="0">
                        <a:effectLst/>
                        <a:latin typeface="Calibri"/>
                        <a:ea typeface="Calibri"/>
                        <a:cs typeface="Times New Roman"/>
                      </a:endParaRPr>
                    </a:p>
                  </a:txBody>
                  <a:tcPr marL="68580" marR="68580" marT="0" marB="0"/>
                </a:tc>
              </a:tr>
              <a:tr h="1600200">
                <a:tc>
                  <a:txBody>
                    <a:bodyPr/>
                    <a:lstStyle/>
                    <a:p>
                      <a:pPr marL="0" marR="0" algn="ctr">
                        <a:spcBef>
                          <a:spcPts val="0"/>
                        </a:spcBef>
                        <a:spcAft>
                          <a:spcPts val="0"/>
                        </a:spcAft>
                      </a:pPr>
                      <a:r>
                        <a:rPr lang="en-US" sz="2000" b="1" dirty="0">
                          <a:solidFill>
                            <a:srgbClr val="000000"/>
                          </a:solidFill>
                          <a:effectLst/>
                          <a:latin typeface="Times New Roman"/>
                          <a:ea typeface="Calibri"/>
                          <a:cs typeface="Times New Roman"/>
                        </a:rPr>
                        <a:t>Application</a:t>
                      </a:r>
                      <a:r>
                        <a:rPr lang="en-US" sz="2000" b="1" dirty="0" smtClean="0">
                          <a:solidFill>
                            <a:srgbClr val="000000"/>
                          </a:solidFill>
                          <a:effectLst/>
                          <a:latin typeface="Times New Roman"/>
                          <a:ea typeface="Calibri"/>
                          <a:cs typeface="Times New Roman"/>
                        </a:rPr>
                        <a:t>/</a:t>
                      </a:r>
                    </a:p>
                    <a:p>
                      <a:pPr marL="0" marR="0" algn="ctr">
                        <a:spcBef>
                          <a:spcPts val="0"/>
                        </a:spcBef>
                        <a:spcAft>
                          <a:spcPts val="0"/>
                        </a:spcAft>
                      </a:pPr>
                      <a:r>
                        <a:rPr lang="en-US" sz="2000" b="1" dirty="0" smtClean="0">
                          <a:solidFill>
                            <a:srgbClr val="000000"/>
                          </a:solidFill>
                          <a:effectLst/>
                          <a:latin typeface="Times New Roman"/>
                          <a:ea typeface="Calibri"/>
                          <a:cs typeface="Times New Roman"/>
                        </a:rPr>
                        <a:t>Transaction </a:t>
                      </a:r>
                      <a:r>
                        <a:rPr lang="en-US" sz="2000" b="1" dirty="0">
                          <a:solidFill>
                            <a:srgbClr val="000000"/>
                          </a:solidFill>
                          <a:effectLst/>
                          <a:latin typeface="Times New Roman"/>
                          <a:ea typeface="Calibri"/>
                          <a:cs typeface="Times New Roman"/>
                        </a:rPr>
                        <a:t>Fee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A $6.00 “application” fee is collected once per applicant per </a:t>
                      </a:r>
                      <a:r>
                        <a:rPr lang="en-US" sz="2000" dirty="0" smtClean="0">
                          <a:solidFill>
                            <a:srgbClr val="000000"/>
                          </a:solidFill>
                          <a:effectLst/>
                          <a:latin typeface="Times New Roman"/>
                          <a:ea typeface="Calibri"/>
                          <a:cs typeface="Times New Roman"/>
                        </a:rPr>
                        <a:t>year.</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A $6.00 “transaction” fee would replace the application fee and would be collected per each new transaction. </a:t>
                      </a:r>
                      <a:endParaRPr lang="en-US" sz="2000" dirty="0">
                        <a:effectLst/>
                        <a:latin typeface="Calibri"/>
                        <a:ea typeface="Calibri"/>
                        <a:cs typeface="Times New Roman"/>
                      </a:endParaRPr>
                    </a:p>
                  </a:txBody>
                  <a:tcPr marL="68580" marR="68580" marT="0" marB="0" anchor="ctr"/>
                </a:tc>
              </a:tr>
              <a:tr h="1295400">
                <a:tc>
                  <a:txBody>
                    <a:bodyPr/>
                    <a:lstStyle/>
                    <a:p>
                      <a:pPr marL="0" marR="0" algn="ctr">
                        <a:spcBef>
                          <a:spcPts val="0"/>
                        </a:spcBef>
                        <a:spcAft>
                          <a:spcPts val="0"/>
                        </a:spcAft>
                      </a:pPr>
                      <a:r>
                        <a:rPr lang="en-US" sz="2000" b="1" dirty="0">
                          <a:solidFill>
                            <a:srgbClr val="000000"/>
                          </a:solidFill>
                          <a:effectLst/>
                          <a:latin typeface="Times New Roman"/>
                          <a:ea typeface="Calibri"/>
                          <a:cs typeface="Times New Roman"/>
                        </a:rPr>
                        <a:t>Permit Fee Payment Due Date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30 days prior to the launch date.</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Times New Roman"/>
                          <a:ea typeface="Calibri"/>
                          <a:cs typeface="Times New Roman"/>
                        </a:rPr>
                        <a:t>March 15</a:t>
                      </a:r>
                      <a:r>
                        <a:rPr lang="en-US" sz="2000" baseline="30000" dirty="0">
                          <a:solidFill>
                            <a:srgbClr val="000000"/>
                          </a:solidFill>
                          <a:effectLst/>
                          <a:latin typeface="Times New Roman"/>
                          <a:ea typeface="Calibri"/>
                          <a:cs typeface="Times New Roman"/>
                        </a:rPr>
                        <a:t>th</a:t>
                      </a:r>
                      <a:r>
                        <a:rPr lang="en-US" sz="2000" dirty="0">
                          <a:solidFill>
                            <a:srgbClr val="000000"/>
                          </a:solidFill>
                          <a:effectLst/>
                          <a:latin typeface="Times New Roman"/>
                          <a:ea typeface="Calibri"/>
                          <a:cs typeface="Times New Roman"/>
                        </a:rPr>
                        <a:t> for all </a:t>
                      </a:r>
                      <a:r>
                        <a:rPr lang="en-US" sz="2000" dirty="0" smtClean="0">
                          <a:solidFill>
                            <a:srgbClr val="000000"/>
                          </a:solidFill>
                          <a:effectLst/>
                          <a:latin typeface="Times New Roman"/>
                          <a:ea typeface="Calibri"/>
                          <a:cs typeface="Times New Roman"/>
                        </a:rPr>
                        <a:t>lottery winners or immediately</a:t>
                      </a:r>
                      <a:r>
                        <a:rPr lang="en-US" sz="2000" baseline="0" dirty="0" smtClean="0">
                          <a:solidFill>
                            <a:srgbClr val="000000"/>
                          </a:solidFill>
                          <a:effectLst/>
                          <a:latin typeface="Times New Roman"/>
                          <a:ea typeface="Calibri"/>
                          <a:cs typeface="Times New Roman"/>
                        </a:rPr>
                        <a:t> </a:t>
                      </a:r>
                      <a:r>
                        <a:rPr lang="en-US" sz="2000" dirty="0" smtClean="0">
                          <a:solidFill>
                            <a:srgbClr val="000000"/>
                          </a:solidFill>
                          <a:effectLst/>
                          <a:latin typeface="Times New Roman"/>
                          <a:ea typeface="Calibri"/>
                          <a:cs typeface="Times New Roman"/>
                        </a:rPr>
                        <a:t>at </a:t>
                      </a:r>
                      <a:r>
                        <a:rPr lang="en-US" sz="2000" dirty="0">
                          <a:solidFill>
                            <a:srgbClr val="000000"/>
                          </a:solidFill>
                          <a:effectLst/>
                          <a:latin typeface="Times New Roman"/>
                          <a:ea typeface="Calibri"/>
                          <a:cs typeface="Times New Roman"/>
                        </a:rPr>
                        <a:t>the time a non-lottery reservation is made.</a:t>
                      </a:r>
                      <a:endParaRPr lang="en-US" sz="2000" dirty="0">
                        <a:effectLst/>
                        <a:latin typeface="Calibri"/>
                        <a:ea typeface="Calibri"/>
                        <a:cs typeface="Times New Roman"/>
                      </a:endParaRPr>
                    </a:p>
                  </a:txBody>
                  <a:tcPr marL="68580" marR="68580" marT="0" marB="0" anchor="ctr"/>
                </a:tc>
              </a:tr>
              <a:tr h="1905000">
                <a:tc>
                  <a:txBody>
                    <a:bodyPr/>
                    <a:lstStyle/>
                    <a:p>
                      <a:pPr marL="0" marR="0" algn="ctr">
                        <a:spcBef>
                          <a:spcPts val="0"/>
                        </a:spcBef>
                        <a:spcAft>
                          <a:spcPts val="0"/>
                        </a:spcAft>
                      </a:pPr>
                      <a:r>
                        <a:rPr lang="en-US" sz="2000" b="1" dirty="0">
                          <a:solidFill>
                            <a:srgbClr val="000000"/>
                          </a:solidFill>
                          <a:effectLst/>
                          <a:latin typeface="Times New Roman"/>
                          <a:ea typeface="Calibri"/>
                          <a:cs typeface="Times New Roman"/>
                        </a:rPr>
                        <a:t>Refund Policy</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Calibri"/>
                          <a:cs typeface="Times New Roman"/>
                        </a:rPr>
                        <a:t>If a permit is cancelled or group size reduced a minimum of 30 days prior to the launch date, a </a:t>
                      </a:r>
                      <a:r>
                        <a:rPr lang="en-US" sz="2000" b="1" dirty="0">
                          <a:effectLst/>
                          <a:latin typeface="Times New Roman"/>
                          <a:ea typeface="Calibri"/>
                          <a:cs typeface="Times New Roman"/>
                        </a:rPr>
                        <a:t>credit</a:t>
                      </a:r>
                      <a:r>
                        <a:rPr lang="en-US" sz="2000" dirty="0">
                          <a:effectLst/>
                          <a:latin typeface="Times New Roman"/>
                          <a:ea typeface="Calibri"/>
                          <a:cs typeface="Times New Roman"/>
                        </a:rPr>
                        <a:t> is </a:t>
                      </a:r>
                      <a:r>
                        <a:rPr lang="en-US" sz="2000" dirty="0" smtClean="0">
                          <a:effectLst/>
                          <a:latin typeface="Times New Roman"/>
                          <a:ea typeface="Calibri"/>
                          <a:cs typeface="Times New Roman"/>
                        </a:rPr>
                        <a:t>issued.</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Calibri"/>
                          <a:cs typeface="Times New Roman"/>
                        </a:rPr>
                        <a:t>If a permit is cancelled or group size reduced a minimum of 31 days prior to the launch date, a full </a:t>
                      </a:r>
                      <a:r>
                        <a:rPr lang="en-US" sz="2000" b="1" dirty="0">
                          <a:effectLst/>
                          <a:latin typeface="Times New Roman"/>
                          <a:ea typeface="Calibri"/>
                          <a:cs typeface="Times New Roman"/>
                        </a:rPr>
                        <a:t>refund</a:t>
                      </a:r>
                      <a:r>
                        <a:rPr lang="en-US" sz="2000" dirty="0">
                          <a:effectLst/>
                          <a:latin typeface="Times New Roman"/>
                          <a:ea typeface="Calibri"/>
                          <a:cs typeface="Times New Roman"/>
                        </a:rPr>
                        <a:t> </a:t>
                      </a:r>
                      <a:r>
                        <a:rPr lang="en-US" sz="2000" dirty="0" smtClean="0">
                          <a:effectLst/>
                          <a:latin typeface="Times New Roman"/>
                          <a:ea typeface="Calibri"/>
                          <a:cs typeface="Times New Roman"/>
                        </a:rPr>
                        <a:t>would be issued.</a:t>
                      </a:r>
                      <a:endParaRPr lang="en-US"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514963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t>Rationale for Change to Transaction Fee</a:t>
            </a:r>
            <a:endParaRPr lang="en-US" sz="3200" b="1" dirty="0"/>
          </a:p>
        </p:txBody>
      </p:sp>
      <p:sp>
        <p:nvSpPr>
          <p:cNvPr id="3" name="TextBox 2"/>
          <p:cNvSpPr txBox="1"/>
          <p:nvPr/>
        </p:nvSpPr>
        <p:spPr>
          <a:xfrm>
            <a:off x="457200" y="1447800"/>
            <a:ext cx="4343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cost of doing business online and providing the associated customer service benefits.</a:t>
            </a:r>
          </a:p>
          <a:p>
            <a:pPr marL="342900" indent="-342900">
              <a:buFont typeface="Arial" panose="020B0604020202020204" pitchFamily="34" charset="0"/>
              <a:buChar char="•"/>
            </a:pPr>
            <a:r>
              <a:rPr lang="en-US" sz="2400" dirty="0" smtClean="0"/>
              <a:t>$</a:t>
            </a:r>
            <a:r>
              <a:rPr lang="en-US" sz="2400" dirty="0"/>
              <a:t>6.00 transaction fee </a:t>
            </a:r>
            <a:r>
              <a:rPr lang="en-US" sz="2400" dirty="0" smtClean="0"/>
              <a:t>collected </a:t>
            </a:r>
            <a:r>
              <a:rPr lang="en-US" sz="2400" dirty="0"/>
              <a:t>on the BLM’s </a:t>
            </a:r>
            <a:r>
              <a:rPr lang="en-US" sz="2400" dirty="0" smtClean="0"/>
              <a:t>behalf is the </a:t>
            </a:r>
            <a:r>
              <a:rPr lang="en-US" sz="2400" dirty="0"/>
              <a:t>minimum transaction fee charged for all federal sites that Recreation.gov provides reservation services </a:t>
            </a:r>
            <a:r>
              <a:rPr lang="en-US" sz="2400" dirty="0" smtClean="0"/>
              <a:t>for, in order to cover the cost of those services.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614457"/>
            <a:ext cx="3143250" cy="4191000"/>
          </a:xfrm>
          <a:prstGeom prst="rect">
            <a:avLst/>
          </a:prstGeom>
          <a:effectLst>
            <a:softEdge rad="38100"/>
          </a:effectLst>
        </p:spPr>
      </p:pic>
    </p:spTree>
    <p:extLst>
      <p:ext uri="{BB962C8B-B14F-4D97-AF65-F5344CB8AC3E}">
        <p14:creationId xmlns:p14="http://schemas.microsoft.com/office/powerpoint/2010/main" val="63419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05800" cy="1143000"/>
          </a:xfrm>
        </p:spPr>
        <p:txBody>
          <a:bodyPr>
            <a:normAutofit/>
          </a:bodyPr>
          <a:lstStyle/>
          <a:p>
            <a:r>
              <a:rPr lang="en-US" sz="3200" b="1" dirty="0" smtClean="0"/>
              <a:t>Impacts of Change to Transaction Fee</a:t>
            </a:r>
            <a:endParaRPr lang="en-US" sz="3200" b="1" dirty="0"/>
          </a:p>
        </p:txBody>
      </p:sp>
      <p:sp>
        <p:nvSpPr>
          <p:cNvPr id="3" name="TextBox 2"/>
          <p:cNvSpPr txBox="1"/>
          <p:nvPr/>
        </p:nvSpPr>
        <p:spPr>
          <a:xfrm>
            <a:off x="533400" y="1143000"/>
            <a:ext cx="8229600" cy="5170646"/>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Public:  </a:t>
            </a:r>
            <a:r>
              <a:rPr lang="en-US" sz="2200" dirty="0" smtClean="0"/>
              <a:t>350 </a:t>
            </a:r>
            <a:r>
              <a:rPr lang="en-US" sz="2200" dirty="0"/>
              <a:t>to 400 unsuccessful lottery </a:t>
            </a:r>
            <a:r>
              <a:rPr lang="en-US" sz="2200" dirty="0" smtClean="0"/>
              <a:t>applicants would </a:t>
            </a:r>
            <a:r>
              <a:rPr lang="en-US" sz="2200" dirty="0"/>
              <a:t>have to pay a second $</a:t>
            </a:r>
            <a:r>
              <a:rPr lang="en-US" sz="2200" dirty="0" smtClean="0"/>
              <a:t>6 transaction </a:t>
            </a:r>
            <a:r>
              <a:rPr lang="en-US" sz="2200" dirty="0"/>
              <a:t>fee to book a reservation after the </a:t>
            </a:r>
            <a:r>
              <a:rPr lang="en-US" sz="2200" dirty="0" smtClean="0"/>
              <a:t>lottery.</a:t>
            </a:r>
          </a:p>
          <a:p>
            <a:pPr marL="285750" indent="-285750">
              <a:buFont typeface="Arial" panose="020B0604020202020204" pitchFamily="34" charset="0"/>
              <a:buChar char="•"/>
            </a:pPr>
            <a:r>
              <a:rPr lang="en-US" sz="2200" dirty="0" smtClean="0"/>
              <a:t>100 </a:t>
            </a:r>
            <a:r>
              <a:rPr lang="en-US" sz="2200" dirty="0"/>
              <a:t>boaters who book multiple </a:t>
            </a:r>
            <a:r>
              <a:rPr lang="en-US" sz="2200" dirty="0" smtClean="0"/>
              <a:t>trips would have to pay a $6 transaction fee for each new reservation.</a:t>
            </a:r>
          </a:p>
          <a:p>
            <a:pPr marL="285750" indent="-285750">
              <a:buFont typeface="Arial" panose="020B0604020202020204" pitchFamily="34" charset="0"/>
              <a:buChar char="•"/>
            </a:pPr>
            <a:r>
              <a:rPr lang="en-US" sz="2200" dirty="0" smtClean="0"/>
              <a:t>Impact of change considered negligible when considering total costs of San Juan trip.</a:t>
            </a:r>
          </a:p>
          <a:p>
            <a:pPr marL="285750" indent="-285750">
              <a:buFont typeface="Arial" panose="020B0604020202020204" pitchFamily="34" charset="0"/>
              <a:buChar char="•"/>
            </a:pPr>
            <a:r>
              <a:rPr lang="en-US" sz="2200" b="1" dirty="0" smtClean="0"/>
              <a:t>BLM: </a:t>
            </a:r>
            <a:r>
              <a:rPr lang="en-US" sz="2200" dirty="0"/>
              <a:t>W</a:t>
            </a:r>
            <a:r>
              <a:rPr lang="en-US" sz="2200" dirty="0" smtClean="0"/>
              <a:t>ill cost the Monticello BLM approximately $19,000 to $20,000 a year to provide online reservation services through Recreation.gov (paid for w/transaction fee).</a:t>
            </a:r>
          </a:p>
          <a:p>
            <a:pPr marL="285750" indent="-285750">
              <a:buFont typeface="Arial" panose="020B0604020202020204" pitchFamily="34" charset="0"/>
              <a:buChar char="•"/>
            </a:pPr>
            <a:r>
              <a:rPr lang="en-US" sz="2200" dirty="0" smtClean="0"/>
              <a:t>These costs were factored into the determination of the 2013 approved fee schedule and will not impact the river program’s financial stability.</a:t>
            </a:r>
          </a:p>
          <a:p>
            <a:pPr marL="285750" indent="-285750">
              <a:buFont typeface="Arial" panose="020B0604020202020204" pitchFamily="34" charset="0"/>
              <a:buChar char="•"/>
            </a:pPr>
            <a:r>
              <a:rPr lang="en-US" sz="2200" dirty="0" smtClean="0"/>
              <a:t>Costs will be offset by reduction in permit processing labor funded by river permit fee revenues.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
            <a:ext cx="8350102" cy="1143000"/>
          </a:xfrm>
        </p:spPr>
        <p:txBody>
          <a:bodyPr>
            <a:normAutofit/>
          </a:bodyPr>
          <a:lstStyle/>
          <a:p>
            <a:r>
              <a:rPr lang="en-US" sz="3200" b="1" dirty="0" smtClean="0"/>
              <a:t>Rationale for Change to Payment Due Dates</a:t>
            </a:r>
            <a:endParaRPr lang="en-US" sz="3200" b="1" dirty="0"/>
          </a:p>
        </p:txBody>
      </p:sp>
      <p:sp>
        <p:nvSpPr>
          <p:cNvPr id="3" name="TextBox 2"/>
          <p:cNvSpPr txBox="1"/>
          <p:nvPr/>
        </p:nvSpPr>
        <p:spPr>
          <a:xfrm>
            <a:off x="533400" y="1105786"/>
            <a:ext cx="4267200" cy="2800767"/>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Improved Reservation </a:t>
            </a:r>
            <a:r>
              <a:rPr lang="en-US" sz="2200" b="1" dirty="0"/>
              <a:t>A</a:t>
            </a:r>
            <a:r>
              <a:rPr lang="en-US" sz="2200" b="1" dirty="0" smtClean="0"/>
              <a:t>vailability:</a:t>
            </a:r>
          </a:p>
          <a:p>
            <a:pPr marL="742950" lvl="1" indent="-285750">
              <a:buFont typeface="Courier New" panose="02070309020205020404" pitchFamily="49" charset="0"/>
              <a:buChar char="o"/>
            </a:pPr>
            <a:r>
              <a:rPr lang="en-US" sz="2200" dirty="0"/>
              <a:t>L</a:t>
            </a:r>
            <a:r>
              <a:rPr lang="en-US" sz="2200" dirty="0" smtClean="0"/>
              <a:t>aunch </a:t>
            </a:r>
            <a:r>
              <a:rPr lang="en-US" sz="2200" dirty="0"/>
              <a:t>dates available to rebook sooner </a:t>
            </a:r>
            <a:r>
              <a:rPr lang="en-US" sz="2200" dirty="0" smtClean="0"/>
              <a:t> and </a:t>
            </a:r>
            <a:r>
              <a:rPr lang="en-US" sz="2200" dirty="0"/>
              <a:t>more predictably </a:t>
            </a:r>
            <a:r>
              <a:rPr lang="en-US" sz="2200" dirty="0" smtClean="0"/>
              <a:t>after </a:t>
            </a:r>
            <a:r>
              <a:rPr lang="en-US" sz="2200" dirty="0"/>
              <a:t>lottery </a:t>
            </a:r>
            <a:r>
              <a:rPr lang="en-US" sz="2200" dirty="0" smtClean="0"/>
              <a:t>execution.</a:t>
            </a:r>
          </a:p>
          <a:p>
            <a:pPr marL="742950" lvl="1" indent="-285750">
              <a:buFont typeface="Courier New" panose="02070309020205020404" pitchFamily="49" charset="0"/>
              <a:buChar char="o"/>
            </a:pPr>
            <a:r>
              <a:rPr lang="en-US" sz="2200" dirty="0" smtClean="0"/>
              <a:t>Reduction in </a:t>
            </a:r>
            <a:r>
              <a:rPr lang="en-US" sz="2200" dirty="0"/>
              <a:t>“abandoned” </a:t>
            </a:r>
            <a:r>
              <a:rPr lang="en-US" sz="2200" dirty="0" smtClean="0"/>
              <a:t>reservations</a:t>
            </a:r>
            <a:r>
              <a:rPr lang="en-US" sz="2200" dirty="0"/>
              <a:t> </a:t>
            </a:r>
            <a:r>
              <a:rPr lang="en-US" sz="2200" dirty="0" smtClean="0"/>
              <a:t>(1 out of 5).</a:t>
            </a:r>
          </a:p>
        </p:txBody>
      </p:sp>
      <p:sp>
        <p:nvSpPr>
          <p:cNvPr id="4" name="TextBox 3"/>
          <p:cNvSpPr txBox="1"/>
          <p:nvPr/>
        </p:nvSpPr>
        <p:spPr>
          <a:xfrm>
            <a:off x="501502" y="4081990"/>
            <a:ext cx="8229600" cy="2739211"/>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Consistency and Simplicity:</a:t>
            </a:r>
          </a:p>
          <a:p>
            <a:pPr marL="742950" lvl="1" indent="-285750">
              <a:buFont typeface="Courier New" panose="02070309020205020404" pitchFamily="49" charset="0"/>
              <a:buChar char="o"/>
            </a:pPr>
            <a:r>
              <a:rPr lang="en-US" sz="2200" dirty="0" smtClean="0"/>
              <a:t>Reduce public confusion regarding various permit action and payment deadlines among regional rivers.</a:t>
            </a:r>
            <a:r>
              <a:rPr lang="en-US" sz="2200" b="1" dirty="0"/>
              <a:t>	</a:t>
            </a:r>
            <a:endParaRPr lang="en-US" sz="2200" b="1" dirty="0" smtClean="0"/>
          </a:p>
          <a:p>
            <a:pPr marL="742950" lvl="1" indent="-285750">
              <a:buFont typeface="Courier New" panose="02070309020205020404" pitchFamily="49" charset="0"/>
              <a:buChar char="o"/>
            </a:pPr>
            <a:r>
              <a:rPr lang="en-US" sz="2200" dirty="0" smtClean="0"/>
              <a:t>Consistent with payment timelines for other regional rivers using Recreation.gov permitting and lottery services.</a:t>
            </a:r>
          </a:p>
          <a:p>
            <a:pPr marL="742950" lvl="1" indent="-285750">
              <a:buFont typeface="Courier New" panose="02070309020205020404" pitchFamily="49" charset="0"/>
              <a:buChar char="o"/>
            </a:pPr>
            <a:r>
              <a:rPr lang="en-US" sz="2200" dirty="0" smtClean="0"/>
              <a:t>Reduces steps and action deadlines for San Juan reservation holders.</a:t>
            </a:r>
          </a:p>
          <a:p>
            <a:pPr marL="742950" lvl="1" indent="-285750">
              <a:buFont typeface="Courier New" panose="02070309020205020404" pitchFamily="49" charset="0"/>
              <a:buChar char="o"/>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720" y="1219200"/>
            <a:ext cx="3962400" cy="2971800"/>
          </a:xfrm>
          <a:prstGeom prst="rect">
            <a:avLst/>
          </a:prstGeom>
          <a:effectLst>
            <a:softEdge rad="381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534400" cy="1143000"/>
          </a:xfrm>
        </p:spPr>
        <p:txBody>
          <a:bodyPr>
            <a:normAutofit/>
          </a:bodyPr>
          <a:lstStyle/>
          <a:p>
            <a:r>
              <a:rPr lang="en-US" sz="3200" b="1" dirty="0" smtClean="0"/>
              <a:t>Impacts of </a:t>
            </a:r>
            <a:r>
              <a:rPr lang="en-US" sz="3200" b="1" dirty="0"/>
              <a:t>Change to </a:t>
            </a:r>
            <a:r>
              <a:rPr lang="en-US" sz="3200" b="1" dirty="0" smtClean="0"/>
              <a:t>Payment </a:t>
            </a:r>
            <a:r>
              <a:rPr lang="en-US" sz="3200" b="1" dirty="0"/>
              <a:t>Due Dates</a:t>
            </a:r>
            <a:endParaRPr lang="en-US" sz="3200" b="1" dirty="0">
              <a:solidFill>
                <a:schemeClr val="tx2"/>
              </a:solidFill>
              <a:latin typeface="+mn-lt"/>
            </a:endParaRPr>
          </a:p>
        </p:txBody>
      </p:sp>
      <p:sp>
        <p:nvSpPr>
          <p:cNvPr id="3" name="TextBox 2"/>
          <p:cNvSpPr txBox="1"/>
          <p:nvPr/>
        </p:nvSpPr>
        <p:spPr>
          <a:xfrm>
            <a:off x="2667000" y="1447800"/>
            <a:ext cx="5943600"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a:t>Fee payment will be required </a:t>
            </a:r>
            <a:r>
              <a:rPr lang="en-US" sz="2600" dirty="0" smtClean="0"/>
              <a:t>sooner.</a:t>
            </a:r>
          </a:p>
          <a:p>
            <a:pPr marL="285750" indent="-285750">
              <a:buFont typeface="Arial" panose="020B0604020202020204" pitchFamily="34" charset="0"/>
              <a:buChar char="•"/>
            </a:pPr>
            <a:r>
              <a:rPr lang="en-US" sz="2600" dirty="0" smtClean="0"/>
              <a:t>Proposed </a:t>
            </a:r>
            <a:r>
              <a:rPr lang="en-US" sz="2600" dirty="0"/>
              <a:t>refund policy would provide a refund of those fees until 31 days in advance of the launch </a:t>
            </a:r>
            <a:r>
              <a:rPr lang="en-US" sz="2600" dirty="0" smtClean="0"/>
              <a:t>date.  </a:t>
            </a:r>
          </a:p>
          <a:p>
            <a:pPr marL="285750" indent="-285750">
              <a:buFont typeface="Arial" panose="020B0604020202020204" pitchFamily="34" charset="0"/>
              <a:buChar char="•"/>
            </a:pPr>
            <a:r>
              <a:rPr lang="en-US" sz="2600" dirty="0" smtClean="0"/>
              <a:t>More initial investment, but no </a:t>
            </a:r>
            <a:r>
              <a:rPr lang="en-US" sz="2600" dirty="0"/>
              <a:t>additional financial risk by requiring reservation holders to pay sooner</a:t>
            </a:r>
            <a:r>
              <a:rPr lang="en-US" sz="2600" dirty="0" smtClean="0"/>
              <a:t>.</a:t>
            </a:r>
          </a:p>
          <a:p>
            <a:pPr marL="285750" indent="-285750">
              <a:buFont typeface="Arial" panose="020B0604020202020204" pitchFamily="34" charset="0"/>
              <a:buChar char="•"/>
            </a:pPr>
            <a:r>
              <a:rPr lang="en-US" sz="2600" dirty="0" smtClean="0"/>
              <a:t>More launch reservations available sooner for unsuccessful lottery applicants to make trip planning more feasible.</a:t>
            </a:r>
            <a:endParaRPr 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61170"/>
            <a:ext cx="2133600" cy="1421130"/>
          </a:xfrm>
          <a:prstGeom prst="rect">
            <a:avLst/>
          </a:prstGeom>
          <a:effectLst>
            <a:softEdge rad="381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153281"/>
            <a:ext cx="2133600" cy="1421130"/>
          </a:xfrm>
          <a:prstGeom prst="rect">
            <a:avLst/>
          </a:prstGeom>
          <a:effectLst>
            <a:softEdge rad="381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800600"/>
            <a:ext cx="2133600" cy="1421130"/>
          </a:xfrm>
          <a:prstGeom prst="rect">
            <a:avLst/>
          </a:prstGeom>
          <a:effectLst>
            <a:softEdge rad="381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990600"/>
          </a:xfrm>
        </p:spPr>
        <p:txBody>
          <a:bodyPr>
            <a:noAutofit/>
          </a:bodyPr>
          <a:lstStyle/>
          <a:p>
            <a:r>
              <a:rPr lang="en-US" sz="3200" b="1" dirty="0"/>
              <a:t>Rationale for Change to </a:t>
            </a:r>
            <a:r>
              <a:rPr lang="en-US" sz="3200" b="1" dirty="0" smtClean="0"/>
              <a:t>Refund Policy</a:t>
            </a:r>
            <a:endParaRPr lang="en-US" sz="3200" b="1" dirty="0">
              <a:solidFill>
                <a:schemeClr val="tx2"/>
              </a:solidFill>
              <a:latin typeface="+mn-lt"/>
            </a:endParaRPr>
          </a:p>
        </p:txBody>
      </p:sp>
      <p:sp>
        <p:nvSpPr>
          <p:cNvPr id="3" name="TextBox 2"/>
          <p:cNvSpPr txBox="1"/>
          <p:nvPr/>
        </p:nvSpPr>
        <p:spPr>
          <a:xfrm>
            <a:off x="609600" y="1295400"/>
            <a:ext cx="798169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Refunds not previously offered because of  BLM cost and labor associated with difficult processing.</a:t>
            </a:r>
          </a:p>
          <a:p>
            <a:pPr marL="285750" indent="-285750">
              <a:buFont typeface="Arial" panose="020B0604020202020204" pitchFamily="34" charset="0"/>
              <a:buChar char="•"/>
            </a:pPr>
            <a:r>
              <a:rPr lang="en-US" sz="2400" dirty="0" smtClean="0"/>
              <a:t>Recreation.gov provides simple refund capability at no additional cost to agency.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847339"/>
            <a:ext cx="4343400" cy="3257550"/>
          </a:xfrm>
          <a:prstGeom prst="rect">
            <a:avLst/>
          </a:prstGeom>
          <a:effectLst>
            <a:softEdge rad="38100"/>
          </a:effectLst>
        </p:spPr>
      </p:pic>
      <p:sp>
        <p:nvSpPr>
          <p:cNvPr id="5" name="TextBox 4"/>
          <p:cNvSpPr txBox="1"/>
          <p:nvPr/>
        </p:nvSpPr>
        <p:spPr>
          <a:xfrm>
            <a:off x="622004" y="2847339"/>
            <a:ext cx="3264196" cy="3046988"/>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solidFill>
                  <a:prstClr val="black"/>
                </a:solidFill>
              </a:rPr>
              <a:t>Credits cannot be utilized by majority of boaters. </a:t>
            </a:r>
          </a:p>
          <a:p>
            <a:pPr marL="285750" lvl="0" indent="-285750">
              <a:buFont typeface="Arial" panose="020B0604020202020204" pitchFamily="34" charset="0"/>
              <a:buChar char="•"/>
            </a:pPr>
            <a:r>
              <a:rPr lang="en-US" sz="2400" dirty="0">
                <a:solidFill>
                  <a:prstClr val="black"/>
                </a:solidFill>
              </a:rPr>
              <a:t>More incentive </a:t>
            </a:r>
            <a:r>
              <a:rPr lang="en-US" sz="2400" dirty="0" smtClean="0">
                <a:solidFill>
                  <a:prstClr val="black"/>
                </a:solidFill>
              </a:rPr>
              <a:t>for </a:t>
            </a:r>
            <a:r>
              <a:rPr lang="en-US" sz="2400" dirty="0">
                <a:solidFill>
                  <a:prstClr val="black"/>
                </a:solidFill>
              </a:rPr>
              <a:t>boaters to cancel trips or reduce group size in timely manner.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229600" cy="1143000"/>
          </a:xfrm>
        </p:spPr>
        <p:txBody>
          <a:bodyPr>
            <a:normAutofit fontScale="90000"/>
          </a:bodyPr>
          <a:lstStyle/>
          <a:p>
            <a:r>
              <a:rPr lang="en-US" sz="3600" b="1" dirty="0" smtClean="0"/>
              <a:t>San Juan River</a:t>
            </a:r>
            <a:br>
              <a:rPr lang="en-US" sz="3600" b="1" dirty="0" smtClean="0"/>
            </a:br>
            <a:r>
              <a:rPr lang="en-US" sz="3600" b="1" dirty="0" smtClean="0"/>
              <a:t>Special Recreation Management Area</a:t>
            </a:r>
            <a:endParaRPr lang="en-US" sz="3600" b="1" dirty="0"/>
          </a:p>
        </p:txBody>
      </p:sp>
      <p:sp>
        <p:nvSpPr>
          <p:cNvPr id="3" name="Subtitle 2"/>
          <p:cNvSpPr>
            <a:spLocks noGrp="1"/>
          </p:cNvSpPr>
          <p:nvPr>
            <p:ph type="subTitle" idx="1"/>
          </p:nvPr>
        </p:nvSpPr>
        <p:spPr>
          <a:xfrm>
            <a:off x="2860675" y="3276601"/>
            <a:ext cx="3311525" cy="3098800"/>
          </a:xfrm>
          <a:gradFill>
            <a:gsLst>
              <a:gs pos="0">
                <a:schemeClr val="bg2">
                  <a:lumMod val="90000"/>
                </a:schemeClr>
              </a:gs>
              <a:gs pos="100000">
                <a:schemeClr val="accent1">
                  <a:tint val="44500"/>
                  <a:satMod val="160000"/>
                </a:schemeClr>
              </a:gs>
              <a:gs pos="100000">
                <a:schemeClr val="bg2">
                  <a:lumMod val="90000"/>
                </a:schemeClr>
              </a:gs>
            </a:gsLst>
            <a:lin ang="5400000" scaled="0"/>
          </a:gradFill>
          <a:effectLst>
            <a:softEdge rad="38100"/>
          </a:effectLst>
        </p:spPr>
        <p:txBody>
          <a:bodyPr>
            <a:normAutofit/>
          </a:bodyPr>
          <a:lstStyle/>
          <a:p>
            <a:r>
              <a:rPr lang="en-US" sz="2200" u="sng" dirty="0" smtClean="0">
                <a:solidFill>
                  <a:schemeClr val="tx1"/>
                </a:solidFill>
              </a:rPr>
              <a:t>Visitation Numbers</a:t>
            </a:r>
            <a:endParaRPr lang="en-US" sz="2200" dirty="0">
              <a:solidFill>
                <a:schemeClr val="tx1"/>
              </a:solidFill>
            </a:endParaRPr>
          </a:p>
          <a:p>
            <a:pPr>
              <a:buFont typeface="Arial" pitchFamily="34" charset="0"/>
              <a:buChar char="•"/>
            </a:pPr>
            <a:r>
              <a:rPr lang="en-US" sz="2200" dirty="0" smtClean="0">
                <a:solidFill>
                  <a:schemeClr val="tx1"/>
                </a:solidFill>
              </a:rPr>
              <a:t>1 to 7+ day river trips</a:t>
            </a:r>
          </a:p>
          <a:p>
            <a:pPr>
              <a:buFont typeface="Arial" pitchFamily="34" charset="0"/>
              <a:buChar char="•"/>
            </a:pPr>
            <a:r>
              <a:rPr lang="en-US" sz="2200" dirty="0" smtClean="0">
                <a:solidFill>
                  <a:schemeClr val="tx1"/>
                </a:solidFill>
              </a:rPr>
              <a:t>4,200 annual lottery applications</a:t>
            </a:r>
          </a:p>
          <a:p>
            <a:pPr>
              <a:buFont typeface="Arial" pitchFamily="34" charset="0"/>
              <a:buChar char="•"/>
            </a:pPr>
            <a:r>
              <a:rPr lang="en-US" sz="2200" dirty="0" smtClean="0">
                <a:solidFill>
                  <a:schemeClr val="tx1"/>
                </a:solidFill>
              </a:rPr>
              <a:t>9,000 private visitors annually</a:t>
            </a:r>
          </a:p>
          <a:p>
            <a:pPr>
              <a:buFont typeface="Arial" pitchFamily="34" charset="0"/>
              <a:buChar char="•"/>
            </a:pPr>
            <a:r>
              <a:rPr lang="en-US" sz="2200" dirty="0" smtClean="0">
                <a:solidFill>
                  <a:schemeClr val="tx1"/>
                </a:solidFill>
              </a:rPr>
              <a:t>12 commercial guides w/2,500 annual visitors</a:t>
            </a:r>
          </a:p>
        </p:txBody>
      </p:sp>
      <p:sp>
        <p:nvSpPr>
          <p:cNvPr id="4" name="TextBox 3"/>
          <p:cNvSpPr txBox="1"/>
          <p:nvPr/>
        </p:nvSpPr>
        <p:spPr>
          <a:xfrm>
            <a:off x="152400" y="1433594"/>
            <a:ext cx="8763000" cy="1446550"/>
          </a:xfrm>
          <a:prstGeom prst="rect">
            <a:avLst/>
          </a:prstGeom>
          <a:noFill/>
        </p:spPr>
        <p:txBody>
          <a:bodyPr wrap="square" rtlCol="0">
            <a:spAutoFit/>
          </a:bodyPr>
          <a:lstStyle/>
          <a:p>
            <a:pPr algn="ctr"/>
            <a:r>
              <a:rPr lang="en-US" sz="2200" dirty="0"/>
              <a:t>A float trip on the San Juan River in southeast Utah provides </a:t>
            </a:r>
            <a:r>
              <a:rPr lang="en-US" sz="2200" dirty="0" smtClean="0"/>
              <a:t>11, 500 annual visitors </a:t>
            </a:r>
            <a:r>
              <a:rPr lang="en-US" sz="2200" dirty="0"/>
              <a:t>with access to spectacular canyons rich in scenery, archaeology, history, remarkable geographic features, and desert </a:t>
            </a:r>
            <a:r>
              <a:rPr lang="en-US" sz="2200" dirty="0" smtClean="0"/>
              <a:t>wildlife.</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65967"/>
            <a:ext cx="2632075" cy="3509433"/>
          </a:xfrm>
          <a:prstGeom prst="rect">
            <a:avLst/>
          </a:prstGeom>
          <a:effectLst>
            <a:softEdge rad="381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819400"/>
            <a:ext cx="2667000" cy="3556000"/>
          </a:xfrm>
          <a:prstGeom prst="rect">
            <a:avLst/>
          </a:prstGeom>
          <a:effectLst>
            <a:softEdge rad="381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163"/>
            <a:ext cx="8382000" cy="1143000"/>
          </a:xfrm>
        </p:spPr>
        <p:txBody>
          <a:bodyPr>
            <a:normAutofit/>
          </a:bodyPr>
          <a:lstStyle/>
          <a:p>
            <a:r>
              <a:rPr lang="en-US" sz="3200" b="1" dirty="0" smtClean="0"/>
              <a:t>Impacts of Change </a:t>
            </a:r>
            <a:r>
              <a:rPr lang="en-US" sz="3200" b="1" dirty="0"/>
              <a:t>to </a:t>
            </a:r>
            <a:r>
              <a:rPr lang="en-US" sz="3200" b="1" dirty="0" smtClean="0"/>
              <a:t>Refund </a:t>
            </a:r>
            <a:r>
              <a:rPr lang="en-US" sz="3200" b="1" dirty="0"/>
              <a:t>Policy</a:t>
            </a:r>
            <a:endParaRPr lang="en-US" sz="3200" b="1" dirty="0">
              <a:solidFill>
                <a:schemeClr val="tx2"/>
              </a:solidFill>
              <a:latin typeface="+mn-lt"/>
            </a:endParaRPr>
          </a:p>
        </p:txBody>
      </p:sp>
      <p:sp>
        <p:nvSpPr>
          <p:cNvPr id="4" name="TextBox 3"/>
          <p:cNvSpPr txBox="1"/>
          <p:nvPr/>
        </p:nvSpPr>
        <p:spPr>
          <a:xfrm>
            <a:off x="609600" y="1219200"/>
            <a:ext cx="4753197" cy="5170646"/>
          </a:xfrm>
          <a:prstGeom prst="rect">
            <a:avLst/>
          </a:prstGeom>
          <a:noFill/>
        </p:spPr>
        <p:txBody>
          <a:bodyPr wrap="square" rtlCol="0">
            <a:spAutoFit/>
          </a:bodyPr>
          <a:lstStyle/>
          <a:p>
            <a:r>
              <a:rPr lang="en-US" sz="2200" b="1" dirty="0" smtClean="0"/>
              <a:t>Public: </a:t>
            </a:r>
          </a:p>
          <a:p>
            <a:pPr marL="457200" indent="-457200">
              <a:buFont typeface="Arial" panose="020B0604020202020204" pitchFamily="34" charset="0"/>
              <a:buChar char="•"/>
            </a:pPr>
            <a:r>
              <a:rPr lang="en-US" sz="2200" dirty="0" smtClean="0"/>
              <a:t>Will benefit boaters who are unable to apply credit to a trip later in the season.</a:t>
            </a:r>
          </a:p>
          <a:p>
            <a:pPr marL="457200" indent="-457200">
              <a:buFont typeface="Arial" panose="020B0604020202020204" pitchFamily="34" charset="0"/>
              <a:buChar char="•"/>
            </a:pPr>
            <a:r>
              <a:rPr lang="en-US" sz="2200" dirty="0" smtClean="0"/>
              <a:t>Added cancellation and group size reduction incentive will create more space for other boaters.</a:t>
            </a:r>
            <a:endParaRPr lang="en-US" sz="2200" dirty="0"/>
          </a:p>
          <a:p>
            <a:r>
              <a:rPr lang="en-US" sz="2200" b="1" dirty="0" smtClean="0"/>
              <a:t>BLM: </a:t>
            </a:r>
          </a:p>
          <a:p>
            <a:pPr marL="457200" indent="-457200">
              <a:buFont typeface="Arial" panose="020B0604020202020204" pitchFamily="34" charset="0"/>
              <a:buChar char="•"/>
            </a:pPr>
            <a:r>
              <a:rPr lang="en-US" sz="2200" dirty="0" smtClean="0"/>
              <a:t>Will have a negligible impact on fee revenues  and program financial stability. </a:t>
            </a:r>
          </a:p>
          <a:p>
            <a:pPr marL="457200" indent="-457200">
              <a:buFont typeface="Arial" panose="020B0604020202020204" pitchFamily="34" charset="0"/>
              <a:buChar char="•"/>
            </a:pPr>
            <a:r>
              <a:rPr lang="en-US" sz="2200" dirty="0"/>
              <a:t>F</a:t>
            </a:r>
            <a:r>
              <a:rPr lang="en-US" sz="2200" dirty="0" smtClean="0"/>
              <a:t>ew reservations are cancelled prior to 31 day deadline.</a:t>
            </a:r>
          </a:p>
          <a:p>
            <a:pPr marL="457200" indent="-457200">
              <a:buFont typeface="Arial" panose="020B0604020202020204" pitchFamily="34" charset="0"/>
              <a:buChar char="•"/>
            </a:pPr>
            <a:r>
              <a:rPr lang="en-US" sz="2200" dirty="0" smtClean="0"/>
              <a:t>Timely cancellations are </a:t>
            </a:r>
            <a:r>
              <a:rPr lang="en-US" sz="2200" dirty="0" err="1" smtClean="0"/>
              <a:t>rebookable</a:t>
            </a:r>
            <a:r>
              <a:rPr lang="en-US" sz="2200" dirty="0" smtClean="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341" y="1690121"/>
            <a:ext cx="3171603" cy="4228804"/>
          </a:xfrm>
          <a:prstGeom prst="rect">
            <a:avLst/>
          </a:prstGeom>
          <a:effectLst>
            <a:softEdge rad="381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1143000"/>
          </a:xfrm>
        </p:spPr>
        <p:txBody>
          <a:bodyPr>
            <a:normAutofit/>
          </a:bodyPr>
          <a:lstStyle/>
          <a:p>
            <a:r>
              <a:rPr lang="en-US" sz="3200" b="1" dirty="0" smtClean="0"/>
              <a:t>Public Outreach Efforts</a:t>
            </a:r>
            <a:endParaRPr lang="en-US" sz="3200" b="1" dirty="0"/>
          </a:p>
        </p:txBody>
      </p:sp>
      <p:sp>
        <p:nvSpPr>
          <p:cNvPr id="3" name="Subtitle 2"/>
          <p:cNvSpPr>
            <a:spLocks noGrp="1"/>
          </p:cNvSpPr>
          <p:nvPr>
            <p:ph type="subTitle" idx="1"/>
          </p:nvPr>
        </p:nvSpPr>
        <p:spPr>
          <a:xfrm>
            <a:off x="457200" y="1066800"/>
            <a:ext cx="8458200" cy="5486400"/>
          </a:xfrm>
        </p:spPr>
        <p:txBody>
          <a:bodyPr>
            <a:noAutofit/>
          </a:bodyPr>
          <a:lstStyle/>
          <a:p>
            <a:pPr marL="342900" marR="0" lvl="0" indent="-342900" algn="l">
              <a:spcBef>
                <a:spcPts val="0"/>
              </a:spcBef>
              <a:spcAft>
                <a:spcPts val="225"/>
              </a:spcAft>
              <a:buFont typeface="Symbol"/>
              <a:buChar char=""/>
            </a:pPr>
            <a:r>
              <a:rPr lang="en-US" sz="2800" dirty="0" smtClean="0">
                <a:solidFill>
                  <a:srgbClr val="000000"/>
                </a:solidFill>
                <a:latin typeface="Times New Roman"/>
                <a:ea typeface="Calibri"/>
                <a:cs typeface="Times New Roman"/>
              </a:rPr>
              <a:t>Posted Amended </a:t>
            </a:r>
            <a:r>
              <a:rPr lang="en-US" sz="2800" dirty="0" smtClean="0">
                <a:solidFill>
                  <a:srgbClr val="000000"/>
                </a:solidFill>
                <a:latin typeface="Times New Roman"/>
                <a:ea typeface="Calibri"/>
                <a:cs typeface="Times New Roman"/>
              </a:rPr>
              <a:t>Business Plan </a:t>
            </a:r>
            <a:r>
              <a:rPr lang="en-US" sz="2800" dirty="0" smtClean="0">
                <a:solidFill>
                  <a:srgbClr val="000000"/>
                </a:solidFill>
                <a:latin typeface="Times New Roman"/>
                <a:ea typeface="Calibri"/>
                <a:cs typeface="Times New Roman"/>
              </a:rPr>
              <a:t>on </a:t>
            </a:r>
            <a:r>
              <a:rPr lang="en-US" sz="2800" dirty="0">
                <a:solidFill>
                  <a:srgbClr val="000000"/>
                </a:solidFill>
                <a:latin typeface="Times New Roman"/>
                <a:ea typeface="Calibri"/>
                <a:cs typeface="Times New Roman"/>
              </a:rPr>
              <a:t>the </a:t>
            </a:r>
            <a:r>
              <a:rPr lang="en-US" sz="2800" dirty="0" smtClean="0">
                <a:solidFill>
                  <a:srgbClr val="000000"/>
                </a:solidFill>
                <a:latin typeface="Times New Roman"/>
                <a:ea typeface="Calibri"/>
                <a:cs typeface="Times New Roman"/>
              </a:rPr>
              <a:t>BLM-Utah </a:t>
            </a:r>
            <a:r>
              <a:rPr lang="en-US" sz="2800" dirty="0">
                <a:solidFill>
                  <a:srgbClr val="000000"/>
                </a:solidFill>
                <a:latin typeface="Times New Roman"/>
                <a:ea typeface="Calibri"/>
                <a:cs typeface="Times New Roman"/>
              </a:rPr>
              <a:t>and Monticello Field Office websites; </a:t>
            </a:r>
            <a:endParaRPr lang="en-US" sz="2800" dirty="0">
              <a:latin typeface="Calibri"/>
              <a:ea typeface="Calibri"/>
              <a:cs typeface="Times New Roman"/>
            </a:endParaRPr>
          </a:p>
          <a:p>
            <a:pPr marL="342900" marR="0" lvl="0" indent="-342900" algn="l">
              <a:spcBef>
                <a:spcPts val="0"/>
              </a:spcBef>
              <a:spcAft>
                <a:spcPts val="0"/>
              </a:spcAft>
              <a:buFont typeface="Symbol"/>
              <a:buChar char=""/>
            </a:pPr>
            <a:r>
              <a:rPr lang="en-US" sz="2800" dirty="0" smtClean="0">
                <a:solidFill>
                  <a:schemeClr val="tx1"/>
                </a:solidFill>
                <a:latin typeface="Times New Roman"/>
                <a:ea typeface="Calibri"/>
                <a:cs typeface="Times New Roman"/>
              </a:rPr>
              <a:t>Issued </a:t>
            </a:r>
            <a:r>
              <a:rPr lang="en-US" sz="2800" dirty="0">
                <a:solidFill>
                  <a:schemeClr val="tx1"/>
                </a:solidFill>
                <a:latin typeface="Times New Roman"/>
                <a:ea typeface="Calibri"/>
                <a:cs typeface="Times New Roman"/>
              </a:rPr>
              <a:t>a News Release to statewide print and broadcast media;</a:t>
            </a:r>
            <a:endParaRPr lang="en-US" sz="2800" dirty="0">
              <a:solidFill>
                <a:schemeClr val="tx1"/>
              </a:solidFill>
              <a:latin typeface="Calibri"/>
              <a:ea typeface="Calibri"/>
              <a:cs typeface="Times New Roman"/>
            </a:endParaRPr>
          </a:p>
          <a:p>
            <a:pPr marL="342900" marR="0" lvl="0" indent="-342900" algn="l">
              <a:spcBef>
                <a:spcPts val="0"/>
              </a:spcBef>
              <a:spcAft>
                <a:spcPts val="0"/>
              </a:spcAft>
              <a:buFont typeface="Symbol"/>
              <a:buChar char=""/>
            </a:pPr>
            <a:r>
              <a:rPr lang="en-US" sz="2800" dirty="0" smtClean="0">
                <a:solidFill>
                  <a:schemeClr val="tx1"/>
                </a:solidFill>
                <a:latin typeface="Times New Roman"/>
                <a:ea typeface="Calibri"/>
                <a:cs typeface="Times New Roman"/>
              </a:rPr>
              <a:t>Posted </a:t>
            </a:r>
            <a:r>
              <a:rPr lang="en-US" sz="2800" dirty="0">
                <a:solidFill>
                  <a:schemeClr val="tx1"/>
                </a:solidFill>
                <a:latin typeface="Times New Roman"/>
                <a:ea typeface="Calibri"/>
                <a:cs typeface="Times New Roman"/>
              </a:rPr>
              <a:t>notices at the San Juan </a:t>
            </a:r>
            <a:r>
              <a:rPr lang="en-US" sz="2800" dirty="0" smtClean="0">
                <a:solidFill>
                  <a:schemeClr val="tx1"/>
                </a:solidFill>
                <a:latin typeface="Times New Roman"/>
                <a:ea typeface="Calibri"/>
                <a:cs typeface="Times New Roman"/>
              </a:rPr>
              <a:t>River informational </a:t>
            </a:r>
            <a:r>
              <a:rPr lang="en-US" sz="2800" dirty="0">
                <a:solidFill>
                  <a:schemeClr val="tx1"/>
                </a:solidFill>
                <a:latin typeface="Times New Roman"/>
                <a:ea typeface="Calibri"/>
                <a:cs typeface="Times New Roman"/>
              </a:rPr>
              <a:t>kiosks;</a:t>
            </a:r>
            <a:endParaRPr lang="en-US" sz="2800" dirty="0">
              <a:solidFill>
                <a:schemeClr val="tx1"/>
              </a:solidFill>
              <a:latin typeface="Calibri"/>
              <a:ea typeface="Calibri"/>
              <a:cs typeface="Times New Roman"/>
            </a:endParaRPr>
          </a:p>
          <a:p>
            <a:pPr marL="342900" marR="0" lvl="0" indent="-342900" algn="l">
              <a:spcBef>
                <a:spcPts val="0"/>
              </a:spcBef>
              <a:spcAft>
                <a:spcPts val="0"/>
              </a:spcAft>
              <a:buFont typeface="Symbol"/>
              <a:buChar char=""/>
            </a:pPr>
            <a:r>
              <a:rPr lang="en-US" sz="2800" dirty="0" smtClean="0">
                <a:solidFill>
                  <a:schemeClr val="tx1"/>
                </a:solidFill>
                <a:latin typeface="Times New Roman"/>
                <a:ea typeface="Calibri"/>
                <a:cs typeface="Times New Roman"/>
              </a:rPr>
              <a:t>Posted </a:t>
            </a:r>
            <a:r>
              <a:rPr lang="en-US" sz="2800" dirty="0">
                <a:solidFill>
                  <a:schemeClr val="tx1"/>
                </a:solidFill>
                <a:latin typeface="Times New Roman"/>
                <a:ea typeface="Calibri"/>
                <a:cs typeface="Times New Roman"/>
              </a:rPr>
              <a:t>links to the Amended </a:t>
            </a:r>
            <a:r>
              <a:rPr lang="en-US" sz="2800" dirty="0" smtClean="0">
                <a:solidFill>
                  <a:schemeClr val="tx1"/>
                </a:solidFill>
                <a:latin typeface="Times New Roman"/>
                <a:ea typeface="Calibri"/>
                <a:cs typeface="Times New Roman"/>
              </a:rPr>
              <a:t>Plan on </a:t>
            </a:r>
            <a:r>
              <a:rPr lang="en-US" sz="2800" dirty="0">
                <a:solidFill>
                  <a:schemeClr val="tx1"/>
                </a:solidFill>
                <a:latin typeface="Times New Roman"/>
                <a:ea typeface="Calibri"/>
                <a:cs typeface="Times New Roman"/>
              </a:rPr>
              <a:t>the BLM Utah Facebook, Twitter, and other social media websites and on popular river running websites such as Mountain Buzz and Utah Rafters</a:t>
            </a:r>
            <a:r>
              <a:rPr lang="en-US" sz="2800" dirty="0" smtClean="0">
                <a:solidFill>
                  <a:schemeClr val="tx1"/>
                </a:solidFill>
                <a:latin typeface="Times New Roman"/>
                <a:ea typeface="Calibri"/>
                <a:cs typeface="Times New Roman"/>
              </a:rPr>
              <a:t>; and</a:t>
            </a:r>
            <a:endParaRPr lang="en-US" sz="2800" dirty="0">
              <a:solidFill>
                <a:schemeClr val="tx1"/>
              </a:solidFill>
              <a:latin typeface="Calibri"/>
              <a:ea typeface="Calibri"/>
              <a:cs typeface="Times New Roman"/>
            </a:endParaRPr>
          </a:p>
          <a:p>
            <a:pPr marL="342900" marR="0" lvl="0" indent="-342900" algn="l">
              <a:spcBef>
                <a:spcPts val="0"/>
              </a:spcBef>
              <a:spcAft>
                <a:spcPts val="0"/>
              </a:spcAft>
              <a:buFont typeface="Symbol"/>
              <a:buChar char=""/>
            </a:pPr>
            <a:r>
              <a:rPr lang="en-US" sz="2800" dirty="0" smtClean="0">
                <a:solidFill>
                  <a:schemeClr val="tx1"/>
                </a:solidFill>
                <a:latin typeface="Times New Roman"/>
                <a:ea typeface="Calibri"/>
                <a:cs typeface="Times New Roman"/>
              </a:rPr>
              <a:t>Notified </a:t>
            </a:r>
            <a:r>
              <a:rPr lang="en-US" sz="2800" dirty="0">
                <a:solidFill>
                  <a:schemeClr val="tx1"/>
                </a:solidFill>
                <a:latin typeface="Times New Roman"/>
                <a:ea typeface="Calibri"/>
                <a:cs typeface="Times New Roman"/>
              </a:rPr>
              <a:t>all San Juan River commercial SRP holders of the amended plan via </a:t>
            </a:r>
            <a:r>
              <a:rPr lang="en-US" sz="2800" dirty="0" smtClean="0">
                <a:solidFill>
                  <a:schemeClr val="tx1"/>
                </a:solidFill>
                <a:latin typeface="Times New Roman"/>
                <a:ea typeface="Calibri"/>
                <a:cs typeface="Times New Roman"/>
              </a:rPr>
              <a:t>email</a:t>
            </a:r>
            <a:r>
              <a:rPr lang="en-US" sz="2800" dirty="0">
                <a:solidFill>
                  <a:schemeClr val="tx1"/>
                </a:solidFill>
                <a:latin typeface="Times New Roman"/>
                <a:ea typeface="Calibri"/>
                <a:cs typeface="Times New Roman"/>
              </a:rPr>
              <a:t>. </a:t>
            </a:r>
            <a:endParaRPr lang="en-US" sz="2800" dirty="0">
              <a:solidFill>
                <a:schemeClr val="tx1"/>
              </a:solidFill>
              <a:latin typeface="Calibri"/>
              <a:ea typeface="Calibri"/>
              <a:cs typeface="Times New Roman"/>
            </a:endParaRPr>
          </a:p>
          <a:p>
            <a:pPr lvl="1" algn="l"/>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1143000"/>
          </a:xfrm>
        </p:spPr>
        <p:txBody>
          <a:bodyPr>
            <a:noAutofit/>
          </a:bodyPr>
          <a:lstStyle/>
          <a:p>
            <a:r>
              <a:rPr lang="en-US" sz="3200" b="1" dirty="0" smtClean="0"/>
              <a:t>Results of Public Outreach Efforts</a:t>
            </a:r>
            <a:endParaRPr lang="en-US" sz="3200" b="1" dirty="0"/>
          </a:p>
        </p:txBody>
      </p:sp>
      <p:sp>
        <p:nvSpPr>
          <p:cNvPr id="3" name="Subtitle 2"/>
          <p:cNvSpPr>
            <a:spLocks noGrp="1"/>
          </p:cNvSpPr>
          <p:nvPr>
            <p:ph type="subTitle" idx="1"/>
          </p:nvPr>
        </p:nvSpPr>
        <p:spPr>
          <a:xfrm>
            <a:off x="533400" y="1143000"/>
            <a:ext cx="8077200" cy="5257800"/>
          </a:xfrm>
        </p:spPr>
        <p:txBody>
          <a:bodyPr>
            <a:normAutofit/>
          </a:bodyPr>
          <a:lstStyle/>
          <a:p>
            <a:pPr marL="457200" indent="-457200" algn="l">
              <a:buFont typeface="Arial" panose="020B0604020202020204" pitchFamily="34" charset="0"/>
              <a:buChar char="•"/>
            </a:pPr>
            <a:r>
              <a:rPr lang="en-US" sz="2400" dirty="0" smtClean="0">
                <a:solidFill>
                  <a:schemeClr val="tx1"/>
                </a:solidFill>
              </a:rPr>
              <a:t>Mountain Buzz notification post had 397 views.</a:t>
            </a:r>
          </a:p>
          <a:p>
            <a:pPr marL="457200" indent="-457200" algn="l">
              <a:buFont typeface="Arial" panose="020B0604020202020204" pitchFamily="34" charset="0"/>
              <a:buChar char="•"/>
            </a:pPr>
            <a:r>
              <a:rPr lang="en-US" sz="2400" dirty="0" smtClean="0">
                <a:solidFill>
                  <a:schemeClr val="tx1"/>
                </a:solidFill>
              </a:rPr>
              <a:t>BLM San Juan </a:t>
            </a:r>
            <a:r>
              <a:rPr lang="en-US" sz="2400" dirty="0" smtClean="0">
                <a:solidFill>
                  <a:schemeClr val="tx1"/>
                </a:solidFill>
              </a:rPr>
              <a:t>River Permits </a:t>
            </a:r>
            <a:r>
              <a:rPr lang="en-US" sz="2400" dirty="0" smtClean="0">
                <a:solidFill>
                  <a:schemeClr val="tx1"/>
                </a:solidFill>
              </a:rPr>
              <a:t>webpage had </a:t>
            </a:r>
            <a:r>
              <a:rPr lang="en-US" sz="2400" dirty="0" smtClean="0">
                <a:solidFill>
                  <a:schemeClr val="tx1"/>
                </a:solidFill>
              </a:rPr>
              <a:t>1,362 </a:t>
            </a:r>
            <a:r>
              <a:rPr lang="en-US" sz="2400" dirty="0" smtClean="0">
                <a:solidFill>
                  <a:schemeClr val="tx1"/>
                </a:solidFill>
              </a:rPr>
              <a:t>visits and BLM Monticello homepage had 624 visits while plan and press release posted.</a:t>
            </a:r>
          </a:p>
          <a:p>
            <a:pPr marL="457200" indent="-457200" algn="l">
              <a:buFont typeface="Arial" panose="020B0604020202020204" pitchFamily="34" charset="0"/>
              <a:buChar char="•"/>
            </a:pPr>
            <a:r>
              <a:rPr lang="en-US" sz="2400" dirty="0" smtClean="0">
                <a:solidFill>
                  <a:schemeClr val="tx1"/>
                </a:solidFill>
              </a:rPr>
              <a:t>3 comments received: 2 comments in favor of changes and 1 comment against.</a:t>
            </a:r>
          </a:p>
          <a:p>
            <a:pPr marL="457200" indent="-457200" algn="l">
              <a:buFont typeface="Arial" panose="020B0604020202020204" pitchFamily="34" charset="0"/>
              <a:buChar char="•"/>
            </a:pPr>
            <a:r>
              <a:rPr lang="en-US" sz="2400" dirty="0" smtClean="0">
                <a:solidFill>
                  <a:schemeClr val="tx1"/>
                </a:solidFill>
              </a:rPr>
              <a:t>Commenter “against” felt that Rec.gov was more complicated and harder to get a cancellation and enjoyed being able to talk to knowledgeable individual.</a:t>
            </a:r>
          </a:p>
          <a:p>
            <a:pPr marL="457200" indent="-457200" algn="l">
              <a:buFont typeface="Arial" panose="020B0604020202020204" pitchFamily="34" charset="0"/>
              <a:buChar char="•"/>
            </a:pPr>
            <a:r>
              <a:rPr lang="en-US" sz="2400" dirty="0" smtClean="0">
                <a:solidFill>
                  <a:schemeClr val="tx1"/>
                </a:solidFill>
              </a:rPr>
              <a:t>Commenter “in favor” said Rec.gov was easy to use, fair, and worked well for other regional rivers.</a:t>
            </a:r>
          </a:p>
          <a:p>
            <a:pPr marL="457200" indent="-457200" algn="l">
              <a:buFont typeface="Arial" panose="020B0604020202020204" pitchFamily="34" charset="0"/>
              <a:buChar char="•"/>
            </a:pPr>
            <a:r>
              <a:rPr lang="en-US" sz="2400" dirty="0" smtClean="0">
                <a:solidFill>
                  <a:schemeClr val="tx1"/>
                </a:solidFill>
              </a:rPr>
              <a:t>7 comments for 2013 business plan were in favor of online permitting, 0 were against </a:t>
            </a:r>
          </a:p>
          <a:p>
            <a:pPr marL="457200" indent="-457200" algn="l">
              <a:buFont typeface="Arial" panose="020B0604020202020204" pitchFamily="34" charset="0"/>
              <a:buChar char="•"/>
            </a:pPr>
            <a:endParaRPr lang="en-US" sz="2400" b="1" dirty="0">
              <a:solidFill>
                <a:schemeClr val="tx1"/>
              </a:solidFill>
            </a:endParaRPr>
          </a:p>
          <a:p>
            <a:pPr algn="l"/>
            <a:endParaRPr lang="en-US" sz="2800" b="1" dirty="0" smtClean="0">
              <a:solidFill>
                <a:schemeClr val="tx1"/>
              </a:solidFill>
            </a:endParaRPr>
          </a:p>
          <a:p>
            <a:pPr algn="l"/>
            <a:endParaRPr lang="en-US" sz="1200" dirty="0" smtClean="0">
              <a:solidFill>
                <a:schemeClr val="tx1"/>
              </a:solidFill>
            </a:endParaRPr>
          </a:p>
          <a:p>
            <a:pPr algn="l"/>
            <a:endParaRPr lang="en-US" sz="1800" dirty="0" smtClean="0">
              <a:solidFill>
                <a:schemeClr val="tx1"/>
              </a:solidFill>
            </a:endParaRPr>
          </a:p>
          <a:p>
            <a:pPr algn="l">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68809" cy="6857999"/>
          </a:xfrm>
          <a:prstGeom prst="rect">
            <a:avLst/>
          </a:prstGeom>
        </p:spPr>
      </p:pic>
      <p:sp>
        <p:nvSpPr>
          <p:cNvPr id="5" name="Rectangle 4"/>
          <p:cNvSpPr/>
          <p:nvPr/>
        </p:nvSpPr>
        <p:spPr>
          <a:xfrm>
            <a:off x="291509" y="224135"/>
            <a:ext cx="8610600" cy="923330"/>
          </a:xfrm>
          <a:prstGeom prst="rect">
            <a:avLst/>
          </a:prstGeom>
        </p:spPr>
        <p:txBody>
          <a:bodyPr wrap="square">
            <a:spAutoFit/>
          </a:bodyPr>
          <a:lstStyle/>
          <a:p>
            <a:pPr algn="ctr"/>
            <a:r>
              <a:rPr lang="en-US" sz="5400" b="1" dirty="0" smtClean="0">
                <a:solidFill>
                  <a:prstClr val="black"/>
                </a:solidFill>
                <a:effectLst>
                  <a:outerShdw blurRad="38100" dist="38100" dir="2700000" algn="tl">
                    <a:srgbClr val="000000">
                      <a:alpha val="43137"/>
                    </a:srgbClr>
                  </a:outerShdw>
                </a:effectLst>
                <a:latin typeface="Calibri"/>
              </a:rPr>
              <a:t>Questions?</a:t>
            </a:r>
            <a:endParaRPr lang="en-US" sz="5400" b="1" dirty="0">
              <a:solidFill>
                <a:prstClr val="black"/>
              </a:solidFill>
              <a:effectLst>
                <a:outerShdw blurRad="38100" dist="38100" dir="2700000" algn="tl">
                  <a:srgbClr val="000000">
                    <a:alpha val="43137"/>
                  </a:srgbClr>
                </a:outerShdw>
              </a:effectLst>
              <a:latin typeface="Calibri"/>
            </a:endParaRPr>
          </a:p>
        </p:txBody>
      </p:sp>
      <p:pic>
        <p:nvPicPr>
          <p:cNvPr id="7" name="Picture 6" descr="identifier_trapezoid.jpg"/>
          <p:cNvPicPr>
            <a:picLocks noChangeAspect="1"/>
          </p:cNvPicPr>
          <p:nvPr/>
        </p:nvPicPr>
        <p:blipFill rotWithShape="1">
          <a:blip r:embed="rId4" cstate="print"/>
          <a:srcRect l="72631"/>
          <a:stretch/>
        </p:blipFill>
        <p:spPr>
          <a:xfrm>
            <a:off x="8610600" y="0"/>
            <a:ext cx="533400" cy="6858000"/>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0" b="99611" l="0" r="100000">
                        <a14:backgroundMark x1="1706" y1="3113" x2="1706" y2="3113"/>
                        <a14:backgroundMark x1="97952" y1="2335" x2="97952" y2="2335"/>
                        <a14:backgroundMark x1="88737" y1="59922" x2="88737" y2="59922"/>
                        <a14:backgroundMark x1="12287" y1="63813" x2="12287" y2="63813"/>
                      </a14:backgroundRemoval>
                    </a14:imgEffect>
                  </a14:imgLayer>
                </a14:imgProps>
              </a:ext>
              <a:ext uri="{28A0092B-C50C-407E-A947-70E740481C1C}">
                <a14:useLocalDpi xmlns:a14="http://schemas.microsoft.com/office/drawing/2010/main" val="0"/>
              </a:ext>
            </a:extLst>
          </a:blip>
          <a:stretch>
            <a:fillRect/>
          </a:stretch>
        </p:blipFill>
        <p:spPr>
          <a:xfrm>
            <a:off x="8012549" y="5715000"/>
            <a:ext cx="956852" cy="838200"/>
          </a:xfrm>
          <a:prstGeom prst="rect">
            <a:avLst/>
          </a:prstGeom>
        </p:spPr>
      </p:pic>
    </p:spTree>
    <p:extLst>
      <p:ext uri="{BB962C8B-B14F-4D97-AF65-F5344CB8AC3E}">
        <p14:creationId xmlns:p14="http://schemas.microsoft.com/office/powerpoint/2010/main" val="3429841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219200" y="457200"/>
            <a:ext cx="6400800" cy="369332"/>
          </a:xfrm>
          <a:prstGeom prst="rect">
            <a:avLst/>
          </a:prstGeom>
          <a:noFill/>
        </p:spPr>
        <p:txBody>
          <a:bodyPr wrap="square" rtlCol="0">
            <a:spAutoFit/>
          </a:bodyPr>
          <a:lstStyle/>
          <a:p>
            <a:endParaRPr lang="en-US" dirty="0"/>
          </a:p>
        </p:txBody>
      </p:sp>
      <p:sp>
        <p:nvSpPr>
          <p:cNvPr id="9" name="Content Placeholder 2"/>
          <p:cNvSpPr txBox="1">
            <a:spLocks/>
          </p:cNvSpPr>
          <p:nvPr/>
        </p:nvSpPr>
        <p:spPr>
          <a:xfrm>
            <a:off x="-76200" y="663131"/>
            <a:ext cx="8763000" cy="3200400"/>
          </a:xfrm>
          <a:prstGeom prst="rect">
            <a:avLst/>
          </a:prstGeom>
          <a:solidFill>
            <a:schemeClr val="tx2">
              <a:alpha val="50000"/>
            </a:schemeClr>
          </a:solidFill>
          <a:effectLst>
            <a:softEdge rad="38100"/>
          </a:effectLst>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rPr>
              <a:t>We request that the Recreation RAC pass a motion that the move to Recreation.gov demonstrates general public support and recommend that the BLM implement the changes to the fee program as proposed immediately.</a:t>
            </a:r>
            <a:r>
              <a:rPr lang="en-US" dirty="0" smtClean="0">
                <a:solidFill>
                  <a:schemeClr val="bg1"/>
                </a:solidFill>
                <a:latin typeface="Century Schoolbook" panose="02040604050505020304" pitchFamily="18" charset="0"/>
              </a:rPr>
              <a:t> </a:t>
            </a:r>
            <a:endParaRPr lang="en-US" dirty="0">
              <a:solidFill>
                <a:schemeClr val="bg1"/>
              </a:solidFill>
              <a:latin typeface="Century Schoolbook" panose="02040604050505020304" pitchFamily="18" charset="0"/>
            </a:endParaRPr>
          </a:p>
        </p:txBody>
      </p:sp>
      <p:pic>
        <p:nvPicPr>
          <p:cNvPr id="7" name="Picture 6" descr="identifier_trapezoid.jpg"/>
          <p:cNvPicPr>
            <a:picLocks noChangeAspect="1"/>
          </p:cNvPicPr>
          <p:nvPr/>
        </p:nvPicPr>
        <p:blipFill rotWithShape="1">
          <a:blip r:embed="rId4" cstate="print"/>
          <a:srcRect l="72631"/>
          <a:stretch/>
        </p:blipFill>
        <p:spPr>
          <a:xfrm>
            <a:off x="8610600" y="0"/>
            <a:ext cx="533400" cy="6858000"/>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0" b="99611" l="0" r="100000">
                        <a14:backgroundMark x1="1706" y1="3113" x2="1706" y2="3113"/>
                        <a14:backgroundMark x1="97952" y1="2335" x2="97952" y2="2335"/>
                        <a14:backgroundMark x1="88737" y1="59922" x2="88737" y2="59922"/>
                        <a14:backgroundMark x1="12287" y1="63813" x2="12287" y2="63813"/>
                      </a14:backgroundRemoval>
                    </a14:imgEffect>
                  </a14:imgLayer>
                </a14:imgProps>
              </a:ext>
              <a:ext uri="{28A0092B-C50C-407E-A947-70E740481C1C}">
                <a14:useLocalDpi xmlns:a14="http://schemas.microsoft.com/office/drawing/2010/main" val="0"/>
              </a:ext>
            </a:extLst>
          </a:blip>
          <a:stretch>
            <a:fillRect/>
          </a:stretch>
        </p:blipFill>
        <p:spPr>
          <a:xfrm>
            <a:off x="8012549" y="5715000"/>
            <a:ext cx="956852" cy="838200"/>
          </a:xfrm>
          <a:prstGeom prst="rect">
            <a:avLst/>
          </a:prstGeom>
        </p:spPr>
      </p:pic>
    </p:spTree>
    <p:extLst>
      <p:ext uri="{BB962C8B-B14F-4D97-AF65-F5344CB8AC3E}">
        <p14:creationId xmlns:p14="http://schemas.microsoft.com/office/powerpoint/2010/main" val="1022147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6" y="152400"/>
            <a:ext cx="8229600" cy="1143000"/>
          </a:xfrm>
        </p:spPr>
        <p:txBody>
          <a:bodyPr>
            <a:normAutofit/>
          </a:bodyPr>
          <a:lstStyle/>
          <a:p>
            <a:r>
              <a:rPr lang="en-US" sz="3200" b="1" dirty="0" smtClean="0"/>
              <a:t>River Management</a:t>
            </a:r>
            <a:endParaRPr lang="en-US" sz="3200" b="1" dirty="0"/>
          </a:p>
        </p:txBody>
      </p:sp>
      <p:sp>
        <p:nvSpPr>
          <p:cNvPr id="3" name="Content Placeholder 2"/>
          <p:cNvSpPr>
            <a:spLocks noGrp="1"/>
          </p:cNvSpPr>
          <p:nvPr>
            <p:ph idx="1"/>
          </p:nvPr>
        </p:nvSpPr>
        <p:spPr>
          <a:xfrm>
            <a:off x="462516" y="1219200"/>
            <a:ext cx="8229600" cy="4525963"/>
          </a:xfrm>
        </p:spPr>
        <p:txBody>
          <a:bodyPr>
            <a:normAutofit/>
          </a:bodyPr>
          <a:lstStyle/>
          <a:p>
            <a:r>
              <a:rPr lang="en-US" sz="2200" dirty="0" smtClean="0"/>
              <a:t>BLM administers Special Recreation Permits (SRP)s for boating on a 102 mile section of the river in San Juan County, UT;</a:t>
            </a:r>
          </a:p>
          <a:p>
            <a:pPr lvl="1"/>
            <a:r>
              <a:rPr lang="en-US" sz="1800" dirty="0" smtClean="0"/>
              <a:t>38 </a:t>
            </a:r>
            <a:r>
              <a:rPr lang="en-US" sz="1800" dirty="0" smtClean="0"/>
              <a:t>river miles within Glen Canyon National Recreation Area through a General Agreement with the National Park Service.</a:t>
            </a:r>
          </a:p>
          <a:p>
            <a:pPr lvl="1"/>
            <a:r>
              <a:rPr lang="en-US" sz="1800" dirty="0" smtClean="0"/>
              <a:t>The south bank of the river is Navajo Nation and separate recreation permits are required for camping and hiking on Navajo lands.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16" y="4267200"/>
            <a:ext cx="8534400" cy="2190019"/>
          </a:xfrm>
          <a:prstGeom prst="rect">
            <a:avLst/>
          </a:prstGeom>
          <a:effectLst>
            <a:softEdge rad="38100"/>
          </a:effectLst>
        </p:spPr>
      </p:pic>
    </p:spTree>
    <p:extLst>
      <p:ext uri="{BB962C8B-B14F-4D97-AF65-F5344CB8AC3E}">
        <p14:creationId xmlns:p14="http://schemas.microsoft.com/office/powerpoint/2010/main" val="3183477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82000" cy="4525963"/>
          </a:xfrm>
        </p:spPr>
        <p:txBody>
          <a:bodyPr>
            <a:normAutofit lnSpcReduction="10000"/>
          </a:bodyPr>
          <a:lstStyle/>
          <a:p>
            <a:pPr marL="0" indent="0" algn="ctr">
              <a:buNone/>
            </a:pPr>
            <a:r>
              <a:rPr lang="en-US" sz="2400" dirty="0" smtClean="0"/>
              <a:t>SRPs for non-commercial boating on the San Juan River have </a:t>
            </a:r>
            <a:r>
              <a:rPr lang="en-US" sz="2400" dirty="0"/>
              <a:t>been required since </a:t>
            </a:r>
            <a:r>
              <a:rPr lang="en-US" sz="2400" dirty="0" smtClean="0"/>
              <a:t>1981. </a:t>
            </a:r>
          </a:p>
          <a:p>
            <a:pPr marL="0" indent="0" algn="ctr">
              <a:buNone/>
            </a:pPr>
            <a:endParaRPr lang="en-US" sz="2400" dirty="0"/>
          </a:p>
          <a:p>
            <a:r>
              <a:rPr lang="en-US" sz="2400" b="1" dirty="0" smtClean="0"/>
              <a:t>Federal </a:t>
            </a:r>
            <a:r>
              <a:rPr lang="en-US" sz="2400" b="1" dirty="0"/>
              <a:t>Land Policy and Management </a:t>
            </a:r>
            <a:r>
              <a:rPr lang="en-US" sz="2400" b="1" dirty="0" smtClean="0"/>
              <a:t>Act, Section </a:t>
            </a:r>
            <a:r>
              <a:rPr lang="en-US" sz="2400" b="1" dirty="0"/>
              <a:t>302(b):  </a:t>
            </a:r>
            <a:r>
              <a:rPr lang="en-US" sz="2400" dirty="0"/>
              <a:t>Authorizes the BLM to manage the use of the public lands through permits.</a:t>
            </a:r>
            <a:endParaRPr lang="en-US" sz="2400" b="1" dirty="0"/>
          </a:p>
          <a:p>
            <a:pPr marL="0" indent="0">
              <a:buNone/>
            </a:pPr>
            <a:endParaRPr lang="en-US" sz="2400" b="1" dirty="0" smtClean="0"/>
          </a:p>
          <a:p>
            <a:r>
              <a:rPr lang="en-US" sz="2400" b="1" dirty="0" smtClean="0"/>
              <a:t>Federal </a:t>
            </a:r>
            <a:r>
              <a:rPr lang="en-US" sz="2400" b="1" dirty="0"/>
              <a:t>Lands Recreation Enhancement Act, </a:t>
            </a:r>
            <a:r>
              <a:rPr lang="en-US" sz="2400" b="1" dirty="0" smtClean="0"/>
              <a:t> Section </a:t>
            </a:r>
            <a:r>
              <a:rPr lang="en-US" sz="2400" b="1" dirty="0"/>
              <a:t>803(h): </a:t>
            </a:r>
            <a:r>
              <a:rPr lang="en-US" sz="2400" dirty="0"/>
              <a:t>Authorizes the BLM to require Special Recreation Permits and fees associated with specialized recreation uses of federal lands and waters, such as group activities, recreation events, and motorized recreational vehicle use.   </a:t>
            </a:r>
          </a:p>
          <a:p>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3200" b="1" dirty="0"/>
              <a:t>Fee Collection Authority: </a:t>
            </a:r>
            <a:br>
              <a:rPr lang="en-US" sz="3200" b="1" dirty="0"/>
            </a:br>
            <a:r>
              <a:rPr lang="en-US" sz="3200" b="1" dirty="0"/>
              <a:t>Special Recreation Permits</a:t>
            </a:r>
            <a:endParaRPr lang="en-US" sz="3200" dirty="0"/>
          </a:p>
        </p:txBody>
      </p:sp>
    </p:spTree>
    <p:extLst>
      <p:ext uri="{BB962C8B-B14F-4D97-AF65-F5344CB8AC3E}">
        <p14:creationId xmlns:p14="http://schemas.microsoft.com/office/powerpoint/2010/main" val="2263323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5257800"/>
          </a:xfrm>
        </p:spPr>
        <p:txBody>
          <a:bodyPr>
            <a:normAutofit fontScale="25000" lnSpcReduction="20000"/>
          </a:bodyPr>
          <a:lstStyle/>
          <a:p>
            <a:r>
              <a:rPr lang="en-US" sz="8800" b="1" i="1" dirty="0" smtClean="0"/>
              <a:t>Code </a:t>
            </a:r>
            <a:r>
              <a:rPr lang="en-US" sz="8800" b="1" i="1" dirty="0"/>
              <a:t>of Federal Regulations, </a:t>
            </a:r>
            <a:r>
              <a:rPr lang="en-US" sz="8800" b="1" dirty="0"/>
              <a:t>Title 43, Subpart 2931: </a:t>
            </a:r>
          </a:p>
          <a:p>
            <a:pPr lvl="1"/>
            <a:r>
              <a:rPr lang="en-US" sz="8800" dirty="0"/>
              <a:t>Special Recreation Permits may be </a:t>
            </a:r>
            <a:r>
              <a:rPr lang="en-US" sz="8800" dirty="0" smtClean="0"/>
              <a:t>required for use </a:t>
            </a:r>
            <a:r>
              <a:rPr lang="en-US" sz="8800" dirty="0"/>
              <a:t>in “special areas” based on resource concerns, potential user conflicts, and public health and </a:t>
            </a:r>
            <a:r>
              <a:rPr lang="en-US" sz="8800" dirty="0" smtClean="0"/>
              <a:t>safety.</a:t>
            </a:r>
            <a:endParaRPr lang="en-US" sz="8800" dirty="0"/>
          </a:p>
          <a:p>
            <a:pPr lvl="1"/>
            <a:r>
              <a:rPr lang="en-US" sz="8800" dirty="0"/>
              <a:t>A “special area” is </a:t>
            </a:r>
            <a:r>
              <a:rPr lang="en-US" sz="8800" dirty="0" smtClean="0"/>
              <a:t>an area where </a:t>
            </a:r>
            <a:r>
              <a:rPr lang="en-US" sz="8800" dirty="0"/>
              <a:t>the BLM determines that the resources require special management and control measures for their </a:t>
            </a:r>
            <a:r>
              <a:rPr lang="en-US" sz="8800" dirty="0" smtClean="0"/>
              <a:t>protection.</a:t>
            </a:r>
            <a:endParaRPr lang="en-US" sz="8800" dirty="0"/>
          </a:p>
          <a:p>
            <a:pPr lvl="1"/>
            <a:endParaRPr lang="en-US" sz="8800" dirty="0" smtClean="0"/>
          </a:p>
          <a:p>
            <a:pPr marL="342900" lvl="1" indent="-342900">
              <a:buFont typeface="Arial" pitchFamily="34" charset="0"/>
              <a:buChar char="•"/>
            </a:pPr>
            <a:r>
              <a:rPr lang="en-US" sz="8800" b="1" dirty="0" smtClean="0"/>
              <a:t>FR</a:t>
            </a:r>
            <a:r>
              <a:rPr lang="en-US" sz="8800" b="1" dirty="0"/>
              <a:t>, Vol. 46, No. 191 - October </a:t>
            </a:r>
            <a:r>
              <a:rPr lang="en-US" sz="8800" b="1" dirty="0" smtClean="0"/>
              <a:t>1981:</a:t>
            </a:r>
            <a:r>
              <a:rPr lang="en-US" sz="8800" dirty="0" smtClean="0"/>
              <a:t> </a:t>
            </a:r>
            <a:r>
              <a:rPr lang="en-US" sz="8800" dirty="0" smtClean="0"/>
              <a:t>Identified the San Juan River as a “special area”. SRPs </a:t>
            </a:r>
            <a:r>
              <a:rPr lang="en-US" sz="8800" dirty="0"/>
              <a:t>for the San Juan River Special Recreation Management Area protect primitive recreation experiences, riparian ecosystems, and cultural and historic resources</a:t>
            </a:r>
            <a:r>
              <a:rPr lang="en-US" sz="8800" dirty="0" smtClean="0"/>
              <a:t>.</a:t>
            </a:r>
          </a:p>
          <a:p>
            <a:pPr marL="0" lvl="1" indent="0">
              <a:buNone/>
            </a:pPr>
            <a:r>
              <a:rPr lang="en-US" sz="8800" dirty="0" smtClean="0"/>
              <a:t> </a:t>
            </a:r>
            <a:endParaRPr lang="en-US" sz="8800" dirty="0"/>
          </a:p>
          <a:p>
            <a:r>
              <a:rPr lang="en-US" sz="8800" b="1" dirty="0" smtClean="0"/>
              <a:t>The 2008 Monticello Field Office Resource Management Plan </a:t>
            </a:r>
            <a:r>
              <a:rPr lang="en-US" sz="8800" dirty="0" smtClean="0"/>
              <a:t>reaffirmed permit requirements for all users of the San Juan River.</a:t>
            </a:r>
          </a:p>
          <a:p>
            <a:endParaRPr lang="en-US" sz="3400" dirty="0" smtClean="0"/>
          </a:p>
          <a:p>
            <a:endParaRPr lang="en-US" dirty="0"/>
          </a:p>
        </p:txBody>
      </p:sp>
      <p:sp>
        <p:nvSpPr>
          <p:cNvPr id="2" name="Title 1"/>
          <p:cNvSpPr>
            <a:spLocks noGrp="1"/>
          </p:cNvSpPr>
          <p:nvPr>
            <p:ph type="title"/>
          </p:nvPr>
        </p:nvSpPr>
        <p:spPr>
          <a:xfrm>
            <a:off x="304800" y="0"/>
            <a:ext cx="8458200" cy="1295400"/>
          </a:xfrm>
        </p:spPr>
        <p:txBody>
          <a:bodyPr>
            <a:normAutofit/>
          </a:bodyPr>
          <a:lstStyle/>
          <a:p>
            <a:r>
              <a:rPr lang="en-US" sz="3200" b="1" dirty="0"/>
              <a:t>Fee Collection Authority: </a:t>
            </a:r>
            <a:br>
              <a:rPr lang="en-US" sz="3200" b="1" dirty="0"/>
            </a:br>
            <a:r>
              <a:rPr lang="en-US" sz="3200" b="1" dirty="0"/>
              <a:t>Special Recreation </a:t>
            </a:r>
            <a:r>
              <a:rPr lang="en-US" sz="3200" b="1" dirty="0" smtClean="0"/>
              <a:t>Permits (continued)</a:t>
            </a:r>
            <a:endParaRPr lang="en-US" sz="3200" dirty="0"/>
          </a:p>
        </p:txBody>
      </p:sp>
    </p:spTree>
    <p:extLst>
      <p:ext uri="{BB962C8B-B14F-4D97-AF65-F5344CB8AC3E}">
        <p14:creationId xmlns:p14="http://schemas.microsoft.com/office/powerpoint/2010/main" val="225063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620000" cy="1143000"/>
          </a:xfrm>
        </p:spPr>
        <p:txBody>
          <a:bodyPr>
            <a:normAutofit/>
          </a:bodyPr>
          <a:lstStyle/>
          <a:p>
            <a:r>
              <a:rPr lang="en-US" sz="3200" b="1" dirty="0" smtClean="0"/>
              <a:t>Current SRP Fee Schedule</a:t>
            </a:r>
            <a:endParaRPr lang="en-US" sz="3200" b="1" dirty="0"/>
          </a:p>
        </p:txBody>
      </p:sp>
      <p:graphicFrame>
        <p:nvGraphicFramePr>
          <p:cNvPr id="5" name="Table 4"/>
          <p:cNvGraphicFramePr>
            <a:graphicFrameLocks noGrp="1"/>
          </p:cNvGraphicFramePr>
          <p:nvPr>
            <p:extLst>
              <p:ext uri="{D42A27DB-BD31-4B8C-83A1-F6EECF244321}">
                <p14:modId xmlns:p14="http://schemas.microsoft.com/office/powerpoint/2010/main" val="1812980554"/>
              </p:ext>
            </p:extLst>
          </p:nvPr>
        </p:nvGraphicFramePr>
        <p:xfrm>
          <a:off x="501962" y="3429000"/>
          <a:ext cx="8216275" cy="2667000"/>
        </p:xfrm>
        <a:graphic>
          <a:graphicData uri="http://schemas.openxmlformats.org/drawingml/2006/table">
            <a:tbl>
              <a:tblPr firstRow="1" bandRow="1">
                <a:tableStyleId>{5C22544A-7EE6-4342-B048-85BDC9FD1C3A}</a:tableStyleId>
              </a:tblPr>
              <a:tblGrid>
                <a:gridCol w="2882276"/>
                <a:gridCol w="1828800"/>
                <a:gridCol w="1736318"/>
                <a:gridCol w="1768881"/>
              </a:tblGrid>
              <a:tr h="1255059">
                <a:tc>
                  <a:txBody>
                    <a:bodyPr/>
                    <a:lstStyle/>
                    <a:p>
                      <a:endParaRPr lang="en-US" sz="2400" dirty="0"/>
                    </a:p>
                  </a:txBody>
                  <a:tcPr/>
                </a:tc>
                <a:tc>
                  <a:txBody>
                    <a:bodyPr/>
                    <a:lstStyle/>
                    <a:p>
                      <a:pPr algn="ctr"/>
                      <a:r>
                        <a:rPr lang="en-US" sz="2400" dirty="0" smtClean="0"/>
                        <a:t>Upper </a:t>
                      </a:r>
                    </a:p>
                    <a:p>
                      <a:pPr algn="ctr"/>
                      <a:r>
                        <a:rPr lang="en-US" sz="1600" dirty="0" smtClean="0"/>
                        <a:t>(Sand Island to Mexican Hat)</a:t>
                      </a:r>
                      <a:endParaRPr lang="en-US" sz="1600" dirty="0"/>
                    </a:p>
                  </a:txBody>
                  <a:tcPr/>
                </a:tc>
                <a:tc>
                  <a:txBody>
                    <a:bodyPr/>
                    <a:lstStyle/>
                    <a:p>
                      <a:pPr algn="ctr"/>
                      <a:r>
                        <a:rPr lang="en-US" sz="2400" dirty="0" smtClean="0"/>
                        <a:t>Lower </a:t>
                      </a:r>
                      <a:r>
                        <a:rPr lang="en-US" sz="1600" dirty="0" smtClean="0"/>
                        <a:t>(Mexican Hat to Clay Hills)</a:t>
                      </a:r>
                      <a:endParaRPr lang="en-US" sz="1600" dirty="0"/>
                    </a:p>
                  </a:txBody>
                  <a:tcPr/>
                </a:tc>
                <a:tc>
                  <a:txBody>
                    <a:bodyPr/>
                    <a:lstStyle/>
                    <a:p>
                      <a:pPr algn="ctr"/>
                      <a:r>
                        <a:rPr lang="en-US" sz="2400" dirty="0" smtClean="0"/>
                        <a:t>Combined </a:t>
                      </a:r>
                      <a:r>
                        <a:rPr lang="en-US" sz="1600" dirty="0" smtClean="0"/>
                        <a:t>(Sand</a:t>
                      </a:r>
                      <a:r>
                        <a:rPr lang="en-US" sz="1600" baseline="0" dirty="0" smtClean="0"/>
                        <a:t> Island to Clay Hills)</a:t>
                      </a:r>
                      <a:endParaRPr lang="en-US" sz="1600" dirty="0"/>
                    </a:p>
                  </a:txBody>
                  <a:tcPr/>
                </a:tc>
              </a:tr>
              <a:tr h="847165">
                <a:tc>
                  <a:txBody>
                    <a:bodyPr/>
                    <a:lstStyle/>
                    <a:p>
                      <a:r>
                        <a:rPr lang="en-US" sz="2400" b="1" dirty="0" smtClean="0"/>
                        <a:t>SRP Fee: </a:t>
                      </a:r>
                    </a:p>
                    <a:p>
                      <a:r>
                        <a:rPr lang="en-US" sz="2400" b="0" dirty="0" smtClean="0"/>
                        <a:t>Per</a:t>
                      </a:r>
                      <a:r>
                        <a:rPr lang="en-US" sz="2400" b="0" baseline="0" dirty="0" smtClean="0"/>
                        <a:t> </a:t>
                      </a:r>
                      <a:r>
                        <a:rPr lang="en-US" sz="2400" b="0" dirty="0" smtClean="0"/>
                        <a:t>Person/Per Trip</a:t>
                      </a:r>
                      <a:endParaRPr lang="en-US" sz="2400" b="0" dirty="0"/>
                    </a:p>
                  </a:txBody>
                  <a:tcPr/>
                </a:tc>
                <a:tc>
                  <a:txBody>
                    <a:bodyPr/>
                    <a:lstStyle/>
                    <a:p>
                      <a:pPr algn="ctr"/>
                      <a:r>
                        <a:rPr lang="en-US" sz="2400" dirty="0" smtClean="0">
                          <a:solidFill>
                            <a:schemeClr val="tx1"/>
                          </a:solidFill>
                        </a:rPr>
                        <a:t>$10.00</a:t>
                      </a:r>
                      <a:endParaRPr lang="en-US" sz="2400" dirty="0"/>
                    </a:p>
                  </a:txBody>
                  <a:tcPr/>
                </a:tc>
                <a:tc>
                  <a:txBody>
                    <a:bodyPr/>
                    <a:lstStyle/>
                    <a:p>
                      <a:pPr algn="ctr"/>
                      <a:r>
                        <a:rPr lang="en-US" sz="2400" dirty="0" smtClean="0">
                          <a:solidFill>
                            <a:schemeClr val="tx1"/>
                          </a:solidFill>
                        </a:rPr>
                        <a:t>$20.00</a:t>
                      </a:r>
                      <a:endParaRPr lang="en-US" sz="2400" dirty="0"/>
                    </a:p>
                  </a:txBody>
                  <a:tcPr/>
                </a:tc>
                <a:tc>
                  <a:txBody>
                    <a:bodyPr/>
                    <a:lstStyle/>
                    <a:p>
                      <a:pPr algn="ctr"/>
                      <a:r>
                        <a:rPr lang="en-US" sz="2400" dirty="0" smtClean="0">
                          <a:solidFill>
                            <a:schemeClr val="tx1"/>
                          </a:solidFill>
                        </a:rPr>
                        <a:t>$30.00 </a:t>
                      </a:r>
                      <a:endParaRPr lang="en-US" sz="2400" dirty="0"/>
                    </a:p>
                  </a:txBody>
                  <a:tcPr/>
                </a:tc>
              </a:tr>
              <a:tr h="564776">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An annual one-time  $6.00  application fee is also</a:t>
                      </a:r>
                      <a:r>
                        <a:rPr lang="en-US" sz="2400" baseline="0" dirty="0" smtClean="0">
                          <a:solidFill>
                            <a:schemeClr val="tx1"/>
                          </a:solidFill>
                        </a:rPr>
                        <a:t> collected.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3" name="TextBox 2"/>
          <p:cNvSpPr txBox="1"/>
          <p:nvPr/>
        </p:nvSpPr>
        <p:spPr>
          <a:xfrm>
            <a:off x="533400" y="1295400"/>
            <a:ext cx="8153400"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A non-commercial SRP </a:t>
            </a:r>
            <a:r>
              <a:rPr lang="en-US" sz="2400" dirty="0"/>
              <a:t>fee was initiated in </a:t>
            </a:r>
            <a:r>
              <a:rPr lang="en-US" sz="2400" dirty="0" smtClean="0"/>
              <a:t>1983 (FR</a:t>
            </a:r>
            <a:r>
              <a:rPr lang="en-US" sz="2400" dirty="0"/>
              <a:t>, </a:t>
            </a:r>
            <a:r>
              <a:rPr lang="en-US" sz="2400" dirty="0" smtClean="0"/>
              <a:t>Vol. 48</a:t>
            </a:r>
            <a:r>
              <a:rPr lang="en-US" sz="2400" dirty="0"/>
              <a:t>, No. 51 - March </a:t>
            </a:r>
            <a:r>
              <a:rPr lang="en-US" sz="2400" dirty="0" smtClean="0"/>
              <a:t>1983). </a:t>
            </a:r>
            <a:endParaRPr lang="en-US" sz="2400" dirty="0" smtClean="0"/>
          </a:p>
          <a:p>
            <a:pPr marL="342900" indent="-342900">
              <a:buFont typeface="Arial" panose="020B0604020202020204" pitchFamily="34" charset="0"/>
              <a:buChar char="•"/>
            </a:pPr>
            <a:r>
              <a:rPr lang="en-US" sz="2400" dirty="0" smtClean="0"/>
              <a:t>The </a:t>
            </a:r>
            <a:r>
              <a:rPr lang="en-US" sz="2400" dirty="0" smtClean="0"/>
              <a:t>current SRP </a:t>
            </a:r>
            <a:r>
              <a:rPr lang="en-US" sz="2400" dirty="0"/>
              <a:t>fee schedule was approved by the RAC in February of 2013 and implemented </a:t>
            </a:r>
            <a:r>
              <a:rPr lang="en-US" sz="2400" dirty="0" smtClean="0"/>
              <a:t>for the 2014 river season.</a:t>
            </a:r>
            <a:endParaRPr lang="en-US" sz="2400" dirty="0"/>
          </a:p>
        </p:txBody>
      </p:sp>
    </p:spTree>
    <p:extLst>
      <p:ext uri="{BB962C8B-B14F-4D97-AF65-F5344CB8AC3E}">
        <p14:creationId xmlns:p14="http://schemas.microsoft.com/office/powerpoint/2010/main" val="3166261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2013 Approved San Juan </a:t>
            </a:r>
            <a:r>
              <a:rPr lang="en-US" sz="3200" b="1" dirty="0" smtClean="0"/>
              <a:t>River Business </a:t>
            </a:r>
            <a:r>
              <a:rPr lang="en-US" sz="3200" b="1" dirty="0" smtClean="0"/>
              <a:t>Plan</a:t>
            </a:r>
            <a:endParaRPr lang="en-US" sz="3200" b="1" dirty="0"/>
          </a:p>
        </p:txBody>
      </p:sp>
      <p:sp>
        <p:nvSpPr>
          <p:cNvPr id="3" name="Content Placeholder 2"/>
          <p:cNvSpPr>
            <a:spLocks noGrp="1"/>
          </p:cNvSpPr>
          <p:nvPr>
            <p:ph idx="1"/>
          </p:nvPr>
        </p:nvSpPr>
        <p:spPr>
          <a:xfrm>
            <a:off x="457200" y="1371600"/>
            <a:ext cx="8229600" cy="1676399"/>
          </a:xfrm>
        </p:spPr>
        <p:txBody>
          <a:bodyPr>
            <a:normAutofit/>
          </a:bodyPr>
          <a:lstStyle/>
          <a:p>
            <a:r>
              <a:rPr lang="en-US" sz="2200" dirty="0" smtClean="0"/>
              <a:t>Established current fee schedule and described priorities for future program spending.</a:t>
            </a:r>
          </a:p>
          <a:p>
            <a:r>
              <a:rPr lang="en-US" sz="2200" dirty="0" smtClean="0"/>
              <a:t>Proposed to move to an online permitting system and to reduce the permit lottery season.</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971800"/>
            <a:ext cx="4694274" cy="3520706"/>
          </a:xfrm>
          <a:prstGeom prst="rect">
            <a:avLst/>
          </a:prstGeom>
          <a:effectLst>
            <a:softEdge rad="38100"/>
          </a:effectLst>
        </p:spPr>
      </p:pic>
      <p:sp>
        <p:nvSpPr>
          <p:cNvPr id="5" name="TextBox 4"/>
          <p:cNvSpPr txBox="1"/>
          <p:nvPr/>
        </p:nvSpPr>
        <p:spPr>
          <a:xfrm>
            <a:off x="5562600" y="2876550"/>
            <a:ext cx="3048000" cy="3508653"/>
          </a:xfrm>
          <a:prstGeom prst="rect">
            <a:avLst/>
          </a:prstGeom>
          <a:noFill/>
        </p:spPr>
        <p:txBody>
          <a:bodyPr wrap="square" rtlCol="0">
            <a:spAutoFit/>
          </a:bodyPr>
          <a:lstStyle/>
          <a:p>
            <a:pPr marL="342900" lvl="0" indent="-342900">
              <a:spcBef>
                <a:spcPct val="20000"/>
              </a:spcBef>
              <a:buFont typeface="Arial" pitchFamily="34" charset="0"/>
              <a:buChar char="•"/>
            </a:pPr>
            <a:r>
              <a:rPr lang="en-US" sz="2200" dirty="0">
                <a:solidFill>
                  <a:prstClr val="black"/>
                </a:solidFill>
              </a:rPr>
              <a:t>The 2014 amendment to the plan provides </a:t>
            </a:r>
            <a:r>
              <a:rPr lang="en-US" sz="2200" dirty="0" smtClean="0">
                <a:solidFill>
                  <a:prstClr val="black"/>
                </a:solidFill>
              </a:rPr>
              <a:t>the public with the </a:t>
            </a:r>
            <a:r>
              <a:rPr lang="en-US" sz="2200" dirty="0">
                <a:solidFill>
                  <a:prstClr val="black"/>
                </a:solidFill>
              </a:rPr>
              <a:t>details of the </a:t>
            </a:r>
            <a:r>
              <a:rPr lang="en-US" sz="2200" dirty="0" smtClean="0">
                <a:solidFill>
                  <a:prstClr val="black"/>
                </a:solidFill>
              </a:rPr>
              <a:t>proposed move </a:t>
            </a:r>
            <a:r>
              <a:rPr lang="en-US" sz="2200" dirty="0">
                <a:solidFill>
                  <a:prstClr val="black"/>
                </a:solidFill>
              </a:rPr>
              <a:t>to </a:t>
            </a:r>
            <a:r>
              <a:rPr lang="en-US" sz="2200" dirty="0" smtClean="0">
                <a:solidFill>
                  <a:prstClr val="black"/>
                </a:solidFill>
              </a:rPr>
              <a:t>Recreation.gov and </a:t>
            </a:r>
            <a:r>
              <a:rPr lang="en-US" sz="2200" dirty="0">
                <a:solidFill>
                  <a:prstClr val="black"/>
                </a:solidFill>
              </a:rPr>
              <a:t>the associated changes to permit business rules</a:t>
            </a:r>
            <a:r>
              <a:rPr lang="en-US" sz="2400" dirty="0">
                <a:solidFill>
                  <a:prstClr val="black"/>
                </a:solidFill>
              </a:rPr>
              <a:t>.</a:t>
            </a:r>
          </a:p>
        </p:txBody>
      </p:sp>
    </p:spTree>
    <p:extLst>
      <p:ext uri="{BB962C8B-B14F-4D97-AF65-F5344CB8AC3E}">
        <p14:creationId xmlns:p14="http://schemas.microsoft.com/office/powerpoint/2010/main" val="152584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Current Mail-in Lottery</a:t>
            </a:r>
            <a:endParaRPr lang="en-US" sz="3200" b="1" dirty="0"/>
          </a:p>
        </p:txBody>
      </p:sp>
      <p:sp>
        <p:nvSpPr>
          <p:cNvPr id="3" name="Content Placeholder 2"/>
          <p:cNvSpPr>
            <a:spLocks noGrp="1"/>
          </p:cNvSpPr>
          <p:nvPr>
            <p:ph idx="1"/>
          </p:nvPr>
        </p:nvSpPr>
        <p:spPr>
          <a:xfrm>
            <a:off x="3581400" y="1143000"/>
            <a:ext cx="5105400" cy="5257800"/>
          </a:xfrm>
        </p:spPr>
        <p:txBody>
          <a:bodyPr/>
          <a:lstStyle/>
          <a:p>
            <a:r>
              <a:rPr lang="en-US" sz="2400" dirty="0" smtClean="0"/>
              <a:t>Labor intensive</a:t>
            </a:r>
          </a:p>
          <a:p>
            <a:r>
              <a:rPr lang="en-US" sz="2400" dirty="0" smtClean="0"/>
              <a:t>4,200 paper applications received via </a:t>
            </a:r>
            <a:r>
              <a:rPr lang="en-US" sz="2400" dirty="0" smtClean="0"/>
              <a:t>U.S. </a:t>
            </a:r>
            <a:r>
              <a:rPr lang="en-US" sz="2400" dirty="0" smtClean="0"/>
              <a:t>Mail annually. Most within one week period. Plus 4,200 personal checks for each application.</a:t>
            </a:r>
          </a:p>
          <a:p>
            <a:r>
              <a:rPr lang="en-US" sz="2400" dirty="0" smtClean="0"/>
              <a:t>Applications and </a:t>
            </a:r>
            <a:r>
              <a:rPr lang="en-US" sz="2200" dirty="0" smtClean="0"/>
              <a:t>payments</a:t>
            </a:r>
            <a:r>
              <a:rPr lang="en-US" sz="2400" dirty="0" smtClean="0"/>
              <a:t> must be entered manually into two separate databases.</a:t>
            </a:r>
          </a:p>
          <a:p>
            <a:r>
              <a:rPr lang="en-US" sz="2400" dirty="0" smtClean="0"/>
              <a:t>Inconvenient Multi-step Process: Applicants must download, print, and mail application along with $6 payment</a:t>
            </a:r>
          </a:p>
          <a:p>
            <a:pPr marL="0" indent="0">
              <a:buNone/>
            </a:pPr>
            <a:endParaRPr lang="en-US" dirty="0" smtClean="0"/>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69" r="26153" b="1076"/>
          <a:stretch/>
        </p:blipFill>
        <p:spPr>
          <a:xfrm>
            <a:off x="570614" y="1219200"/>
            <a:ext cx="2895600" cy="4922520"/>
          </a:xfrm>
          <a:prstGeom prst="rect">
            <a:avLst/>
          </a:prstGeom>
          <a:effectLst>
            <a:softEdge rad="38100"/>
          </a:effectLst>
        </p:spPr>
      </p:pic>
    </p:spTree>
    <p:extLst>
      <p:ext uri="{BB962C8B-B14F-4D97-AF65-F5344CB8AC3E}">
        <p14:creationId xmlns:p14="http://schemas.microsoft.com/office/powerpoint/2010/main" val="3109593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rPr>
              <a:t>Current </a:t>
            </a:r>
            <a:r>
              <a:rPr lang="en-US" sz="3200" b="1" dirty="0" smtClean="0">
                <a:solidFill>
                  <a:prstClr val="black"/>
                </a:solidFill>
              </a:rPr>
              <a:t>Call-in Reservation System</a:t>
            </a:r>
            <a:endParaRPr lang="en-US" dirty="0"/>
          </a:p>
        </p:txBody>
      </p:sp>
      <p:sp>
        <p:nvSpPr>
          <p:cNvPr id="3" name="Content Placeholder 2"/>
          <p:cNvSpPr>
            <a:spLocks noGrp="1"/>
          </p:cNvSpPr>
          <p:nvPr>
            <p:ph idx="1"/>
          </p:nvPr>
        </p:nvSpPr>
        <p:spPr>
          <a:xfrm>
            <a:off x="523656" y="1343385"/>
            <a:ext cx="8305800" cy="1523999"/>
          </a:xfrm>
        </p:spPr>
        <p:txBody>
          <a:bodyPr>
            <a:normAutofit/>
          </a:bodyPr>
          <a:lstStyle/>
          <a:p>
            <a:r>
              <a:rPr lang="en-US" sz="2400" dirty="0" smtClean="0"/>
              <a:t>Single phone line, during limited business hours (8 – noon)</a:t>
            </a:r>
          </a:p>
          <a:p>
            <a:r>
              <a:rPr lang="en-US" sz="2400" dirty="0" smtClean="0"/>
              <a:t>Phone is frequently busy and callers must redial repeatedly to get through during busy season.</a:t>
            </a:r>
          </a:p>
          <a:p>
            <a:pPr marL="0" indent="0">
              <a:buNone/>
            </a:pPr>
            <a:endParaRPr lang="en-US" sz="2400" dirty="0" smtClean="0"/>
          </a:p>
        </p:txBody>
      </p:sp>
      <p:pic>
        <p:nvPicPr>
          <p:cNvPr id="4" name="Picture 3">
            <a:hlinkHover r:id="" action="ppaction://noaction">
              <a:snd r:embed="rId3" name="Busy Signal-SoundBible.com-1695161320.wav"/>
            </a:hlinkHover>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28" y="2971800"/>
            <a:ext cx="4554279" cy="3036186"/>
          </a:xfrm>
          <a:prstGeom prst="rect">
            <a:avLst/>
          </a:prstGeom>
          <a:effectLst>
            <a:softEdge rad="38100"/>
          </a:effectLst>
        </p:spPr>
      </p:pic>
      <p:sp>
        <p:nvSpPr>
          <p:cNvPr id="7" name="TextBox 6"/>
          <p:cNvSpPr txBox="1"/>
          <p:nvPr/>
        </p:nvSpPr>
        <p:spPr>
          <a:xfrm>
            <a:off x="5029200" y="2863840"/>
            <a:ext cx="36576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Boaters who work during these hours are at a significant disadvantage in acquiring reservations for popular dates and must disrupt their work schedules to complete transactions.</a:t>
            </a:r>
          </a:p>
        </p:txBody>
      </p:sp>
    </p:spTree>
    <p:extLst>
      <p:ext uri="{BB962C8B-B14F-4D97-AF65-F5344CB8AC3E}">
        <p14:creationId xmlns:p14="http://schemas.microsoft.com/office/powerpoint/2010/main" val="2827771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0497B911B1074F962B05BE720996F1" ma:contentTypeVersion="8" ma:contentTypeDescription="Create a new document." ma:contentTypeScope="" ma:versionID="a7d1a76c399fa7ac854f20147ebca754">
  <xsd:schema xmlns:xsd="http://www.w3.org/2001/XMLSchema" xmlns:xs="http://www.w3.org/2001/XMLSchema" xmlns:p="http://schemas.microsoft.com/office/2006/metadata/properties" targetNamespace="http://schemas.microsoft.com/office/2006/metadata/properties" ma:root="true" ma:fieldsID="de807db3990430c9a8aeb4c19a7fad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A61BE0-F9BA-4B6D-8C80-5B11F7A915B9}">
  <ds:schemaRef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23A58A8-614F-4D6E-A2B4-176C863CEB72}">
  <ds:schemaRefs>
    <ds:schemaRef ds:uri="http://schemas.microsoft.com/sharepoint/v3/contenttype/forms"/>
  </ds:schemaRefs>
</ds:datastoreItem>
</file>

<file path=customXml/itemProps3.xml><?xml version="1.0" encoding="utf-8"?>
<ds:datastoreItem xmlns:ds="http://schemas.openxmlformats.org/officeDocument/2006/customXml" ds:itemID="{3B6A038C-4585-458B-9918-EAAF871A0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5118</TotalTime>
  <Words>1902</Words>
  <Application>Microsoft Office PowerPoint</Application>
  <PresentationFormat>On-screen Show (4:3)</PresentationFormat>
  <Paragraphs>180</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San Juan River Special Recreation Management Area</vt:lpstr>
      <vt:lpstr>River Management</vt:lpstr>
      <vt:lpstr>Fee Collection Authority:  Special Recreation Permits</vt:lpstr>
      <vt:lpstr>Fee Collection Authority:  Special Recreation Permits (continued)</vt:lpstr>
      <vt:lpstr>Current SRP Fee Schedule</vt:lpstr>
      <vt:lpstr>2013 Approved San Juan River Business Plan</vt:lpstr>
      <vt:lpstr>Current Mail-in Lottery</vt:lpstr>
      <vt:lpstr>Current Call-in Reservation System</vt:lpstr>
      <vt:lpstr>Proposal to Move to Recreation.gov</vt:lpstr>
      <vt:lpstr>About Recreation.gov</vt:lpstr>
      <vt:lpstr>Rationale: Benefits to Public</vt:lpstr>
      <vt:lpstr>Rationale: Benefits to BLM and Resource</vt:lpstr>
      <vt:lpstr>Proposed Changes to SRP Business Rules</vt:lpstr>
      <vt:lpstr>Rationale for Change to Transaction Fee</vt:lpstr>
      <vt:lpstr>Impacts of Change to Transaction Fee</vt:lpstr>
      <vt:lpstr>Rationale for Change to Payment Due Dates</vt:lpstr>
      <vt:lpstr>Impacts of Change to Payment Due Dates</vt:lpstr>
      <vt:lpstr>Rationale for Change to Refund Policy</vt:lpstr>
      <vt:lpstr>Impacts of Change to Refund Policy</vt:lpstr>
      <vt:lpstr>Public Outreach Efforts</vt:lpstr>
      <vt:lpstr>Results of Public Outreach Efforts</vt:lpstr>
      <vt:lpstr>PowerPoint Presentation</vt:lpstr>
      <vt:lpstr>PowerPoint Presentation</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acurtis</dc:creator>
  <cp:lastModifiedBy>Roegner, Cory</cp:lastModifiedBy>
  <cp:revision>384</cp:revision>
  <cp:lastPrinted>2013-02-20T00:44:24Z</cp:lastPrinted>
  <dcterms:created xsi:type="dcterms:W3CDTF">2009-12-07T17:28:06Z</dcterms:created>
  <dcterms:modified xsi:type="dcterms:W3CDTF">2014-11-18T16:23:02Z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0x010100540497B911B1074F962B05BE720996F1</vt:lpwstr>
  </property>
</Properties>
</file>