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handoutMasterIdLst>
    <p:handoutMasterId r:id="rId10"/>
  </p:handoutMasterIdLst>
  <p:sldIdLst>
    <p:sldId id="258" r:id="rId6"/>
    <p:sldId id="259" r:id="rId7"/>
    <p:sldId id="260" r:id="rId8"/>
    <p:sldId id="261" r:id="rId9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64"/>
    <a:srgbClr val="93C94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8" d="100"/>
          <a:sy n="68" d="100"/>
        </p:scale>
        <p:origin x="131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3838A9-626A-49A2-B763-B21A1FF3C4E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C10099-CDCB-4DDE-9BED-B372F43EF5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20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5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21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92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99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7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1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61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97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4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6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2020-08-14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3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m.gov/about/laws-and-regulations/dingell-act/eastern-states/lake-bistineau-land-title-stabilit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Bureau of Land Management</a:t>
            </a:r>
            <a:endParaRPr lang="en-CA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1442152"/>
            <a:ext cx="8663880" cy="4086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1800" i="1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BLM </a:t>
            </a:r>
            <a:r>
              <a:rPr lang="en-CA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manages more than 245 million acres of public land located primarily in 12 Western states, including Alaska.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1800" i="1" u="sng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BLM </a:t>
            </a:r>
            <a:r>
              <a:rPr lang="en-CA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administers 700 million acres of sub-surface mineral estate throughout the nation.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fiscal year 2018, the diverse activities authorized on BLM-managed lands generated $105 billion in economic output across the country, which supported 471,000 jobs.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i="1" u="sng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BLM-Eastern States </a:t>
            </a:r>
            <a:r>
              <a:rPr lang="en-CA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manages more than 40,000 acres of public land and 39 million acres of sub-surface mineral estate in the 31 states that are east of and adjoining the Mississippi River. </a:t>
            </a: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CA" i="1" u="sng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BLM-Eastern States </a:t>
            </a:r>
            <a:r>
              <a:rPr lang="en-CA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office is located in Falls Church, Virginia, with two districts in Milwaukee, Wisconsin, and </a:t>
            </a:r>
            <a:r>
              <a:rPr lang="en-CA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Flowood</a:t>
            </a:r>
            <a:r>
              <a:rPr lang="en-CA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Mississippi.</a:t>
            </a:r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7269" y="4821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Agenda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202771"/>
            <a:ext cx="89289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Welcome, overview, format, and functionality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Introductions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State Director comments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Segment 1: Lake </a:t>
            </a:r>
            <a:r>
              <a:rPr lang="en-US" i="1" dirty="0" err="1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Bistineau</a:t>
            </a: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 Land Title Stability background and map presentation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Segment 1: Questions &amp; Answers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Segment 2: Video -- How to fill out claim Form 2540-1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Segment 2: Questions &amp; Answers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Segment 3: Video -- How to fill out claim Form 2540-2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Segment 3: Questions &amp; Answers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Claim submission instructions and timeframe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Submit claims no later than Dec. 31,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Goal is to issue all patents as soon as State of Louisiana reimburses the BLM for costs incurred in accordance with Sec. 1009 of Public Law 116-9</a:t>
            </a:r>
          </a:p>
          <a:p>
            <a:pPr lvl="1"/>
            <a:endParaRPr lang="en-US" i="1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State Director 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44870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Contact Information</a:t>
            </a:r>
            <a:endParaRPr lang="en-CA" sz="4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1991737"/>
            <a:ext cx="8663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Lake </a:t>
            </a:r>
            <a:r>
              <a:rPr lang="en-US" sz="1800" b="0" i="1" u="none" strike="noStrike" baseline="0" dirty="0" err="1">
                <a:latin typeface="Times New Roman" panose="02020603050405020304" pitchFamily="18" charset="0"/>
              </a:rPr>
              <a:t>Bistineau</a:t>
            </a:r>
            <a:r>
              <a:rPr lang="en-US" sz="1800" b="0" i="1" u="none" strike="noStrike" baseline="0" dirty="0">
                <a:latin typeface="Times New Roman" panose="02020603050405020304" pitchFamily="18" charset="0"/>
              </a:rPr>
              <a:t> Land Title Stability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Times New Roman" panose="02020603050405020304" pitchFamily="18" charset="0"/>
              </a:rPr>
              <a:t>Diann Rasmussen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</a:rPr>
              <a:t>B</a:t>
            </a:r>
            <a:r>
              <a:rPr lang="en-US" b="0" i="1" u="none" strike="noStrike" baseline="0" dirty="0">
                <a:latin typeface="Times New Roman" panose="02020603050405020304" pitchFamily="18" charset="0"/>
              </a:rPr>
              <a:t>y email at </a:t>
            </a:r>
            <a:r>
              <a:rPr lang="en-US" i="1" u="sng" dirty="0">
                <a:solidFill>
                  <a:srgbClr val="0563C1"/>
                </a:solidFill>
                <a:latin typeface="Times New Roman" panose="02020603050405020304" pitchFamily="18" charset="0"/>
              </a:rPr>
              <a:t>blm_es_lands@blm.gov</a:t>
            </a: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By </a:t>
            </a:r>
            <a:r>
              <a:rPr lang="en-US" b="0" i="1" u="none" strike="noStrike" baseline="0" dirty="0">
                <a:latin typeface="Times New Roman" panose="02020603050405020304" pitchFamily="18" charset="0"/>
              </a:rPr>
              <a:t>telephone at 202-912-7728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Submit claims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ATTN: Diann Rasmussen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5275 Leesburg Pike, Falls Church, VA 22041</a:t>
            </a:r>
            <a:endParaRPr lang="en-US" b="0" i="1" u="none" strike="noStrike" baseline="0" dirty="0">
              <a:latin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Times New Roman" panose="02020603050405020304" pitchFamily="18" charset="0"/>
              </a:rPr>
              <a:t>On the Web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https://www.blm.gov/about/laws-and-regulations/dingell-act/eastern-states/lake-bistineau-land-title-stability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Times New Roman" panose="02020603050405020304" pitchFamily="18" charset="0"/>
              </a:rPr>
              <a:t>Other BLM-Eastern States inquiries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</a:rPr>
              <a:t>Allison Miller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Times New Roman" panose="02020603050405020304" pitchFamily="18" charset="0"/>
              </a:rPr>
              <a:t>agmiller@blm.gov</a:t>
            </a:r>
          </a:p>
          <a:p>
            <a:pPr lvl="0"/>
            <a:endParaRPr lang="en-US" sz="2400" i="1" u="sng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6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oboto" panose="02000000000000000000" pitchFamily="2" charset="0"/>
                <a:ea typeface="Roboto" panose="02000000000000000000" pitchFamily="2" charset="0"/>
              </a:rPr>
              <a:t>Introductions Order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 NOT SHOW TO AUDIENCE </a:t>
            </a:r>
            <a:endParaRPr lang="en-CA" sz="4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2449919"/>
            <a:ext cx="8663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</a:rPr>
              <a:t>Diann Rasmussen, Lead Realty Specialist, BLM-Eastern States</a:t>
            </a:r>
            <a:endParaRPr lang="en-US" sz="1800" b="0" i="1" u="none" strike="noStrike" baseline="0" dirty="0">
              <a:latin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Ashley Muriel, Public Affairs Specialist, BLM-Eastern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Times New Roman" panose="02020603050405020304" pitchFamily="18" charset="0"/>
              </a:rPr>
              <a:t>Bob Swithers, District Manager, Southeastern States District, BLM-Eastern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Times New Roman" panose="02020603050405020304" pitchFamily="18" charset="0"/>
              </a:rPr>
              <a:t>Leah Baker, Associate State Director, BLM-Eastern States</a:t>
            </a:r>
            <a:endParaRPr lang="en-US" i="1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u="sng" dirty="0"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Mitchell Leverette, State Director, BLM-Eastern States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7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2D3B55E5441749B4B14FD1EFABEC85" ma:contentTypeVersion="0" ma:contentTypeDescription="Create a new document." ma:contentTypeScope="" ma:versionID="f297bf8df52ad885632a6eff673ab8f8">
  <xsd:schema xmlns:xsd="http://www.w3.org/2001/XMLSchema" xmlns:xs="http://www.w3.org/2001/XMLSchema" xmlns:p="http://schemas.microsoft.com/office/2006/metadata/properties" xmlns:ns2="302c1d1e-dd22-4179-8209-908833833c4a" targetNamespace="http://schemas.microsoft.com/office/2006/metadata/properties" ma:root="true" ma:fieldsID="33195e2195ffc7209deb15a7c7b38ceb" ns2:_="">
    <xsd:import namespace="302c1d1e-dd22-4179-8209-908833833c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c1d1e-dd22-4179-8209-908833833c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02c1d1e-dd22-4179-8209-908833833c4a">UMF2P4FKAQC5-400-84</_dlc_DocId>
    <_dlc_DocIdUrl xmlns="302c1d1e-dd22-4179-8209-908833833c4a">
      <Url>https://blmspace.blm.doi.net/wo/600/commtools/_layouts/DocIdRedir.aspx?ID=UMF2P4FKAQC5-400-84</Url>
      <Description>UMF2P4FKAQC5-400-84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39C14-FA9F-4DE1-B8BC-24D8AB412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2c1d1e-dd22-4179-8209-908833833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4F9907-270F-44D5-B581-5A0D2664D12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4935F55-0A86-4B9A-983F-DA3D212BE0CB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302c1d1e-dd22-4179-8209-908833833c4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8DD36D8-7DD1-4B5A-9CA4-C140FE003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9918</TotalTime>
  <Words>367</Words>
  <Application>Microsoft Office PowerPoint</Application>
  <PresentationFormat>On-screen Show (4:3)</PresentationFormat>
  <Paragraphs>52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Roboto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Hammari, Joshua</dc:creator>
  <cp:lastModifiedBy>Piccoli, Francis P</cp:lastModifiedBy>
  <cp:revision>73</cp:revision>
  <cp:lastPrinted>2019-06-20T16:31:33Z</cp:lastPrinted>
  <dcterms:created xsi:type="dcterms:W3CDTF">2014-11-17T16:44:52Z</dcterms:created>
  <dcterms:modified xsi:type="dcterms:W3CDTF">2020-08-14T16:52:43Z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0x010100F42D3B55E5441749B4B14FD1EFABEC85</vt:lpwstr>
  </property>
  <property fmtid="{D5CDD505-2E9C-101B-9397-08002B2CF9AE}" pid="3" name="_dlc_DocIdItemGuid">
    <vt:lpwstr>ee80a871-5b11-43ae-aee0-07f07e94e50c</vt:lpwstr>
  </property>
</Properties>
</file>