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64" r:id="rId6"/>
    <p:sldId id="259" r:id="rId7"/>
    <p:sldId id="270" r:id="rId8"/>
    <p:sldId id="271" r:id="rId9"/>
    <p:sldId id="269" r:id="rId10"/>
    <p:sldId id="262" r:id="rId11"/>
    <p:sldId id="263" r:id="rId12"/>
    <p:sldId id="265" r:id="rId13"/>
    <p:sldId id="267" r:id="rId14"/>
    <p:sldId id="268" r:id="rId15"/>
    <p:sldId id="272" r:id="rId1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14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autoAdjust="0"/>
  </p:normalViewPr>
  <p:slideViewPr>
    <p:cSldViewPr snapToGrid="0">
      <p:cViewPr varScale="1">
        <p:scale>
          <a:sx n="72" d="100"/>
          <a:sy n="72" d="100"/>
        </p:scale>
        <p:origin x="54"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12">
            <a:extLst>
              <a:ext uri="{FF2B5EF4-FFF2-40B4-BE49-F238E27FC236}">
                <a16:creationId xmlns:a16="http://schemas.microsoft.com/office/drawing/2014/main" id="{E2BCFFCA-5202-4AE0-BA0A-378F2A0253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4C65EF5D-8C84-441A-8E55-237C28F1F313}"/>
              </a:ext>
            </a:extLst>
          </p:cNvPr>
          <p:cNvSpPr/>
          <p:nvPr userDrawn="1"/>
        </p:nvSpPr>
        <p:spPr>
          <a:xfrm>
            <a:off x="0" y="1271588"/>
            <a:ext cx="12192000" cy="4895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Connector 5">
            <a:extLst>
              <a:ext uri="{FF2B5EF4-FFF2-40B4-BE49-F238E27FC236}">
                <a16:creationId xmlns:a16="http://schemas.microsoft.com/office/drawing/2014/main" id="{CBA32C91-FF48-4A69-8316-A125BB338202}"/>
              </a:ext>
            </a:extLst>
          </p:cNvPr>
          <p:cNvCxnSpPr/>
          <p:nvPr userDrawn="1"/>
        </p:nvCxnSpPr>
        <p:spPr>
          <a:xfrm>
            <a:off x="0" y="1292225"/>
            <a:ext cx="12192000" cy="20638"/>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7" name="Straight Connector 6">
            <a:extLst>
              <a:ext uri="{FF2B5EF4-FFF2-40B4-BE49-F238E27FC236}">
                <a16:creationId xmlns:a16="http://schemas.microsoft.com/office/drawing/2014/main" id="{BB15863E-42D6-4658-B553-FC3926FB6CFF}"/>
              </a:ext>
            </a:extLst>
          </p:cNvPr>
          <p:cNvCxnSpPr/>
          <p:nvPr userDrawn="1"/>
        </p:nvCxnSpPr>
        <p:spPr>
          <a:xfrm>
            <a:off x="0" y="6156325"/>
            <a:ext cx="12192000" cy="20638"/>
          </a:xfrm>
          <a:prstGeom prst="line">
            <a:avLst/>
          </a:prstGeom>
          <a:ln w="57150"/>
        </p:spPr>
        <p:style>
          <a:lnRef idx="1">
            <a:schemeClr val="accent6"/>
          </a:lnRef>
          <a:fillRef idx="0">
            <a:schemeClr val="accent6"/>
          </a:fillRef>
          <a:effectRef idx="0">
            <a:schemeClr val="accent6"/>
          </a:effectRef>
          <a:fontRef idx="minor">
            <a:schemeClr val="tx1"/>
          </a:fontRef>
        </p:style>
      </p:cxnSp>
      <p:pic>
        <p:nvPicPr>
          <p:cNvPr id="8" name="Picture 17">
            <a:extLst>
              <a:ext uri="{FF2B5EF4-FFF2-40B4-BE49-F238E27FC236}">
                <a16:creationId xmlns:a16="http://schemas.microsoft.com/office/drawing/2014/main" id="{7FB211B6-8FC0-4E91-805F-E8221D1280F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9075" y="315913"/>
            <a:ext cx="335597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73F06284-AE79-47DF-A188-4FCD5D6B8A98}"/>
              </a:ext>
            </a:extLst>
          </p:cNvPr>
          <p:cNvSpPr txBox="1">
            <a:spLocks noChangeArrowheads="1"/>
          </p:cNvSpPr>
          <p:nvPr userDrawn="1"/>
        </p:nvSpPr>
        <p:spPr bwMode="auto">
          <a:xfrm>
            <a:off x="7820025" y="6381750"/>
            <a:ext cx="4548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altLang="en-US" sz="1400" dirty="0">
                <a:solidFill>
                  <a:srgbClr val="3B3838"/>
                </a:solidFill>
                <a:latin typeface="Roboto Black" panose="02000000000000000000" pitchFamily="2" charset="0"/>
                <a:ea typeface="Roboto Black" panose="02000000000000000000" pitchFamily="2" charset="0"/>
                <a:cs typeface="Roboto Black" panose="02000000000000000000" pitchFamily="2" charset="0"/>
              </a:rPr>
              <a:t>Jupiter Inlet Lighthouse Outstanding Natural Area</a:t>
            </a:r>
          </a:p>
        </p:txBody>
      </p:sp>
      <p:sp>
        <p:nvSpPr>
          <p:cNvPr id="11" name="Title 1"/>
          <p:cNvSpPr>
            <a:spLocks noGrp="1"/>
          </p:cNvSpPr>
          <p:nvPr>
            <p:ph type="ctrTitle"/>
          </p:nvPr>
        </p:nvSpPr>
        <p:spPr>
          <a:xfrm>
            <a:off x="1524000" y="1752601"/>
            <a:ext cx="9144000" cy="2387600"/>
          </a:xfrm>
          <a:prstGeom prst="rect">
            <a:avLst/>
          </a:prstGeom>
        </p:spPr>
        <p:txBody>
          <a:bodyPr anchor="b"/>
          <a:lstStyle>
            <a:lvl1pPr algn="ctr">
              <a:defRPr sz="7200">
                <a:latin typeface="Roboto Black" panose="02000000000000000000" pitchFamily="2" charset="0"/>
                <a:ea typeface="Roboto Black" panose="02000000000000000000" pitchFamily="2" charset="0"/>
              </a:defRPr>
            </a:lvl1pPr>
          </a:lstStyle>
          <a:p>
            <a:r>
              <a:rPr lang="en-US" dirty="0"/>
              <a:t>Click to edit Master title style</a:t>
            </a:r>
          </a:p>
        </p:txBody>
      </p:sp>
      <p:sp>
        <p:nvSpPr>
          <p:cNvPr id="12" name="Subtitle 2"/>
          <p:cNvSpPr>
            <a:spLocks noGrp="1"/>
          </p:cNvSpPr>
          <p:nvPr>
            <p:ph type="subTitle" idx="1"/>
          </p:nvPr>
        </p:nvSpPr>
        <p:spPr>
          <a:xfrm>
            <a:off x="1524000" y="4038357"/>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76073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E25B6F-5360-4A80-9AD3-0FFA0DEBEE55}"/>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846A329B-8E5E-49D4-82B0-31630C44BDA5}" type="datetimeFigureOut">
              <a:rPr lang="en-US"/>
              <a:pPr>
                <a:defRPr/>
              </a:pPr>
              <a:t>10/17/2017</a:t>
            </a:fld>
            <a:endParaRPr lang="en-US" dirty="0"/>
          </a:p>
        </p:txBody>
      </p:sp>
      <p:sp>
        <p:nvSpPr>
          <p:cNvPr id="5" name="Footer Placeholder 4">
            <a:extLst>
              <a:ext uri="{FF2B5EF4-FFF2-40B4-BE49-F238E27FC236}">
                <a16:creationId xmlns:a16="http://schemas.microsoft.com/office/drawing/2014/main" id="{19C07E04-0EB7-42A5-AB49-21E726796099}"/>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1B760DE7-95F7-4DA1-A4F1-5DF93551AD30}"/>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D2826A58-7D9A-4023-92E4-8B111356418B}" type="slidenum">
              <a:rPr lang="en-US"/>
              <a:pPr>
                <a:defRPr/>
              </a:pPr>
              <a:t>‹#›</a:t>
            </a:fld>
            <a:endParaRPr lang="en-US" dirty="0"/>
          </a:p>
        </p:txBody>
      </p:sp>
    </p:spTree>
    <p:extLst>
      <p:ext uri="{BB962C8B-B14F-4D97-AF65-F5344CB8AC3E}">
        <p14:creationId xmlns:p14="http://schemas.microsoft.com/office/powerpoint/2010/main" val="3063832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F60E72-B2A8-495D-972D-725FBD6337B7}"/>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BB9A6A0D-5A65-4B47-9E53-F0016AF37FFB}" type="datetimeFigureOut">
              <a:rPr lang="en-US"/>
              <a:pPr>
                <a:defRPr/>
              </a:pPr>
              <a:t>10/17/2017</a:t>
            </a:fld>
            <a:endParaRPr lang="en-US" dirty="0"/>
          </a:p>
        </p:txBody>
      </p:sp>
      <p:sp>
        <p:nvSpPr>
          <p:cNvPr id="5" name="Footer Placeholder 4">
            <a:extLst>
              <a:ext uri="{FF2B5EF4-FFF2-40B4-BE49-F238E27FC236}">
                <a16:creationId xmlns:a16="http://schemas.microsoft.com/office/drawing/2014/main" id="{A87508DA-7F07-4A51-80C9-5187E0A94836}"/>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55D1BD8A-6F80-474A-B83F-854BFE081BE0}"/>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D69B8953-D861-4F2B-AF3B-979062245117}" type="slidenum">
              <a:rPr lang="en-US"/>
              <a:pPr>
                <a:defRPr/>
              </a:pPr>
              <a:t>‹#›</a:t>
            </a:fld>
            <a:endParaRPr lang="en-US" dirty="0"/>
          </a:p>
        </p:txBody>
      </p:sp>
    </p:spTree>
    <p:extLst>
      <p:ext uri="{BB962C8B-B14F-4D97-AF65-F5344CB8AC3E}">
        <p14:creationId xmlns:p14="http://schemas.microsoft.com/office/powerpoint/2010/main" val="763028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3FAE51-3AC4-4638-85DD-D43B0BDA0A2E}"/>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BF41C35D-E5BA-47EA-80EA-1A80ABBC15A4}" type="datetimeFigureOut">
              <a:rPr lang="en-US"/>
              <a:pPr>
                <a:defRPr/>
              </a:pPr>
              <a:t>10/17/2017</a:t>
            </a:fld>
            <a:endParaRPr lang="en-US" dirty="0"/>
          </a:p>
        </p:txBody>
      </p:sp>
      <p:sp>
        <p:nvSpPr>
          <p:cNvPr id="5" name="Footer Placeholder 4">
            <a:extLst>
              <a:ext uri="{FF2B5EF4-FFF2-40B4-BE49-F238E27FC236}">
                <a16:creationId xmlns:a16="http://schemas.microsoft.com/office/drawing/2014/main" id="{30E733D8-6B7F-41BB-BB75-ED44A2427076}"/>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34345446-65C7-4400-8480-23E2A8FE092B}"/>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C0D91502-3439-4D73-86B7-0AA243A5BBD2}" type="slidenum">
              <a:rPr lang="en-US"/>
              <a:pPr>
                <a:defRPr/>
              </a:pPr>
              <a:t>‹#›</a:t>
            </a:fld>
            <a:endParaRPr lang="en-US" dirty="0"/>
          </a:p>
        </p:txBody>
      </p:sp>
    </p:spTree>
    <p:extLst>
      <p:ext uri="{BB962C8B-B14F-4D97-AF65-F5344CB8AC3E}">
        <p14:creationId xmlns:p14="http://schemas.microsoft.com/office/powerpoint/2010/main" val="4166969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BB85873-A9E4-4714-9600-A70010DDBDEB}"/>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C3D2F854-27FA-4145-99C9-447F470B66A8}" type="datetimeFigureOut">
              <a:rPr lang="en-US"/>
              <a:pPr>
                <a:defRPr/>
              </a:pPr>
              <a:t>10/17/2017</a:t>
            </a:fld>
            <a:endParaRPr lang="en-US" dirty="0"/>
          </a:p>
        </p:txBody>
      </p:sp>
      <p:sp>
        <p:nvSpPr>
          <p:cNvPr id="5" name="Footer Placeholder 4">
            <a:extLst>
              <a:ext uri="{FF2B5EF4-FFF2-40B4-BE49-F238E27FC236}">
                <a16:creationId xmlns:a16="http://schemas.microsoft.com/office/drawing/2014/main" id="{E2B01F0C-05E0-4B84-AC91-F813F3B93C68}"/>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0373FFE7-0388-434A-8139-22FD96A3A261}"/>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62ABAC98-0321-466B-8EC6-C7FDBEBCED7C}" type="slidenum">
              <a:rPr lang="en-US"/>
              <a:pPr>
                <a:defRPr/>
              </a:pPr>
              <a:t>‹#›</a:t>
            </a:fld>
            <a:endParaRPr lang="en-US" dirty="0"/>
          </a:p>
        </p:txBody>
      </p:sp>
    </p:spTree>
    <p:extLst>
      <p:ext uri="{BB962C8B-B14F-4D97-AF65-F5344CB8AC3E}">
        <p14:creationId xmlns:p14="http://schemas.microsoft.com/office/powerpoint/2010/main" val="1177452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05979A-F9CF-4285-8EF2-8B721D8B184E}"/>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7625CCDB-064D-47C7-94E9-097FCB56D1C0}" type="datetimeFigureOut">
              <a:rPr lang="en-US"/>
              <a:pPr>
                <a:defRPr/>
              </a:pPr>
              <a:t>10/17/2017</a:t>
            </a:fld>
            <a:endParaRPr lang="en-US" dirty="0"/>
          </a:p>
        </p:txBody>
      </p:sp>
      <p:sp>
        <p:nvSpPr>
          <p:cNvPr id="6" name="Footer Placeholder 5">
            <a:extLst>
              <a:ext uri="{FF2B5EF4-FFF2-40B4-BE49-F238E27FC236}">
                <a16:creationId xmlns:a16="http://schemas.microsoft.com/office/drawing/2014/main" id="{24DCA75D-EAAC-4244-B22A-276758847279}"/>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73ACDA66-67DA-40EE-BABF-3DE94B280F04}"/>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3DA67DE3-13A6-4957-8BCA-1B0F369B79E6}" type="slidenum">
              <a:rPr lang="en-US"/>
              <a:pPr>
                <a:defRPr/>
              </a:pPr>
              <a:t>‹#›</a:t>
            </a:fld>
            <a:endParaRPr lang="en-US" dirty="0"/>
          </a:p>
        </p:txBody>
      </p:sp>
    </p:spTree>
    <p:extLst>
      <p:ext uri="{BB962C8B-B14F-4D97-AF65-F5344CB8AC3E}">
        <p14:creationId xmlns:p14="http://schemas.microsoft.com/office/powerpoint/2010/main" val="668413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1D7D16-FC3C-44D6-A3A1-03ACBAF696BE}"/>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CEB24B73-157C-410F-B447-CCE27ECDDE70}" type="datetimeFigureOut">
              <a:rPr lang="en-US"/>
              <a:pPr>
                <a:defRPr/>
              </a:pPr>
              <a:t>10/17/2017</a:t>
            </a:fld>
            <a:endParaRPr lang="en-US" dirty="0"/>
          </a:p>
        </p:txBody>
      </p:sp>
      <p:sp>
        <p:nvSpPr>
          <p:cNvPr id="8" name="Footer Placeholder 7">
            <a:extLst>
              <a:ext uri="{FF2B5EF4-FFF2-40B4-BE49-F238E27FC236}">
                <a16:creationId xmlns:a16="http://schemas.microsoft.com/office/drawing/2014/main" id="{B6382479-F0E7-43FC-B0A5-FB041DE5FAA8}"/>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9" name="Slide Number Placeholder 8">
            <a:extLst>
              <a:ext uri="{FF2B5EF4-FFF2-40B4-BE49-F238E27FC236}">
                <a16:creationId xmlns:a16="http://schemas.microsoft.com/office/drawing/2014/main" id="{511BF9A7-2628-4C3C-A19D-E211F8AE4845}"/>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7C78BD62-8FFD-4E67-95CD-315C74C9C46F}" type="slidenum">
              <a:rPr lang="en-US"/>
              <a:pPr>
                <a:defRPr/>
              </a:pPr>
              <a:t>‹#›</a:t>
            </a:fld>
            <a:endParaRPr lang="en-US" dirty="0"/>
          </a:p>
        </p:txBody>
      </p:sp>
    </p:spTree>
    <p:extLst>
      <p:ext uri="{BB962C8B-B14F-4D97-AF65-F5344CB8AC3E}">
        <p14:creationId xmlns:p14="http://schemas.microsoft.com/office/powerpoint/2010/main" val="1060616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5DAC0F8-5860-4FBA-A01E-3E0A3646ADFF}"/>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A22F74E2-9FDB-4CC0-AFB1-A710F26CB2C8}" type="datetimeFigureOut">
              <a:rPr lang="en-US"/>
              <a:pPr>
                <a:defRPr/>
              </a:pPr>
              <a:t>10/17/2017</a:t>
            </a:fld>
            <a:endParaRPr lang="en-US" dirty="0"/>
          </a:p>
        </p:txBody>
      </p:sp>
      <p:sp>
        <p:nvSpPr>
          <p:cNvPr id="4" name="Footer Placeholder 3">
            <a:extLst>
              <a:ext uri="{FF2B5EF4-FFF2-40B4-BE49-F238E27FC236}">
                <a16:creationId xmlns:a16="http://schemas.microsoft.com/office/drawing/2014/main" id="{3C6E192B-1734-49A5-9C89-52523E73F5F7}"/>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5" name="Slide Number Placeholder 4">
            <a:extLst>
              <a:ext uri="{FF2B5EF4-FFF2-40B4-BE49-F238E27FC236}">
                <a16:creationId xmlns:a16="http://schemas.microsoft.com/office/drawing/2014/main" id="{48D99866-2784-4CB3-8AC8-00F4FC4137CA}"/>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45A46927-4083-4141-ABB3-7CC396B3079F}" type="slidenum">
              <a:rPr lang="en-US"/>
              <a:pPr>
                <a:defRPr/>
              </a:pPr>
              <a:t>‹#›</a:t>
            </a:fld>
            <a:endParaRPr lang="en-US" dirty="0"/>
          </a:p>
        </p:txBody>
      </p:sp>
    </p:spTree>
    <p:extLst>
      <p:ext uri="{BB962C8B-B14F-4D97-AF65-F5344CB8AC3E}">
        <p14:creationId xmlns:p14="http://schemas.microsoft.com/office/powerpoint/2010/main" val="1584955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01638B-D978-408E-BD2D-99EA3992D0F1}"/>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DE6B3B52-614F-42B0-8F80-F4615B2B5219}" type="datetimeFigureOut">
              <a:rPr lang="en-US"/>
              <a:pPr>
                <a:defRPr/>
              </a:pPr>
              <a:t>10/17/2017</a:t>
            </a:fld>
            <a:endParaRPr lang="en-US" dirty="0"/>
          </a:p>
        </p:txBody>
      </p:sp>
      <p:sp>
        <p:nvSpPr>
          <p:cNvPr id="3" name="Footer Placeholder 2">
            <a:extLst>
              <a:ext uri="{FF2B5EF4-FFF2-40B4-BE49-F238E27FC236}">
                <a16:creationId xmlns:a16="http://schemas.microsoft.com/office/drawing/2014/main" id="{CC88E349-20E3-4F7C-9EAE-D3591F2F5A7D}"/>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4" name="Slide Number Placeholder 3">
            <a:extLst>
              <a:ext uri="{FF2B5EF4-FFF2-40B4-BE49-F238E27FC236}">
                <a16:creationId xmlns:a16="http://schemas.microsoft.com/office/drawing/2014/main" id="{38636503-8C89-4E90-8B49-0B2E297B416A}"/>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1FDCAAC7-DE82-469E-AD6E-983D067FEA15}" type="slidenum">
              <a:rPr lang="en-US"/>
              <a:pPr>
                <a:defRPr/>
              </a:pPr>
              <a:t>‹#›</a:t>
            </a:fld>
            <a:endParaRPr lang="en-US" dirty="0"/>
          </a:p>
        </p:txBody>
      </p:sp>
    </p:spTree>
    <p:extLst>
      <p:ext uri="{BB962C8B-B14F-4D97-AF65-F5344CB8AC3E}">
        <p14:creationId xmlns:p14="http://schemas.microsoft.com/office/powerpoint/2010/main" val="343357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50E9DC8-69F4-41E1-BBC4-4B7CC38F692F}"/>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3312859C-DE89-4D37-9BE2-32AC0CE82ED3}" type="datetimeFigureOut">
              <a:rPr lang="en-US"/>
              <a:pPr>
                <a:defRPr/>
              </a:pPr>
              <a:t>10/17/2017</a:t>
            </a:fld>
            <a:endParaRPr lang="en-US" dirty="0"/>
          </a:p>
        </p:txBody>
      </p:sp>
      <p:sp>
        <p:nvSpPr>
          <p:cNvPr id="6" name="Footer Placeholder 5">
            <a:extLst>
              <a:ext uri="{FF2B5EF4-FFF2-40B4-BE49-F238E27FC236}">
                <a16:creationId xmlns:a16="http://schemas.microsoft.com/office/drawing/2014/main" id="{C88899AB-3A06-458B-B69F-2C2716E1829E}"/>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B08A0544-3301-4704-A8BE-B8019E14F4F2}"/>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0DA0EA5F-0020-4D9F-9069-D747089A2BD9}" type="slidenum">
              <a:rPr lang="en-US"/>
              <a:pPr>
                <a:defRPr/>
              </a:pPr>
              <a:t>‹#›</a:t>
            </a:fld>
            <a:endParaRPr lang="en-US" dirty="0"/>
          </a:p>
        </p:txBody>
      </p:sp>
    </p:spTree>
    <p:extLst>
      <p:ext uri="{BB962C8B-B14F-4D97-AF65-F5344CB8AC3E}">
        <p14:creationId xmlns:p14="http://schemas.microsoft.com/office/powerpoint/2010/main" val="1835901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2470AB-92E7-4209-9591-BB6AC47FCBCD}"/>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C4CBA0C7-733A-40F8-8595-75CBFAE2F0E0}" type="datetimeFigureOut">
              <a:rPr lang="en-US"/>
              <a:pPr>
                <a:defRPr/>
              </a:pPr>
              <a:t>10/17/2017</a:t>
            </a:fld>
            <a:endParaRPr lang="en-US" dirty="0"/>
          </a:p>
        </p:txBody>
      </p:sp>
      <p:sp>
        <p:nvSpPr>
          <p:cNvPr id="6" name="Footer Placeholder 5">
            <a:extLst>
              <a:ext uri="{FF2B5EF4-FFF2-40B4-BE49-F238E27FC236}">
                <a16:creationId xmlns:a16="http://schemas.microsoft.com/office/drawing/2014/main" id="{35C3F81B-6941-4C0F-8BB4-EE00E47B2701}"/>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CB806B26-C1A0-4D47-AE8B-D0B1E6FF3D26}"/>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20BB15C2-6675-43D8-8AD9-314B04379AB9}" type="slidenum">
              <a:rPr lang="en-US"/>
              <a:pPr>
                <a:defRPr/>
              </a:pPr>
              <a:t>‹#›</a:t>
            </a:fld>
            <a:endParaRPr lang="en-US" dirty="0"/>
          </a:p>
        </p:txBody>
      </p:sp>
    </p:spTree>
    <p:extLst>
      <p:ext uri="{BB962C8B-B14F-4D97-AF65-F5344CB8AC3E}">
        <p14:creationId xmlns:p14="http://schemas.microsoft.com/office/powerpoint/2010/main" val="2653095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A9C9F233-5FDA-4F9B-8BD8-20481EB6A30E}"/>
              </a:ext>
            </a:extLst>
          </p:cNvPr>
          <p:cNvSpPr txBox="1">
            <a:spLocks/>
          </p:cNvSpPr>
          <p:nvPr userDrawn="1"/>
        </p:nvSpPr>
        <p:spPr>
          <a:xfrm>
            <a:off x="4724400" y="6345238"/>
            <a:ext cx="2743200" cy="365125"/>
          </a:xfrm>
          <a:prstGeom prst="rect">
            <a:avLst/>
          </a:prstGeom>
        </p:spPr>
        <p:txBody>
          <a:bodyPr anchor="ctr"/>
          <a:lstStyle>
            <a:defPPr>
              <a:defRPr lang="en-US"/>
            </a:defPPr>
            <a:lvl1pPr marL="0" algn="ctr" defTabSz="914400" rtl="0" eaLnBrk="1" fontAlgn="auto" latinLnBrk="0" hangingPunct="1">
              <a:spcBef>
                <a:spcPts val="0"/>
              </a:spcBef>
              <a:spcAft>
                <a:spcPts val="0"/>
              </a:spcAft>
              <a:defRPr sz="1400" kern="1200" smtClean="0">
                <a:solidFill>
                  <a:schemeClr val="bg2">
                    <a:lumMod val="50000"/>
                  </a:schemeClr>
                </a:solidFill>
                <a:latin typeface="Roboto Black" panose="02000000000000000000" pitchFamily="2" charset="0"/>
                <a:ea typeface="Roboto Black"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066212F-5A6A-457D-A543-46D2236D0F39}" type="slidenum">
              <a:rPr lang="en-US"/>
              <a:pPr>
                <a:defRPr/>
              </a:pPr>
              <a:t>‹#›</a:t>
            </a:fld>
            <a:endParaRPr lang="en-US" dirty="0"/>
          </a:p>
        </p:txBody>
      </p:sp>
      <p:pic>
        <p:nvPicPr>
          <p:cNvPr id="12" name="Picture 11">
            <a:extLst>
              <a:ext uri="{FF2B5EF4-FFF2-40B4-BE49-F238E27FC236}">
                <a16:creationId xmlns:a16="http://schemas.microsoft.com/office/drawing/2014/main" id="{117371EA-FC21-4DD1-AD6B-338771BF0C3F}"/>
              </a:ext>
            </a:extLst>
          </p:cNvPr>
          <p:cNvPicPr>
            <a:picLocks noChangeAspect="1"/>
          </p:cNvPicPr>
          <p:nvPr userDrawn="1"/>
        </p:nvPicPr>
        <p:blipFill>
          <a:blip r:embed="rId1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1292225"/>
            <a:ext cx="12191999" cy="4874419"/>
          </a:xfrm>
          <a:prstGeom prst="rect">
            <a:avLst/>
          </a:prstGeom>
        </p:spPr>
      </p:pic>
      <p:cxnSp>
        <p:nvCxnSpPr>
          <p:cNvPr id="8" name="Straight Connector 7">
            <a:extLst>
              <a:ext uri="{FF2B5EF4-FFF2-40B4-BE49-F238E27FC236}">
                <a16:creationId xmlns:a16="http://schemas.microsoft.com/office/drawing/2014/main" id="{7B6A0F56-3903-494F-B938-57BA446E84B4}"/>
              </a:ext>
            </a:extLst>
          </p:cNvPr>
          <p:cNvCxnSpPr/>
          <p:nvPr userDrawn="1"/>
        </p:nvCxnSpPr>
        <p:spPr>
          <a:xfrm>
            <a:off x="0" y="1292225"/>
            <a:ext cx="12192000" cy="20638"/>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9" name="Straight Connector 8">
            <a:extLst>
              <a:ext uri="{FF2B5EF4-FFF2-40B4-BE49-F238E27FC236}">
                <a16:creationId xmlns:a16="http://schemas.microsoft.com/office/drawing/2014/main" id="{F6CD1704-7721-421F-9BE6-293FBBE3E98A}"/>
              </a:ext>
            </a:extLst>
          </p:cNvPr>
          <p:cNvCxnSpPr/>
          <p:nvPr userDrawn="1"/>
        </p:nvCxnSpPr>
        <p:spPr>
          <a:xfrm>
            <a:off x="0" y="6156325"/>
            <a:ext cx="12192000" cy="20638"/>
          </a:xfrm>
          <a:prstGeom prst="line">
            <a:avLst/>
          </a:prstGeom>
          <a:ln w="57150"/>
        </p:spPr>
        <p:style>
          <a:lnRef idx="1">
            <a:schemeClr val="accent6"/>
          </a:lnRef>
          <a:fillRef idx="0">
            <a:schemeClr val="accent6"/>
          </a:fillRef>
          <a:effectRef idx="0">
            <a:schemeClr val="accent6"/>
          </a:effectRef>
          <a:fontRef idx="minor">
            <a:schemeClr val="tx1"/>
          </a:fontRef>
        </p:style>
      </p:cxnSp>
      <p:sp>
        <p:nvSpPr>
          <p:cNvPr id="10" name="TextBox 9">
            <a:extLst>
              <a:ext uri="{FF2B5EF4-FFF2-40B4-BE49-F238E27FC236}">
                <a16:creationId xmlns:a16="http://schemas.microsoft.com/office/drawing/2014/main" id="{96E67146-546B-44C7-A9C9-1B3F025B7A77}"/>
              </a:ext>
            </a:extLst>
          </p:cNvPr>
          <p:cNvSpPr txBox="1">
            <a:spLocks noChangeArrowheads="1"/>
          </p:cNvSpPr>
          <p:nvPr userDrawn="1"/>
        </p:nvSpPr>
        <p:spPr bwMode="auto">
          <a:xfrm>
            <a:off x="7820025" y="6381750"/>
            <a:ext cx="4548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altLang="en-US" sz="1400" dirty="0">
                <a:solidFill>
                  <a:srgbClr val="767171"/>
                </a:solidFill>
                <a:latin typeface="Roboto Black" panose="02000000000000000000" pitchFamily="2" charset="0"/>
                <a:ea typeface="Roboto Black" panose="02000000000000000000" pitchFamily="2" charset="0"/>
                <a:cs typeface="Roboto Black" panose="02000000000000000000" pitchFamily="2" charset="0"/>
              </a:rPr>
              <a:t>Jupiter Inlet Lighthouse Outstanding Natural Area</a:t>
            </a:r>
          </a:p>
        </p:txBody>
      </p:sp>
      <p:pic>
        <p:nvPicPr>
          <p:cNvPr id="1031" name="Picture 10">
            <a:extLst>
              <a:ext uri="{FF2B5EF4-FFF2-40B4-BE49-F238E27FC236}">
                <a16:creationId xmlns:a16="http://schemas.microsoft.com/office/drawing/2014/main" id="{03FB50E0-BD50-4ECF-B54C-53B81D875471}"/>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61938" y="6311900"/>
            <a:ext cx="19304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www.cooperativeconservation.org/viewproject.asp?pid=272"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9.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blm.gov/style/medialib/blm/es/jackson_field_office/jupiter_ona/jilona_plan/jupiter_plan.Par.11697.File.dat/Jupiter%20Inlet.pdf"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9E02F42D-D413-4DC3-BC4E-3E95DCD49B01}"/>
              </a:ext>
            </a:extLst>
          </p:cNvPr>
          <p:cNvSpPr>
            <a:spLocks noGrp="1"/>
          </p:cNvSpPr>
          <p:nvPr>
            <p:ph type="ctrTitle"/>
          </p:nvPr>
        </p:nvSpPr>
        <p:spPr bwMode="auto">
          <a:xfrm>
            <a:off x="1524000" y="2824163"/>
            <a:ext cx="9144000" cy="1385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a:cs typeface="Roboto Black" panose="02000000000000000000" pitchFamily="2" charset="0"/>
              </a:rPr>
              <a:t>Science &amp; Society:</a:t>
            </a:r>
            <a:br>
              <a:rPr lang="en-US" altLang="en-US">
                <a:cs typeface="Roboto Black" panose="02000000000000000000" pitchFamily="2" charset="0"/>
              </a:rPr>
            </a:br>
            <a:r>
              <a:rPr lang="en-US" altLang="en-US" sz="4400" b="1">
                <a:cs typeface="Roboto Black" panose="02000000000000000000" pitchFamily="2" charset="0"/>
              </a:rPr>
              <a:t>A “Working Group” Role Playing Activity</a:t>
            </a:r>
            <a:endParaRPr lang="en-US" altLang="en-US" b="1">
              <a:cs typeface="Roboto Black" panose="02000000000000000000" pitchFamily="2" charset="0"/>
            </a:endParaRPr>
          </a:p>
        </p:txBody>
      </p:sp>
      <p:sp>
        <p:nvSpPr>
          <p:cNvPr id="13315" name="Subtitle 2">
            <a:extLst>
              <a:ext uri="{FF2B5EF4-FFF2-40B4-BE49-F238E27FC236}">
                <a16:creationId xmlns:a16="http://schemas.microsoft.com/office/drawing/2014/main" id="{B1F5A7B0-CD25-432A-BDF1-CBF0F2ED17CE}"/>
              </a:ext>
            </a:extLst>
          </p:cNvPr>
          <p:cNvSpPr>
            <a:spLocks noGrp="1"/>
          </p:cNvSpPr>
          <p:nvPr>
            <p:ph type="subTitle" idx="4294967295"/>
          </p:nvPr>
        </p:nvSpPr>
        <p:spPr bwMode="auto">
          <a:xfrm>
            <a:off x="1524000" y="4318000"/>
            <a:ext cx="9144000" cy="920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eaLnBrk="1" hangingPunct="1">
              <a:buFont typeface="Arial" panose="020B0604020202020204" pitchFamily="34" charset="0"/>
              <a:buNone/>
            </a:pPr>
            <a:r>
              <a:rPr lang="en-US" altLang="en-US" sz="3600">
                <a:latin typeface="Roboto Condensed" panose="02000000000000000000" pitchFamily="2" charset="0"/>
                <a:ea typeface="Roboto Condensed" panose="02000000000000000000" pitchFamily="2" charset="0"/>
                <a:cs typeface="Roboto Condensed" panose="02000000000000000000" pitchFamily="2" charset="0"/>
              </a:rPr>
              <a:t>Grade 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Google earth areial photo of the ONA and surrounding area with arrows pointing out landmarks and boundaries of the ONA." title="Areial photo ">
            <a:extLst>
              <a:ext uri="{FF2B5EF4-FFF2-40B4-BE49-F238E27FC236}">
                <a16:creationId xmlns:a16="http://schemas.microsoft.com/office/drawing/2014/main" id="{691CB9D0-8703-40F6-A237-2707B03761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975" y="1624013"/>
            <a:ext cx="6248400" cy="42322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31" name="TextBox 12" descr="Jupiter Inlet" title="Text box">
            <a:extLst>
              <a:ext uri="{FF2B5EF4-FFF2-40B4-BE49-F238E27FC236}">
                <a16:creationId xmlns:a16="http://schemas.microsoft.com/office/drawing/2014/main" id="{4CC3CE15-AF44-48BB-9947-2D71C58A01A0}"/>
              </a:ext>
            </a:extLst>
          </p:cNvPr>
          <p:cNvSpPr txBox="1">
            <a:spLocks noChangeArrowheads="1"/>
          </p:cNvSpPr>
          <p:nvPr/>
        </p:nvSpPr>
        <p:spPr bwMode="auto">
          <a:xfrm>
            <a:off x="7175500" y="5464175"/>
            <a:ext cx="1670050"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latin typeface="Roboto Condensed" panose="02000000000000000000" pitchFamily="2" charset="0"/>
                <a:ea typeface="Roboto Condensed" panose="02000000000000000000" pitchFamily="2" charset="0"/>
                <a:cs typeface="Roboto Condensed" panose="02000000000000000000" pitchFamily="2" charset="0"/>
              </a:rPr>
              <a:t>Jupiter Inlet</a:t>
            </a:r>
          </a:p>
        </p:txBody>
      </p:sp>
      <p:sp>
        <p:nvSpPr>
          <p:cNvPr id="22532" name="TextBox 16" descr="Beach Road" title="Text box">
            <a:extLst>
              <a:ext uri="{FF2B5EF4-FFF2-40B4-BE49-F238E27FC236}">
                <a16:creationId xmlns:a16="http://schemas.microsoft.com/office/drawing/2014/main" id="{7828125D-6502-4B8B-859A-83D2B845E3E6}"/>
              </a:ext>
            </a:extLst>
          </p:cNvPr>
          <p:cNvSpPr txBox="1">
            <a:spLocks noChangeArrowheads="1"/>
          </p:cNvSpPr>
          <p:nvPr/>
        </p:nvSpPr>
        <p:spPr bwMode="auto">
          <a:xfrm>
            <a:off x="7800975" y="2955925"/>
            <a:ext cx="1644650"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latin typeface="Roboto Condensed" panose="02000000000000000000" pitchFamily="2" charset="0"/>
                <a:ea typeface="Roboto Condensed" panose="02000000000000000000" pitchFamily="2" charset="0"/>
                <a:cs typeface="Roboto Condensed" panose="02000000000000000000" pitchFamily="2" charset="0"/>
              </a:rPr>
              <a:t>Beach Road</a:t>
            </a:r>
          </a:p>
        </p:txBody>
      </p:sp>
      <p:sp>
        <p:nvSpPr>
          <p:cNvPr id="22533" name="TextBox 18" descr="Intra-coastal Waterway" title="Text box">
            <a:extLst>
              <a:ext uri="{FF2B5EF4-FFF2-40B4-BE49-F238E27FC236}">
                <a16:creationId xmlns:a16="http://schemas.microsoft.com/office/drawing/2014/main" id="{03812F1A-6349-4673-82C6-C9738B4F2D82}"/>
              </a:ext>
            </a:extLst>
          </p:cNvPr>
          <p:cNvSpPr txBox="1">
            <a:spLocks noChangeArrowheads="1"/>
          </p:cNvSpPr>
          <p:nvPr/>
        </p:nvSpPr>
        <p:spPr bwMode="auto">
          <a:xfrm>
            <a:off x="8086725" y="1754188"/>
            <a:ext cx="2981325" cy="461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latin typeface="Roboto Condensed" panose="02000000000000000000" pitchFamily="2" charset="0"/>
                <a:ea typeface="Roboto Condensed" panose="02000000000000000000" pitchFamily="2" charset="0"/>
                <a:cs typeface="Roboto Condensed" panose="02000000000000000000" pitchFamily="2" charset="0"/>
              </a:rPr>
              <a:t>Intra-Coastal Waterway</a:t>
            </a:r>
          </a:p>
        </p:txBody>
      </p:sp>
      <p:cxnSp>
        <p:nvCxnSpPr>
          <p:cNvPr id="1037" name="Straight Arrow Connector 1036" descr="Arrow connecting the words Jupiter Inlet to the location of the inlet on the aerial photo." title="Arrow">
            <a:extLst>
              <a:ext uri="{FF2B5EF4-FFF2-40B4-BE49-F238E27FC236}">
                <a16:creationId xmlns:a16="http://schemas.microsoft.com/office/drawing/2014/main" id="{A2331A50-F584-4254-8326-C9CD62D98E70}"/>
              </a:ext>
            </a:extLst>
          </p:cNvPr>
          <p:cNvCxnSpPr>
            <a:cxnSpLocks/>
            <a:endCxn id="22531" idx="1"/>
          </p:cNvCxnSpPr>
          <p:nvPr/>
        </p:nvCxnSpPr>
        <p:spPr>
          <a:xfrm flipV="1">
            <a:off x="6211888" y="5695950"/>
            <a:ext cx="963612" cy="80963"/>
          </a:xfrm>
          <a:prstGeom prst="straightConnector1">
            <a:avLst/>
          </a:prstGeom>
          <a:ln w="50800">
            <a:solidFill>
              <a:srgbClr val="00B0F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0" name="Straight Arrow Connector 49" descr="Arrow pointing to the Intracoastal waterway on the aerial photo." title="Arrow">
            <a:extLst>
              <a:ext uri="{FF2B5EF4-FFF2-40B4-BE49-F238E27FC236}">
                <a16:creationId xmlns:a16="http://schemas.microsoft.com/office/drawing/2014/main" id="{895C06B4-C785-4575-A179-B509FDC9B858}"/>
              </a:ext>
            </a:extLst>
          </p:cNvPr>
          <p:cNvCxnSpPr>
            <a:cxnSpLocks/>
          </p:cNvCxnSpPr>
          <p:nvPr/>
        </p:nvCxnSpPr>
        <p:spPr>
          <a:xfrm flipV="1">
            <a:off x="4335463" y="1992313"/>
            <a:ext cx="3752850" cy="598487"/>
          </a:xfrm>
          <a:prstGeom prst="straightConnector1">
            <a:avLst/>
          </a:prstGeom>
          <a:ln w="50800">
            <a:solidFill>
              <a:srgbClr val="00B0F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4" name="Straight Arrow Connector 53" descr="Arrow pointing to Beach Road on the aerial photo bisecting the North and South parts of the ONA." title="Arrow">
            <a:extLst>
              <a:ext uri="{FF2B5EF4-FFF2-40B4-BE49-F238E27FC236}">
                <a16:creationId xmlns:a16="http://schemas.microsoft.com/office/drawing/2014/main" id="{EC647B5D-DE19-4FF4-ABF3-CAB8DA864194}"/>
              </a:ext>
            </a:extLst>
          </p:cNvPr>
          <p:cNvCxnSpPr>
            <a:cxnSpLocks/>
          </p:cNvCxnSpPr>
          <p:nvPr/>
        </p:nvCxnSpPr>
        <p:spPr>
          <a:xfrm flipV="1">
            <a:off x="3919538" y="3197225"/>
            <a:ext cx="3881437" cy="60325"/>
          </a:xfrm>
          <a:prstGeom prst="straightConnector1">
            <a:avLst/>
          </a:prstGeom>
          <a:ln w="50800">
            <a:solidFill>
              <a:srgbClr val="00B0F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2537" name="Rectangle 1042" descr="U.S.Highway 1" title="Text box">
            <a:extLst>
              <a:ext uri="{FF2B5EF4-FFF2-40B4-BE49-F238E27FC236}">
                <a16:creationId xmlns:a16="http://schemas.microsoft.com/office/drawing/2014/main" id="{838F7DB5-B4B5-4A07-9674-A05FAC9030B4}"/>
              </a:ext>
            </a:extLst>
          </p:cNvPr>
          <p:cNvSpPr>
            <a:spLocks noChangeArrowheads="1"/>
          </p:cNvSpPr>
          <p:nvPr/>
        </p:nvSpPr>
        <p:spPr bwMode="auto">
          <a:xfrm>
            <a:off x="8243888" y="4899025"/>
            <a:ext cx="2028825"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latin typeface="Roboto Condensed" panose="02000000000000000000" pitchFamily="2" charset="0"/>
                <a:ea typeface="Roboto Condensed" panose="02000000000000000000" pitchFamily="2" charset="0"/>
                <a:cs typeface="Roboto Condensed" panose="02000000000000000000" pitchFamily="2" charset="0"/>
              </a:rPr>
              <a:t>U.S. Highway 1</a:t>
            </a:r>
          </a:p>
        </p:txBody>
      </p:sp>
      <p:cxnSp>
        <p:nvCxnSpPr>
          <p:cNvPr id="57" name="Straight Arrow Connector 56" descr="Line connection the words U.S.Highway 1 to the image of the highway on the aerial photo." title="Line">
            <a:extLst>
              <a:ext uri="{FF2B5EF4-FFF2-40B4-BE49-F238E27FC236}">
                <a16:creationId xmlns:a16="http://schemas.microsoft.com/office/drawing/2014/main" id="{06082828-DD0F-4C8D-BDC1-70F44B569DC2}"/>
              </a:ext>
            </a:extLst>
          </p:cNvPr>
          <p:cNvCxnSpPr>
            <a:cxnSpLocks/>
          </p:cNvCxnSpPr>
          <p:nvPr/>
        </p:nvCxnSpPr>
        <p:spPr>
          <a:xfrm>
            <a:off x="2463800" y="4991100"/>
            <a:ext cx="5783263" cy="155575"/>
          </a:xfrm>
          <a:prstGeom prst="straightConnector1">
            <a:avLst/>
          </a:prstGeom>
          <a:ln w="50800">
            <a:solidFill>
              <a:srgbClr val="00B0F0"/>
            </a:solidFill>
            <a:headEnd type="oval" w="lg" len="lg"/>
            <a:tailEnd type="none"/>
          </a:ln>
        </p:spPr>
        <p:style>
          <a:lnRef idx="1">
            <a:schemeClr val="accent1"/>
          </a:lnRef>
          <a:fillRef idx="0">
            <a:schemeClr val="accent1"/>
          </a:fillRef>
          <a:effectRef idx="0">
            <a:schemeClr val="accent1"/>
          </a:effectRef>
          <a:fontRef idx="minor">
            <a:schemeClr val="tx1"/>
          </a:fontRef>
        </p:style>
      </p:cxnSp>
      <p:cxnSp>
        <p:nvCxnSpPr>
          <p:cNvPr id="62" name="Straight Arrow Connector 61" descr="Line connection the photo of Jupiter Lighthouse to the spot on the map wher the Lighthouse id located." title="Line">
            <a:extLst>
              <a:ext uri="{FF2B5EF4-FFF2-40B4-BE49-F238E27FC236}">
                <a16:creationId xmlns:a16="http://schemas.microsoft.com/office/drawing/2014/main" id="{38E9178C-3C27-4EC9-AFE0-A35969A24CD6}"/>
              </a:ext>
            </a:extLst>
          </p:cNvPr>
          <p:cNvCxnSpPr>
            <a:cxnSpLocks/>
          </p:cNvCxnSpPr>
          <p:nvPr/>
        </p:nvCxnSpPr>
        <p:spPr>
          <a:xfrm flipV="1">
            <a:off x="3457575" y="3963988"/>
            <a:ext cx="7072313" cy="679450"/>
          </a:xfrm>
          <a:prstGeom prst="straightConnector1">
            <a:avLst/>
          </a:prstGeom>
          <a:ln w="50800">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pic>
        <p:nvPicPr>
          <p:cNvPr id="22540" name="Picture 40" descr="Photo of Jupiter Lighthouse with arrow pointing to it's location on the aerial photo." title="Photo">
            <a:extLst>
              <a:ext uri="{FF2B5EF4-FFF2-40B4-BE49-F238E27FC236}">
                <a16:creationId xmlns:a16="http://schemas.microsoft.com/office/drawing/2014/main" id="{3F98E2A0-E449-4E26-A884-D9C22180FB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29888" y="2482850"/>
            <a:ext cx="1328737" cy="2679700"/>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Rounded Corners 1" descr="Box highlighting the ONA boundaries." title="Box">
            <a:extLst>
              <a:ext uri="{FF2B5EF4-FFF2-40B4-BE49-F238E27FC236}">
                <a16:creationId xmlns:a16="http://schemas.microsoft.com/office/drawing/2014/main" id="{DFEBA179-B334-4C9B-948F-486B39D62D36}"/>
              </a:ext>
            </a:extLst>
          </p:cNvPr>
          <p:cNvSpPr/>
          <p:nvPr/>
        </p:nvSpPr>
        <p:spPr>
          <a:xfrm>
            <a:off x="2463800" y="1992313"/>
            <a:ext cx="1684338" cy="2895600"/>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B0F0"/>
              </a:solidFill>
            </a:endParaRPr>
          </a:p>
        </p:txBody>
      </p:sp>
      <p:sp>
        <p:nvSpPr>
          <p:cNvPr id="22542" name="TextBox 21">
            <a:extLst>
              <a:ext uri="{FF2B5EF4-FFF2-40B4-BE49-F238E27FC236}">
                <a16:creationId xmlns:a16="http://schemas.microsoft.com/office/drawing/2014/main" id="{6292DEB3-3E29-4A22-957E-FAD2563A15C8}"/>
              </a:ext>
            </a:extLst>
          </p:cNvPr>
          <p:cNvSpPr txBox="1">
            <a:spLocks noChangeArrowheads="1"/>
          </p:cNvSpPr>
          <p:nvPr/>
        </p:nvSpPr>
        <p:spPr bwMode="auto">
          <a:xfrm>
            <a:off x="150813" y="682625"/>
            <a:ext cx="10490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600">
                <a:latin typeface="Roboto Black" panose="02000000000000000000" pitchFamily="2" charset="0"/>
                <a:ea typeface="Roboto Black" panose="02000000000000000000" pitchFamily="2" charset="0"/>
                <a:cs typeface="Roboto Black" panose="02000000000000000000" pitchFamily="2" charset="0"/>
              </a:rPr>
              <a:t>Things You Should Know: Location of the ONA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Brace 3" descr="Bracket showing the portion of the ONA on the aerial photo that is in the Village of Tequesta." title="Bracket drawing">
            <a:extLst>
              <a:ext uri="{FF2B5EF4-FFF2-40B4-BE49-F238E27FC236}">
                <a16:creationId xmlns:a16="http://schemas.microsoft.com/office/drawing/2014/main" id="{5F656B74-7278-4B59-9B7A-24CEB3679E54}"/>
              </a:ext>
            </a:extLst>
          </p:cNvPr>
          <p:cNvSpPr/>
          <p:nvPr/>
        </p:nvSpPr>
        <p:spPr bwMode="auto">
          <a:xfrm>
            <a:off x="7689850" y="1470025"/>
            <a:ext cx="998538" cy="1903413"/>
          </a:xfrm>
          <a:prstGeom prst="rightBrace">
            <a:avLst/>
          </a:prstGeom>
          <a:ln w="349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5" name="Right Brace 4" descr="Bracket showing the portion of the ONA on the aerial photo that is in the Town of Jupiter." title="Bracket drawing">
            <a:extLst>
              <a:ext uri="{FF2B5EF4-FFF2-40B4-BE49-F238E27FC236}">
                <a16:creationId xmlns:a16="http://schemas.microsoft.com/office/drawing/2014/main" id="{60325275-7182-43CD-868C-1F95CF24A015}"/>
              </a:ext>
            </a:extLst>
          </p:cNvPr>
          <p:cNvSpPr/>
          <p:nvPr/>
        </p:nvSpPr>
        <p:spPr bwMode="auto">
          <a:xfrm>
            <a:off x="7745413" y="3373438"/>
            <a:ext cx="998537" cy="2298700"/>
          </a:xfrm>
          <a:prstGeom prst="rightBrace">
            <a:avLst/>
          </a:prstGeom>
          <a:ln w="38100">
            <a:solidFill>
              <a:schemeClr val="accent6"/>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pic>
        <p:nvPicPr>
          <p:cNvPr id="23560" name="Picture 2" descr="Google earth aerial photo of the ONA showing sections that are located in the three political boundaries of the Voillage of Tequesta, Town of Jupiter and Palm Beach County." title="Aerial photo of ONA">
            <a:extLst>
              <a:ext uri="{FF2B5EF4-FFF2-40B4-BE49-F238E27FC236}">
                <a16:creationId xmlns:a16="http://schemas.microsoft.com/office/drawing/2014/main" id="{035D27FA-5E2F-4F06-851B-715D54E48B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9800" y="1470025"/>
            <a:ext cx="3116263" cy="4202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Left Brace 5" descr="Bracket showing the portion of the ONA on the aerial photo that is in Palm Beach County." title="Bracket drawing">
            <a:extLst>
              <a:ext uri="{FF2B5EF4-FFF2-40B4-BE49-F238E27FC236}">
                <a16:creationId xmlns:a16="http://schemas.microsoft.com/office/drawing/2014/main" id="{5AF8BD43-508D-4CCD-85AA-AC62721B0C71}"/>
              </a:ext>
            </a:extLst>
          </p:cNvPr>
          <p:cNvSpPr/>
          <p:nvPr/>
        </p:nvSpPr>
        <p:spPr bwMode="auto">
          <a:xfrm rot="10800000">
            <a:off x="8040688" y="1470025"/>
            <a:ext cx="760412" cy="4202113"/>
          </a:xfrm>
          <a:prstGeom prst="leftBrace">
            <a:avLst>
              <a:gd name="adj1" fmla="val 8333"/>
              <a:gd name="adj2" fmla="val 50547"/>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10" name="TextBox 9" descr="Village of Tequesta" title="Text box">
            <a:extLst>
              <a:ext uri="{FF2B5EF4-FFF2-40B4-BE49-F238E27FC236}">
                <a16:creationId xmlns:a16="http://schemas.microsoft.com/office/drawing/2014/main" id="{104B20CF-D3A8-4ADC-8AE8-7A149DE403D5}"/>
              </a:ext>
            </a:extLst>
          </p:cNvPr>
          <p:cNvSpPr txBox="1"/>
          <p:nvPr/>
        </p:nvSpPr>
        <p:spPr bwMode="auto">
          <a:xfrm>
            <a:off x="8743950" y="2290763"/>
            <a:ext cx="2479675" cy="368300"/>
          </a:xfrm>
          <a:prstGeom prst="rect">
            <a:avLst/>
          </a:prstGeom>
          <a:noFill/>
        </p:spPr>
        <p:txBody>
          <a:bodyPr wrap="none">
            <a:spAutoFit/>
          </a:bodyPr>
          <a:lstStyle/>
          <a:p>
            <a:pPr eaLnBrk="1" fontAlgn="auto" hangingPunct="1">
              <a:spcBef>
                <a:spcPts val="0"/>
              </a:spcBef>
              <a:spcAft>
                <a:spcPts val="0"/>
              </a:spcAft>
              <a:defRPr/>
            </a:pPr>
            <a:r>
              <a:rPr lang="en-US" b="1" dirty="0">
                <a:solidFill>
                  <a:schemeClr val="accent1">
                    <a:lumMod val="75000"/>
                  </a:schemeClr>
                </a:solidFill>
                <a:latin typeface="Roboto Condensed" panose="02000000000000000000" pitchFamily="2" charset="0"/>
                <a:ea typeface="Roboto Condensed" panose="02000000000000000000" pitchFamily="2" charset="0"/>
              </a:rPr>
              <a:t>Village of Tequesta limits</a:t>
            </a:r>
          </a:p>
        </p:txBody>
      </p:sp>
      <p:sp>
        <p:nvSpPr>
          <p:cNvPr id="12" name="Rectangle 11" descr="Town of Jupiter" title="Text box">
            <a:extLst>
              <a:ext uri="{FF2B5EF4-FFF2-40B4-BE49-F238E27FC236}">
                <a16:creationId xmlns:a16="http://schemas.microsoft.com/office/drawing/2014/main" id="{D581AF0D-88BC-4025-AE83-894ABB50968A}"/>
              </a:ext>
            </a:extLst>
          </p:cNvPr>
          <p:cNvSpPr/>
          <p:nvPr/>
        </p:nvSpPr>
        <p:spPr bwMode="auto">
          <a:xfrm>
            <a:off x="8797925" y="4391025"/>
            <a:ext cx="2163763" cy="369888"/>
          </a:xfrm>
          <a:prstGeom prst="rect">
            <a:avLst/>
          </a:prstGeom>
          <a:ln>
            <a:noFill/>
          </a:ln>
        </p:spPr>
        <p:txBody>
          <a:bodyPr wrap="none">
            <a:spAutoFit/>
          </a:bodyPr>
          <a:lstStyle/>
          <a:p>
            <a:pPr eaLnBrk="1" fontAlgn="auto" hangingPunct="1">
              <a:spcBef>
                <a:spcPts val="0"/>
              </a:spcBef>
              <a:spcAft>
                <a:spcPts val="0"/>
              </a:spcAft>
              <a:defRPr/>
            </a:pPr>
            <a:r>
              <a:rPr lang="en-US" b="1" dirty="0">
                <a:solidFill>
                  <a:schemeClr val="accent6"/>
                </a:solidFill>
                <a:latin typeface="Roboto Condensed" panose="02000000000000000000" pitchFamily="2" charset="0"/>
                <a:ea typeface="Roboto Condensed" panose="02000000000000000000" pitchFamily="2" charset="0"/>
              </a:rPr>
              <a:t>Town of Jupiter limits</a:t>
            </a:r>
          </a:p>
        </p:txBody>
      </p:sp>
      <p:sp>
        <p:nvSpPr>
          <p:cNvPr id="23564" name="TextBox 12" descr="Palm Beach County" title="Text box">
            <a:extLst>
              <a:ext uri="{FF2B5EF4-FFF2-40B4-BE49-F238E27FC236}">
                <a16:creationId xmlns:a16="http://schemas.microsoft.com/office/drawing/2014/main" id="{21848E90-FC83-4492-A4F5-9D0BEC03E989}"/>
              </a:ext>
            </a:extLst>
          </p:cNvPr>
          <p:cNvSpPr txBox="1">
            <a:spLocks noChangeArrowheads="1"/>
          </p:cNvSpPr>
          <p:nvPr/>
        </p:nvSpPr>
        <p:spPr bwMode="auto">
          <a:xfrm>
            <a:off x="9007475" y="3414713"/>
            <a:ext cx="2216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dirty="0">
                <a:solidFill>
                  <a:srgbClr val="FF0000"/>
                </a:solidFill>
                <a:latin typeface="Roboto Condensed" panose="02000000000000000000" pitchFamily="2" charset="0"/>
                <a:ea typeface="Roboto Condensed" panose="02000000000000000000" pitchFamily="2" charset="0"/>
                <a:cs typeface="Roboto Condensed" panose="02000000000000000000" pitchFamily="2" charset="0"/>
              </a:rPr>
              <a:t>Palm Beach County</a:t>
            </a:r>
          </a:p>
        </p:txBody>
      </p:sp>
      <p:sp>
        <p:nvSpPr>
          <p:cNvPr id="21" name="Freeform: Shape 20" descr="Line showing the jupiter Inlet Colony town limits." title="Bold line">
            <a:extLst>
              <a:ext uri="{FF2B5EF4-FFF2-40B4-BE49-F238E27FC236}">
                <a16:creationId xmlns:a16="http://schemas.microsoft.com/office/drawing/2014/main" id="{4EB00B39-68D4-4FC6-897D-BA34DE119B73}"/>
              </a:ext>
            </a:extLst>
          </p:cNvPr>
          <p:cNvSpPr/>
          <p:nvPr/>
        </p:nvSpPr>
        <p:spPr bwMode="auto">
          <a:xfrm>
            <a:off x="6948488" y="3495675"/>
            <a:ext cx="388937" cy="1985963"/>
          </a:xfrm>
          <a:custGeom>
            <a:avLst/>
            <a:gdLst>
              <a:gd name="connsiteX0" fmla="*/ 537883 w 546163"/>
              <a:gd name="connsiteY0" fmla="*/ 0 h 2786230"/>
              <a:gd name="connsiteX1" fmla="*/ 537883 w 546163"/>
              <a:gd name="connsiteY1" fmla="*/ 559397 h 2786230"/>
              <a:gd name="connsiteX2" fmla="*/ 451822 w 546163"/>
              <a:gd name="connsiteY2" fmla="*/ 1129553 h 2786230"/>
              <a:gd name="connsiteX3" fmla="*/ 311972 w 546163"/>
              <a:gd name="connsiteY3" fmla="*/ 1688950 h 2786230"/>
              <a:gd name="connsiteX4" fmla="*/ 129092 w 546163"/>
              <a:gd name="connsiteY4" fmla="*/ 2291378 h 2786230"/>
              <a:gd name="connsiteX5" fmla="*/ 0 w 546163"/>
              <a:gd name="connsiteY5" fmla="*/ 2786230 h 2786230"/>
              <a:gd name="connsiteX6" fmla="*/ 0 w 546163"/>
              <a:gd name="connsiteY6" fmla="*/ 2786230 h 27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63" h="2786230">
                <a:moveTo>
                  <a:pt x="537883" y="0"/>
                </a:moveTo>
                <a:cubicBezTo>
                  <a:pt x="545054" y="185569"/>
                  <a:pt x="552226" y="371138"/>
                  <a:pt x="537883" y="559397"/>
                </a:cubicBezTo>
                <a:cubicBezTo>
                  <a:pt x="523540" y="747656"/>
                  <a:pt x="489474" y="941294"/>
                  <a:pt x="451822" y="1129553"/>
                </a:cubicBezTo>
                <a:cubicBezTo>
                  <a:pt x="414170" y="1317812"/>
                  <a:pt x="365760" y="1495313"/>
                  <a:pt x="311972" y="1688950"/>
                </a:cubicBezTo>
                <a:cubicBezTo>
                  <a:pt x="258184" y="1882587"/>
                  <a:pt x="181087" y="2108498"/>
                  <a:pt x="129092" y="2291378"/>
                </a:cubicBezTo>
                <a:cubicBezTo>
                  <a:pt x="77097" y="2474258"/>
                  <a:pt x="0" y="2786230"/>
                  <a:pt x="0" y="2786230"/>
                </a:cubicBezTo>
                <a:lnTo>
                  <a:pt x="0" y="2786230"/>
                </a:lnTo>
              </a:path>
            </a:pathLst>
          </a:custGeom>
          <a:noFill/>
          <a:ln w="508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23" name="Connector: Elbow 22" descr="Arrow connecting the bold line showing the Jupiter Inlet Colony limits to the text box with the words Jupiter Inlet Colony limits." title="Arrow with two right angles">
            <a:extLst>
              <a:ext uri="{FF2B5EF4-FFF2-40B4-BE49-F238E27FC236}">
                <a16:creationId xmlns:a16="http://schemas.microsoft.com/office/drawing/2014/main" id="{CA038551-BE79-4ADC-AEB1-85BF460435B5}"/>
              </a:ext>
            </a:extLst>
          </p:cNvPr>
          <p:cNvCxnSpPr>
            <a:cxnSpLocks/>
          </p:cNvCxnSpPr>
          <p:nvPr/>
        </p:nvCxnSpPr>
        <p:spPr bwMode="auto">
          <a:xfrm>
            <a:off x="6975475" y="5481638"/>
            <a:ext cx="1298575" cy="415925"/>
          </a:xfrm>
          <a:prstGeom prst="bentConnector3">
            <a:avLst>
              <a:gd name="adj1" fmla="val 24013"/>
            </a:avLst>
          </a:prstGeom>
          <a:ln w="41275">
            <a:solidFill>
              <a:schemeClr val="tx1"/>
            </a:solidFill>
            <a:tailEnd type="triangle"/>
          </a:ln>
          <a:effectLst>
            <a:outerShdw dist="38100" dir="2700000" algn="tl" rotWithShape="0">
              <a:schemeClr val="accent4">
                <a:lumMod val="60000"/>
                <a:lumOff val="40000"/>
                <a:alpha val="49000"/>
              </a:schemeClr>
            </a:outerShdw>
          </a:effectLst>
        </p:spPr>
        <p:style>
          <a:lnRef idx="1">
            <a:schemeClr val="accent1"/>
          </a:lnRef>
          <a:fillRef idx="0">
            <a:schemeClr val="accent1"/>
          </a:fillRef>
          <a:effectRef idx="0">
            <a:schemeClr val="accent1"/>
          </a:effectRef>
          <a:fontRef idx="minor">
            <a:schemeClr val="tx1"/>
          </a:fontRef>
        </p:style>
      </p:cxnSp>
      <p:sp>
        <p:nvSpPr>
          <p:cNvPr id="23567" name="Rectangle 26" descr="Jupiter Inlet Colony limits" title="text box">
            <a:extLst>
              <a:ext uri="{FF2B5EF4-FFF2-40B4-BE49-F238E27FC236}">
                <a16:creationId xmlns:a16="http://schemas.microsoft.com/office/drawing/2014/main" id="{392818BB-4EF1-48F0-BD5D-BB5BD606CE83}"/>
              </a:ext>
            </a:extLst>
          </p:cNvPr>
          <p:cNvSpPr>
            <a:spLocks noChangeArrowheads="1"/>
          </p:cNvSpPr>
          <p:nvPr/>
        </p:nvSpPr>
        <p:spPr bwMode="auto">
          <a:xfrm>
            <a:off x="8421688" y="5765800"/>
            <a:ext cx="2524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b="1" dirty="0">
                <a:latin typeface="Roboto Condensed" panose="02000000000000000000" pitchFamily="2" charset="0"/>
                <a:ea typeface="Roboto Condensed" panose="02000000000000000000" pitchFamily="2" charset="0"/>
                <a:cs typeface="Roboto Condensed" panose="02000000000000000000" pitchFamily="2" charset="0"/>
              </a:rPr>
              <a:t>Jupiter Inlet Colony limits</a:t>
            </a:r>
          </a:p>
        </p:txBody>
      </p:sp>
      <p:sp>
        <p:nvSpPr>
          <p:cNvPr id="23556" name="TextBox 27">
            <a:extLst>
              <a:ext uri="{FF2B5EF4-FFF2-40B4-BE49-F238E27FC236}">
                <a16:creationId xmlns:a16="http://schemas.microsoft.com/office/drawing/2014/main" id="{C34C8090-CDF1-43A4-8885-F8AA894C83FC}"/>
              </a:ext>
            </a:extLst>
          </p:cNvPr>
          <p:cNvSpPr txBox="1">
            <a:spLocks noChangeArrowheads="1"/>
          </p:cNvSpPr>
          <p:nvPr/>
        </p:nvSpPr>
        <p:spPr bwMode="auto">
          <a:xfrm>
            <a:off x="357188" y="1881188"/>
            <a:ext cx="31464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400">
                <a:latin typeface="Roboto Condensed" panose="02000000000000000000" pitchFamily="2" charset="0"/>
                <a:ea typeface="Roboto Condensed" panose="02000000000000000000" pitchFamily="2" charset="0"/>
                <a:cs typeface="Roboto Condensed" panose="02000000000000000000" pitchFamily="2" charset="0"/>
              </a:rPr>
              <a:t>The ONA is entirely inside Palm Beach County with parts of the ONA in three different municipal limits,</a:t>
            </a:r>
          </a:p>
          <a:p>
            <a:pPr algn="ctr" eaLnBrk="1" hangingPunct="1"/>
            <a:endParaRPr lang="en-US" altLang="en-US" sz="1200">
              <a:latin typeface="Roboto Condensed" panose="02000000000000000000" pitchFamily="2" charset="0"/>
              <a:ea typeface="Roboto Condensed" panose="02000000000000000000" pitchFamily="2" charset="0"/>
              <a:cs typeface="Roboto Condensed" panose="02000000000000000000" pitchFamily="2" charset="0"/>
            </a:endParaRPr>
          </a:p>
          <a:p>
            <a:pPr algn="ctr" eaLnBrk="1" hangingPunct="1"/>
            <a:r>
              <a:rPr lang="en-US" altLang="en-US" sz="2400">
                <a:latin typeface="Roboto Condensed" panose="02000000000000000000" pitchFamily="2" charset="0"/>
                <a:ea typeface="Roboto Condensed" panose="02000000000000000000" pitchFamily="2" charset="0"/>
                <a:cs typeface="Roboto Condensed" panose="02000000000000000000" pitchFamily="2" charset="0"/>
              </a:rPr>
              <a:t>The Village of Tequesta</a:t>
            </a:r>
          </a:p>
          <a:p>
            <a:pPr algn="ctr" eaLnBrk="1" hangingPunct="1"/>
            <a:endParaRPr lang="en-US" altLang="en-US" sz="1200">
              <a:latin typeface="Roboto Condensed" panose="02000000000000000000" pitchFamily="2" charset="0"/>
              <a:ea typeface="Roboto Condensed" panose="02000000000000000000" pitchFamily="2" charset="0"/>
              <a:cs typeface="Roboto Condensed" panose="02000000000000000000" pitchFamily="2" charset="0"/>
            </a:endParaRPr>
          </a:p>
          <a:p>
            <a:pPr algn="ctr" eaLnBrk="1" hangingPunct="1"/>
            <a:r>
              <a:rPr lang="en-US" altLang="en-US" sz="2400">
                <a:latin typeface="Roboto Condensed" panose="02000000000000000000" pitchFamily="2" charset="0"/>
                <a:ea typeface="Roboto Condensed" panose="02000000000000000000" pitchFamily="2" charset="0"/>
                <a:cs typeface="Roboto Condensed" panose="02000000000000000000" pitchFamily="2" charset="0"/>
              </a:rPr>
              <a:t>The Town of Jupiter</a:t>
            </a:r>
          </a:p>
          <a:p>
            <a:pPr algn="ctr" eaLnBrk="1" hangingPunct="1"/>
            <a:endParaRPr lang="en-US" altLang="en-US" sz="1200">
              <a:latin typeface="Roboto Condensed" panose="02000000000000000000" pitchFamily="2" charset="0"/>
              <a:ea typeface="Roboto Condensed" panose="02000000000000000000" pitchFamily="2" charset="0"/>
              <a:cs typeface="Roboto Condensed" panose="02000000000000000000" pitchFamily="2" charset="0"/>
            </a:endParaRPr>
          </a:p>
          <a:p>
            <a:pPr algn="ctr" eaLnBrk="1" hangingPunct="1"/>
            <a:r>
              <a:rPr lang="en-US" altLang="en-US" sz="2400">
                <a:latin typeface="Roboto Condensed" panose="02000000000000000000" pitchFamily="2" charset="0"/>
                <a:ea typeface="Roboto Condensed" panose="02000000000000000000" pitchFamily="2" charset="0"/>
                <a:cs typeface="Roboto Condensed" panose="02000000000000000000" pitchFamily="2" charset="0"/>
              </a:rPr>
              <a:t>Jupiter Inlet Colony </a:t>
            </a:r>
          </a:p>
        </p:txBody>
      </p:sp>
      <p:sp>
        <p:nvSpPr>
          <p:cNvPr id="23557" name="TextBox 15">
            <a:extLst>
              <a:ext uri="{FF2B5EF4-FFF2-40B4-BE49-F238E27FC236}">
                <a16:creationId xmlns:a16="http://schemas.microsoft.com/office/drawing/2014/main" id="{EEF82E3D-1826-4E0D-99FE-66B60A157ED4}"/>
              </a:ext>
            </a:extLst>
          </p:cNvPr>
          <p:cNvSpPr txBox="1">
            <a:spLocks noChangeArrowheads="1"/>
          </p:cNvSpPr>
          <p:nvPr/>
        </p:nvSpPr>
        <p:spPr bwMode="auto">
          <a:xfrm>
            <a:off x="150813" y="682625"/>
            <a:ext cx="10490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600">
                <a:latin typeface="Roboto Black" panose="02000000000000000000" pitchFamily="2" charset="0"/>
                <a:ea typeface="Roboto Black" panose="02000000000000000000" pitchFamily="2" charset="0"/>
                <a:cs typeface="Roboto Black" panose="02000000000000000000" pitchFamily="2" charset="0"/>
              </a:rPr>
              <a:t>Things You Should Know: Location of the ONA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a:extLst>
              <a:ext uri="{FF2B5EF4-FFF2-40B4-BE49-F238E27FC236}">
                <a16:creationId xmlns:a16="http://schemas.microsoft.com/office/drawing/2014/main" id="{6B52CB97-CDCA-479F-AF12-BBE7ABF56346}"/>
              </a:ext>
            </a:extLst>
          </p:cNvPr>
          <p:cNvSpPr txBox="1">
            <a:spLocks noChangeArrowheads="1"/>
          </p:cNvSpPr>
          <p:nvPr/>
        </p:nvSpPr>
        <p:spPr bwMode="auto">
          <a:xfrm>
            <a:off x="368300" y="1489075"/>
            <a:ext cx="11134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Roboto Condensed" panose="02000000000000000000" pitchFamily="2" charset="0"/>
                <a:ea typeface="Roboto Condensed" panose="02000000000000000000" pitchFamily="2" charset="0"/>
                <a:cs typeface="Roboto Condensed" panose="02000000000000000000" pitchFamily="2" charset="0"/>
              </a:rPr>
              <a:t>The ONA was not an “Outstanding Natural Area” until 2008 as a result of several years of collaborative efforts by the working Group Partners. </a:t>
            </a:r>
            <a:r>
              <a:rPr lang="en-US" altLang="en-US">
                <a:latin typeface="Roboto Condensed" panose="02000000000000000000" pitchFamily="2" charset="0"/>
                <a:ea typeface="Roboto Condensed" panose="02000000000000000000" pitchFamily="2" charset="0"/>
                <a:cs typeface="Roboto Condensed" panose="02000000000000000000" pitchFamily="2" charset="0"/>
                <a:hlinkClick r:id="rId2"/>
              </a:rPr>
              <a:t>(Link to ONA Case Study)</a:t>
            </a:r>
            <a:r>
              <a:rPr lang="en-US" altLang="en-US">
                <a:latin typeface="Roboto Condensed" panose="02000000000000000000" pitchFamily="2" charset="0"/>
                <a:ea typeface="Roboto Condensed" panose="02000000000000000000" pitchFamily="2" charset="0"/>
                <a:cs typeface="Roboto Condensed" panose="02000000000000000000" pitchFamily="2" charset="0"/>
              </a:rPr>
              <a:t> 1 page</a:t>
            </a:r>
          </a:p>
        </p:txBody>
      </p:sp>
      <p:sp>
        <p:nvSpPr>
          <p:cNvPr id="24579" name="TextBox 2">
            <a:extLst>
              <a:ext uri="{FF2B5EF4-FFF2-40B4-BE49-F238E27FC236}">
                <a16:creationId xmlns:a16="http://schemas.microsoft.com/office/drawing/2014/main" id="{6BE2E8CA-7D97-425E-990B-02713AD44842}"/>
              </a:ext>
            </a:extLst>
          </p:cNvPr>
          <p:cNvSpPr txBox="1">
            <a:spLocks noChangeArrowheads="1"/>
          </p:cNvSpPr>
          <p:nvPr/>
        </p:nvSpPr>
        <p:spPr bwMode="auto">
          <a:xfrm>
            <a:off x="368300" y="2297113"/>
            <a:ext cx="93091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b="1">
                <a:latin typeface="Roboto Condensed" panose="02000000000000000000" pitchFamily="2" charset="0"/>
                <a:ea typeface="Roboto Condensed" panose="02000000000000000000" pitchFamily="2" charset="0"/>
                <a:cs typeface="Roboto Condensed" panose="02000000000000000000" pitchFamily="2" charset="0"/>
              </a:rPr>
              <a:t>Today:</a:t>
            </a:r>
          </a:p>
          <a:p>
            <a:pPr eaLnBrk="1" hangingPunct="1"/>
            <a:r>
              <a:rPr lang="en-US" altLang="en-US" sz="2000">
                <a:latin typeface="Roboto Condensed" panose="02000000000000000000" pitchFamily="2" charset="0"/>
                <a:ea typeface="Roboto Condensed" panose="02000000000000000000" pitchFamily="2" charset="0"/>
                <a:cs typeface="Roboto Condensed" panose="02000000000000000000" pitchFamily="2" charset="0"/>
              </a:rPr>
              <a:t>     The ONA is managed by the </a:t>
            </a:r>
            <a:r>
              <a:rPr lang="en-US" altLang="en-US" sz="2000" b="1">
                <a:latin typeface="Roboto Condensed" panose="02000000000000000000" pitchFamily="2" charset="0"/>
                <a:ea typeface="Roboto Condensed" panose="02000000000000000000" pitchFamily="2" charset="0"/>
                <a:cs typeface="Roboto Condensed" panose="02000000000000000000" pitchFamily="2" charset="0"/>
              </a:rPr>
              <a:t>Bureau of Land Management</a:t>
            </a:r>
          </a:p>
          <a:p>
            <a:pPr eaLnBrk="1" hangingPunct="1"/>
            <a:endParaRPr lang="en-US" altLang="en-US" sz="2000">
              <a:latin typeface="Roboto Condensed" panose="02000000000000000000" pitchFamily="2" charset="0"/>
              <a:ea typeface="Roboto Condensed" panose="02000000000000000000" pitchFamily="2" charset="0"/>
              <a:cs typeface="Roboto Condensed" panose="02000000000000000000" pitchFamily="2" charset="0"/>
            </a:endParaRPr>
          </a:p>
          <a:p>
            <a:pPr eaLnBrk="1" hangingPunct="1"/>
            <a:r>
              <a:rPr lang="en-US" altLang="en-US" sz="2000">
                <a:latin typeface="Roboto Condensed" panose="02000000000000000000" pitchFamily="2" charset="0"/>
                <a:ea typeface="Roboto Condensed" panose="02000000000000000000" pitchFamily="2" charset="0"/>
                <a:cs typeface="Roboto Condensed" panose="02000000000000000000" pitchFamily="2" charset="0"/>
              </a:rPr>
              <a:t>     The Lighthouse &amp; Museum is operated by the </a:t>
            </a:r>
            <a:r>
              <a:rPr lang="en-US" altLang="en-US" sz="2000" b="1">
                <a:latin typeface="Roboto Condensed" panose="02000000000000000000" pitchFamily="2" charset="0"/>
                <a:ea typeface="Roboto Condensed" panose="02000000000000000000" pitchFamily="2" charset="0"/>
                <a:cs typeface="Roboto Condensed" panose="02000000000000000000" pitchFamily="2" charset="0"/>
              </a:rPr>
              <a:t>Loxahatchee River Historical Society</a:t>
            </a:r>
          </a:p>
          <a:p>
            <a:pPr eaLnBrk="1" hangingPunct="1"/>
            <a:endParaRPr lang="en-US" altLang="en-US" sz="2000">
              <a:latin typeface="Roboto Condensed" panose="02000000000000000000" pitchFamily="2" charset="0"/>
              <a:ea typeface="Roboto Condensed" panose="02000000000000000000" pitchFamily="2" charset="0"/>
              <a:cs typeface="Roboto Condensed" panose="02000000000000000000" pitchFamily="2" charset="0"/>
            </a:endParaRPr>
          </a:p>
          <a:p>
            <a:pPr eaLnBrk="1" hangingPunct="1"/>
            <a:r>
              <a:rPr lang="en-US" altLang="en-US" sz="2000">
                <a:latin typeface="Roboto Condensed" panose="02000000000000000000" pitchFamily="2" charset="0"/>
                <a:ea typeface="Roboto Condensed" panose="02000000000000000000" pitchFamily="2" charset="0"/>
                <a:cs typeface="Roboto Condensed" panose="02000000000000000000" pitchFamily="2" charset="0"/>
              </a:rPr>
              <a:t>     The recreation facilities, fields, and tennis courts are operated by </a:t>
            </a:r>
            <a:r>
              <a:rPr lang="en-US" altLang="en-US" sz="2000" b="1">
                <a:latin typeface="Roboto Condensed" panose="02000000000000000000" pitchFamily="2" charset="0"/>
                <a:ea typeface="Roboto Condensed" panose="02000000000000000000" pitchFamily="2" charset="0"/>
                <a:cs typeface="Roboto Condensed" panose="02000000000000000000" pitchFamily="2" charset="0"/>
              </a:rPr>
              <a:t>The Town of Jupiter </a:t>
            </a:r>
          </a:p>
          <a:p>
            <a:pPr eaLnBrk="1" hangingPunct="1"/>
            <a:endParaRPr lang="en-US" altLang="en-US" sz="2000" b="1">
              <a:latin typeface="Roboto Condensed" panose="02000000000000000000" pitchFamily="2" charset="0"/>
              <a:ea typeface="Roboto Condensed" panose="02000000000000000000" pitchFamily="2" charset="0"/>
              <a:cs typeface="Roboto Condensed" panose="02000000000000000000" pitchFamily="2" charset="0"/>
            </a:endParaRPr>
          </a:p>
          <a:p>
            <a:pPr eaLnBrk="1" hangingPunct="1"/>
            <a:r>
              <a:rPr lang="en-US" altLang="en-US" sz="2000" b="1">
                <a:latin typeface="Roboto Condensed" panose="02000000000000000000" pitchFamily="2" charset="0"/>
                <a:ea typeface="Roboto Condensed" panose="02000000000000000000" pitchFamily="2" charset="0"/>
                <a:cs typeface="Roboto Condensed" panose="02000000000000000000" pitchFamily="2" charset="0"/>
              </a:rPr>
              <a:t>     </a:t>
            </a:r>
            <a:r>
              <a:rPr lang="en-US" altLang="en-US" sz="2000">
                <a:latin typeface="Roboto Condensed" panose="02000000000000000000" pitchFamily="2" charset="0"/>
                <a:ea typeface="Roboto Condensed" panose="02000000000000000000" pitchFamily="2" charset="0"/>
                <a:cs typeface="Roboto Condensed" panose="02000000000000000000" pitchFamily="2" charset="0"/>
              </a:rPr>
              <a:t>Law enforcement is provided by </a:t>
            </a:r>
            <a:r>
              <a:rPr lang="en-US" altLang="en-US" sz="2000" b="1">
                <a:latin typeface="Roboto Condensed" panose="02000000000000000000" pitchFamily="2" charset="0"/>
                <a:ea typeface="Roboto Condensed" panose="02000000000000000000" pitchFamily="2" charset="0"/>
                <a:cs typeface="Roboto Condensed" panose="02000000000000000000" pitchFamily="2" charset="0"/>
              </a:rPr>
              <a:t>FWC, PBC Sheriff, Village of Tequesta &amp; Town of Jupiter</a:t>
            </a:r>
          </a:p>
          <a:p>
            <a:pPr eaLnBrk="1" hangingPunct="1"/>
            <a:endParaRPr lang="en-US" altLang="en-US" sz="2000" b="1">
              <a:latin typeface="Roboto Condensed" panose="02000000000000000000" pitchFamily="2" charset="0"/>
              <a:ea typeface="Roboto Condensed" panose="02000000000000000000" pitchFamily="2" charset="0"/>
              <a:cs typeface="Roboto Condensed" panose="02000000000000000000" pitchFamily="2" charset="0"/>
            </a:endParaRPr>
          </a:p>
          <a:p>
            <a:pPr eaLnBrk="1" hangingPunct="1"/>
            <a:r>
              <a:rPr lang="en-US" altLang="en-US" sz="2000" b="1">
                <a:latin typeface="Roboto Condensed" panose="02000000000000000000" pitchFamily="2" charset="0"/>
                <a:ea typeface="Roboto Condensed" panose="02000000000000000000" pitchFamily="2" charset="0"/>
                <a:cs typeface="Roboto Condensed" panose="02000000000000000000" pitchFamily="2" charset="0"/>
              </a:rPr>
              <a:t>     </a:t>
            </a:r>
            <a:r>
              <a:rPr lang="en-US" altLang="en-US" sz="2000">
                <a:latin typeface="Roboto Condensed" panose="02000000000000000000" pitchFamily="2" charset="0"/>
                <a:ea typeface="Roboto Condensed" panose="02000000000000000000" pitchFamily="2" charset="0"/>
                <a:cs typeface="Roboto Condensed" panose="02000000000000000000" pitchFamily="2" charset="0"/>
              </a:rPr>
              <a:t>Research is done by </a:t>
            </a:r>
            <a:r>
              <a:rPr lang="en-US" altLang="en-US" sz="2000" b="1">
                <a:latin typeface="Roboto Condensed" panose="02000000000000000000" pitchFamily="2" charset="0"/>
                <a:ea typeface="Roboto Condensed" panose="02000000000000000000" pitchFamily="2" charset="0"/>
                <a:cs typeface="Roboto Condensed" panose="02000000000000000000" pitchFamily="2" charset="0"/>
              </a:rPr>
              <a:t>local Schools, Universities and visiting Scientists</a:t>
            </a:r>
            <a:r>
              <a:rPr lang="en-US" altLang="en-US" sz="2000">
                <a:latin typeface="Roboto Condensed" panose="02000000000000000000" pitchFamily="2" charset="0"/>
                <a:ea typeface="Roboto Condensed" panose="02000000000000000000" pitchFamily="2" charset="0"/>
                <a:cs typeface="Roboto Condensed" panose="02000000000000000000" pitchFamily="2" charset="0"/>
              </a:rPr>
              <a:t>.</a:t>
            </a:r>
          </a:p>
          <a:p>
            <a:pPr eaLnBrk="1" hangingPunct="1"/>
            <a:endParaRPr lang="en-US" altLang="en-US" sz="2000">
              <a:latin typeface="Roboto Condensed" panose="02000000000000000000" pitchFamily="2" charset="0"/>
              <a:ea typeface="Roboto Condensed" panose="02000000000000000000" pitchFamily="2" charset="0"/>
              <a:cs typeface="Roboto Condensed" panose="02000000000000000000" pitchFamily="2" charset="0"/>
            </a:endParaRPr>
          </a:p>
          <a:p>
            <a:pPr eaLnBrk="1" hangingPunct="1"/>
            <a:r>
              <a:rPr lang="en-US" altLang="en-US" sz="2000">
                <a:latin typeface="Roboto Condensed" panose="02000000000000000000" pitchFamily="2" charset="0"/>
                <a:ea typeface="Roboto Condensed" panose="02000000000000000000" pitchFamily="2" charset="0"/>
                <a:cs typeface="Roboto Condensed" panose="02000000000000000000" pitchFamily="2" charset="0"/>
              </a:rPr>
              <a:t>     Visitors to ONA come from </a:t>
            </a:r>
            <a:r>
              <a:rPr lang="en-US" altLang="en-US" sz="2000" b="1">
                <a:latin typeface="Roboto Condensed" panose="02000000000000000000" pitchFamily="2" charset="0"/>
                <a:ea typeface="Roboto Condensed" panose="02000000000000000000" pitchFamily="2" charset="0"/>
                <a:cs typeface="Roboto Condensed" panose="02000000000000000000" pitchFamily="2" charset="0"/>
              </a:rPr>
              <a:t>all over the world </a:t>
            </a:r>
            <a:endParaRPr lang="en-US" altLang="en-US" sz="2000">
              <a:latin typeface="Roboto Condensed" panose="02000000000000000000" pitchFamily="2" charset="0"/>
              <a:ea typeface="Roboto Condensed" panose="02000000000000000000" pitchFamily="2" charset="0"/>
              <a:cs typeface="Roboto Condensed" panose="02000000000000000000" pitchFamily="2" charset="0"/>
            </a:endParaRPr>
          </a:p>
          <a:p>
            <a:pPr eaLnBrk="1" hangingPunct="1"/>
            <a:r>
              <a:rPr lang="en-US" altLang="en-US" sz="2400"/>
              <a:t>	 </a:t>
            </a:r>
          </a:p>
        </p:txBody>
      </p:sp>
      <p:sp>
        <p:nvSpPr>
          <p:cNvPr id="24580" name="TextBox 4">
            <a:extLst>
              <a:ext uri="{FF2B5EF4-FFF2-40B4-BE49-F238E27FC236}">
                <a16:creationId xmlns:a16="http://schemas.microsoft.com/office/drawing/2014/main" id="{EFB93672-F39B-4403-A419-E560A108A4F9}"/>
              </a:ext>
            </a:extLst>
          </p:cNvPr>
          <p:cNvSpPr txBox="1">
            <a:spLocks noChangeArrowheads="1"/>
          </p:cNvSpPr>
          <p:nvPr/>
        </p:nvSpPr>
        <p:spPr bwMode="auto">
          <a:xfrm>
            <a:off x="150813" y="682625"/>
            <a:ext cx="10490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600">
                <a:latin typeface="Roboto Black" panose="02000000000000000000" pitchFamily="2" charset="0"/>
                <a:ea typeface="Roboto Black" panose="02000000000000000000" pitchFamily="2" charset="0"/>
                <a:cs typeface="Roboto Black" panose="02000000000000000000" pitchFamily="2" charset="0"/>
              </a:rPr>
              <a:t>Things You Should Know: Location of the ONA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A9B7F9-FF9B-4CA4-815B-AEC5C8BD02A9}"/>
              </a:ext>
            </a:extLst>
          </p:cNvPr>
          <p:cNvSpPr txBox="1"/>
          <p:nvPr/>
        </p:nvSpPr>
        <p:spPr>
          <a:xfrm>
            <a:off x="319088" y="1516063"/>
            <a:ext cx="10360025" cy="4678362"/>
          </a:xfrm>
          <a:prstGeom prst="rect">
            <a:avLst/>
          </a:prstGeom>
          <a:noFill/>
        </p:spPr>
        <p:txBody>
          <a:bodyPr>
            <a:spAutoFit/>
          </a:bodyPr>
          <a:lstStyle/>
          <a:p>
            <a:pPr eaLnBrk="1" fontAlgn="auto" hangingPunct="1">
              <a:spcBef>
                <a:spcPts val="0"/>
              </a:spcBef>
              <a:spcAft>
                <a:spcPts val="0"/>
              </a:spcAft>
              <a:defRPr/>
            </a:pPr>
            <a:r>
              <a:rPr lang="en-US" sz="2000" dirty="0">
                <a:latin typeface="Roboto Condensed" panose="02000000000000000000" pitchFamily="2" charset="0"/>
                <a:ea typeface="Roboto Condensed" panose="02000000000000000000" pitchFamily="2" charset="0"/>
              </a:rPr>
              <a:t>On the field trip, for the Role Playing activity,  the class will be divided into groups of five or six students.</a:t>
            </a:r>
          </a:p>
          <a:p>
            <a:pPr eaLnBrk="1" fontAlgn="auto" hangingPunct="1">
              <a:spcBef>
                <a:spcPts val="0"/>
              </a:spcBef>
              <a:spcAft>
                <a:spcPts val="0"/>
              </a:spcAft>
              <a:defRPr/>
            </a:pPr>
            <a:endParaRPr lang="en-US" sz="2000" dirty="0">
              <a:latin typeface="Roboto Condensed" panose="02000000000000000000" pitchFamily="2" charset="0"/>
              <a:ea typeface="Roboto Condensed" panose="02000000000000000000" pitchFamily="2" charset="0"/>
            </a:endParaRPr>
          </a:p>
          <a:p>
            <a:pPr eaLnBrk="1" fontAlgn="auto" hangingPunct="1">
              <a:spcBef>
                <a:spcPts val="0"/>
              </a:spcBef>
              <a:spcAft>
                <a:spcPts val="0"/>
              </a:spcAft>
              <a:defRPr/>
            </a:pPr>
            <a:r>
              <a:rPr lang="en-US" sz="2000" dirty="0">
                <a:latin typeface="Roboto Condensed" panose="02000000000000000000" pitchFamily="2" charset="0"/>
                <a:ea typeface="Roboto Condensed" panose="02000000000000000000" pitchFamily="2" charset="0"/>
              </a:rPr>
              <a:t>Each “Working Group” of five students will have the following roles:</a:t>
            </a:r>
          </a:p>
          <a:p>
            <a:pPr eaLnBrk="1" fontAlgn="auto" hangingPunct="1">
              <a:spcBef>
                <a:spcPts val="0"/>
              </a:spcBef>
              <a:spcAft>
                <a:spcPts val="0"/>
              </a:spcAft>
              <a:defRPr/>
            </a:pPr>
            <a:endParaRPr lang="en-US" sz="2000" dirty="0">
              <a:latin typeface="Roboto Condensed" panose="02000000000000000000" pitchFamily="2" charset="0"/>
              <a:ea typeface="Roboto Condensed" panose="02000000000000000000" pitchFamily="2" charset="0"/>
            </a:endParaRPr>
          </a:p>
          <a:p>
            <a:pPr marL="342900" indent="-342900" eaLnBrk="1" fontAlgn="auto" hangingPunct="1">
              <a:spcBef>
                <a:spcPts val="0"/>
              </a:spcBef>
              <a:spcAft>
                <a:spcPts val="0"/>
              </a:spcAft>
              <a:buFontTx/>
              <a:buAutoNum type="arabicPeriod"/>
              <a:defRPr/>
            </a:pPr>
            <a:r>
              <a:rPr lang="en-US" sz="2000" dirty="0">
                <a:latin typeface="Roboto Condensed" panose="02000000000000000000" pitchFamily="2" charset="0"/>
                <a:ea typeface="Roboto Condensed" panose="02000000000000000000" pitchFamily="2" charset="0"/>
              </a:rPr>
              <a:t>BLM Site Manager (Federal level)</a:t>
            </a:r>
          </a:p>
          <a:p>
            <a:pPr marL="342900" indent="-342900" eaLnBrk="1" fontAlgn="auto" hangingPunct="1">
              <a:spcBef>
                <a:spcPts val="0"/>
              </a:spcBef>
              <a:spcAft>
                <a:spcPts val="0"/>
              </a:spcAft>
              <a:buFontTx/>
              <a:buAutoNum type="arabicPeriod"/>
              <a:defRPr/>
            </a:pPr>
            <a:endParaRPr lang="en-US" sz="2000" dirty="0">
              <a:latin typeface="Roboto Condensed" panose="02000000000000000000" pitchFamily="2" charset="0"/>
              <a:ea typeface="Roboto Condensed" panose="02000000000000000000" pitchFamily="2" charset="0"/>
            </a:endParaRPr>
          </a:p>
          <a:p>
            <a:pPr marL="342900" indent="-342900" eaLnBrk="1" fontAlgn="auto" hangingPunct="1">
              <a:spcBef>
                <a:spcPts val="0"/>
              </a:spcBef>
              <a:spcAft>
                <a:spcPts val="0"/>
              </a:spcAft>
              <a:buFontTx/>
              <a:buAutoNum type="arabicPeriod"/>
              <a:defRPr/>
            </a:pPr>
            <a:r>
              <a:rPr lang="en-US" sz="2000" dirty="0">
                <a:latin typeface="Roboto Condensed" panose="02000000000000000000" pitchFamily="2" charset="0"/>
                <a:ea typeface="Roboto Condensed" panose="02000000000000000000" pitchFamily="2" charset="0"/>
              </a:rPr>
              <a:t>Environmental Resource Management Representative (County level)</a:t>
            </a:r>
          </a:p>
          <a:p>
            <a:pPr marL="342900" indent="-342900" eaLnBrk="1" fontAlgn="auto" hangingPunct="1">
              <a:spcBef>
                <a:spcPts val="0"/>
              </a:spcBef>
              <a:spcAft>
                <a:spcPts val="0"/>
              </a:spcAft>
              <a:buFontTx/>
              <a:buAutoNum type="arabicPeriod"/>
              <a:defRPr/>
            </a:pPr>
            <a:endParaRPr lang="en-US" sz="2000" dirty="0">
              <a:latin typeface="Roboto Condensed" panose="02000000000000000000" pitchFamily="2" charset="0"/>
              <a:ea typeface="Roboto Condensed" panose="02000000000000000000" pitchFamily="2" charset="0"/>
            </a:endParaRPr>
          </a:p>
          <a:p>
            <a:pPr marL="342900" indent="-342900" eaLnBrk="1" fontAlgn="auto" hangingPunct="1">
              <a:spcBef>
                <a:spcPts val="0"/>
              </a:spcBef>
              <a:spcAft>
                <a:spcPts val="0"/>
              </a:spcAft>
              <a:buFontTx/>
              <a:buAutoNum type="arabicPeriod"/>
              <a:defRPr/>
            </a:pPr>
            <a:r>
              <a:rPr lang="en-US" sz="2000" dirty="0">
                <a:latin typeface="Roboto Condensed" panose="02000000000000000000" pitchFamily="2" charset="0"/>
                <a:ea typeface="Roboto Condensed" panose="02000000000000000000" pitchFamily="2" charset="0"/>
              </a:rPr>
              <a:t>Town Representative (Local level)</a:t>
            </a:r>
          </a:p>
          <a:p>
            <a:pPr marL="342900" indent="-342900" eaLnBrk="1" fontAlgn="auto" hangingPunct="1">
              <a:spcBef>
                <a:spcPts val="0"/>
              </a:spcBef>
              <a:spcAft>
                <a:spcPts val="0"/>
              </a:spcAft>
              <a:buFontTx/>
              <a:buAutoNum type="arabicPeriod"/>
              <a:defRPr/>
            </a:pPr>
            <a:endParaRPr lang="en-US" sz="2000" dirty="0">
              <a:latin typeface="Roboto Condensed" panose="02000000000000000000" pitchFamily="2" charset="0"/>
              <a:ea typeface="Roboto Condensed" panose="02000000000000000000" pitchFamily="2" charset="0"/>
            </a:endParaRPr>
          </a:p>
          <a:p>
            <a:pPr marL="342900" indent="-342900" eaLnBrk="1" fontAlgn="auto" hangingPunct="1">
              <a:spcBef>
                <a:spcPts val="0"/>
              </a:spcBef>
              <a:spcAft>
                <a:spcPts val="0"/>
              </a:spcAft>
              <a:buFontTx/>
              <a:buAutoNum type="arabicPeriod"/>
              <a:defRPr/>
            </a:pPr>
            <a:r>
              <a:rPr lang="en-US" sz="2000" dirty="0">
                <a:latin typeface="Roboto Condensed" panose="02000000000000000000" pitchFamily="2" charset="0"/>
                <a:ea typeface="Roboto Condensed" panose="02000000000000000000" pitchFamily="2" charset="0"/>
              </a:rPr>
              <a:t>Historical Society Representative (non-profit)</a:t>
            </a:r>
          </a:p>
          <a:p>
            <a:pPr marL="342900" indent="-342900" eaLnBrk="1" fontAlgn="auto" hangingPunct="1">
              <a:spcBef>
                <a:spcPts val="0"/>
              </a:spcBef>
              <a:spcAft>
                <a:spcPts val="0"/>
              </a:spcAft>
              <a:buFontTx/>
              <a:buAutoNum type="arabicPeriod"/>
              <a:defRPr/>
            </a:pPr>
            <a:endParaRPr lang="en-US" sz="2000" dirty="0">
              <a:latin typeface="Roboto Condensed" panose="02000000000000000000" pitchFamily="2" charset="0"/>
              <a:ea typeface="Roboto Condensed" panose="02000000000000000000" pitchFamily="2" charset="0"/>
            </a:endParaRPr>
          </a:p>
          <a:p>
            <a:pPr marL="342900" indent="-342900" eaLnBrk="1" fontAlgn="auto" hangingPunct="1">
              <a:spcBef>
                <a:spcPts val="0"/>
              </a:spcBef>
              <a:spcAft>
                <a:spcPts val="0"/>
              </a:spcAft>
              <a:buFontTx/>
              <a:buAutoNum type="arabicPeriod"/>
              <a:defRPr/>
            </a:pPr>
            <a:r>
              <a:rPr lang="en-US" sz="2000" dirty="0">
                <a:latin typeface="Roboto Condensed" panose="02000000000000000000" pitchFamily="2" charset="0"/>
                <a:ea typeface="Roboto Condensed" panose="02000000000000000000" pitchFamily="2" charset="0"/>
              </a:rPr>
              <a:t>Citizen (visitor/user of the ONA may be 1 or 2 students)</a:t>
            </a:r>
          </a:p>
          <a:p>
            <a:pPr marL="342900" indent="-342900" eaLnBrk="1" fontAlgn="auto" hangingPunct="1">
              <a:spcBef>
                <a:spcPts val="0"/>
              </a:spcBef>
              <a:spcAft>
                <a:spcPts val="0"/>
              </a:spcAft>
              <a:buFontTx/>
              <a:buAutoNum type="arabicPeriod"/>
              <a:defRPr/>
            </a:pPr>
            <a:endParaRPr lang="en-US" dirty="0">
              <a:latin typeface="+mn-lt"/>
            </a:endParaRPr>
          </a:p>
        </p:txBody>
      </p:sp>
      <p:pic>
        <p:nvPicPr>
          <p:cNvPr id="25603" name="Picture 2" descr="Bureau of Land Managem,ent logo.">
            <a:extLst>
              <a:ext uri="{FF2B5EF4-FFF2-40B4-BE49-F238E27FC236}">
                <a16:creationId xmlns:a16="http://schemas.microsoft.com/office/drawing/2014/main" id="{C259B9D0-95C4-4020-B7F5-94AAA22E07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6725" y="2932113"/>
            <a:ext cx="817563"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3" descr="Logo of Palm Beach County.">
            <a:extLst>
              <a:ext uri="{FF2B5EF4-FFF2-40B4-BE49-F238E27FC236}">
                <a16:creationId xmlns:a16="http://schemas.microsoft.com/office/drawing/2014/main" id="{75DFF5F6-BD0C-4AE7-A74F-F58A819146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5575" y="3394075"/>
            <a:ext cx="91916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4" descr="Logo of the Jupiter Lighthouse and Museum.">
            <a:extLst>
              <a:ext uri="{FF2B5EF4-FFF2-40B4-BE49-F238E27FC236}">
                <a16:creationId xmlns:a16="http://schemas.microsoft.com/office/drawing/2014/main" id="{DF13AAC5-1420-49D5-98E7-26F1A6DA91D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9100" y="4481513"/>
            <a:ext cx="8032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5">
            <a:extLst>
              <a:ext uri="{FF2B5EF4-FFF2-40B4-BE49-F238E27FC236}">
                <a16:creationId xmlns:a16="http://schemas.microsoft.com/office/drawing/2014/main" id="{14B43C65-D6E1-4BAD-BD7B-E0299D9D03E1}"/>
              </a:ext>
            </a:extLst>
          </p:cNvPr>
          <p:cNvSpPr txBox="1">
            <a:spLocks noChangeArrowheads="1"/>
          </p:cNvSpPr>
          <p:nvPr/>
        </p:nvSpPr>
        <p:spPr bwMode="auto">
          <a:xfrm>
            <a:off x="150813" y="682625"/>
            <a:ext cx="10490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600">
                <a:latin typeface="Roboto Black" panose="02000000000000000000" pitchFamily="2" charset="0"/>
                <a:ea typeface="Roboto Black" panose="02000000000000000000" pitchFamily="2" charset="0"/>
                <a:cs typeface="Roboto Black" panose="02000000000000000000" pitchFamily="2" charset="0"/>
              </a:rPr>
              <a:t>Things You Should Know: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91B417-90AC-4AB7-9D44-EF9217FBC38F}"/>
              </a:ext>
            </a:extLst>
          </p:cNvPr>
          <p:cNvSpPr txBox="1"/>
          <p:nvPr/>
        </p:nvSpPr>
        <p:spPr>
          <a:xfrm>
            <a:off x="485775" y="1744663"/>
            <a:ext cx="9256713" cy="4062412"/>
          </a:xfrm>
          <a:prstGeom prst="rect">
            <a:avLst/>
          </a:prstGeom>
          <a:noFill/>
        </p:spPr>
        <p:txBody>
          <a:bodyPr>
            <a:spAutoFit/>
          </a:bodyPr>
          <a:lstStyle/>
          <a:p>
            <a:pPr eaLnBrk="1" fontAlgn="auto" hangingPunct="1">
              <a:spcBef>
                <a:spcPts val="0"/>
              </a:spcBef>
              <a:spcAft>
                <a:spcPts val="0"/>
              </a:spcAft>
              <a:defRPr/>
            </a:pPr>
            <a:r>
              <a:rPr lang="en-US" sz="2000" dirty="0">
                <a:latin typeface="Roboto Condensed" panose="02000000000000000000" pitchFamily="2" charset="0"/>
                <a:ea typeface="Roboto Condensed" panose="02000000000000000000" pitchFamily="2" charset="0"/>
              </a:rPr>
              <a:t>Each “Working Group” will tour the site then meet (Role Play) to create a “Final Report” answering the following:</a:t>
            </a:r>
          </a:p>
          <a:p>
            <a:pPr eaLnBrk="1" fontAlgn="auto" hangingPunct="1">
              <a:spcBef>
                <a:spcPts val="0"/>
              </a:spcBef>
              <a:spcAft>
                <a:spcPts val="0"/>
              </a:spcAft>
              <a:defRPr/>
            </a:pPr>
            <a:endParaRPr lang="en-US" sz="2000" dirty="0">
              <a:latin typeface="Roboto Condensed" panose="02000000000000000000" pitchFamily="2" charset="0"/>
              <a:ea typeface="Roboto Condensed" panose="02000000000000000000" pitchFamily="2" charset="0"/>
            </a:endParaRPr>
          </a:p>
          <a:p>
            <a:pPr marL="285750" indent="-285750" eaLnBrk="1" fontAlgn="auto" hangingPunct="1">
              <a:spcBef>
                <a:spcPts val="0"/>
              </a:spcBef>
              <a:spcAft>
                <a:spcPts val="0"/>
              </a:spcAft>
              <a:buFont typeface="Arial" panose="020B0604020202020204" pitchFamily="34" charset="0"/>
              <a:buChar char="•"/>
              <a:defRPr/>
            </a:pPr>
            <a:r>
              <a:rPr lang="en-US" sz="2000" dirty="0">
                <a:latin typeface="Roboto Condensed" panose="02000000000000000000" pitchFamily="2" charset="0"/>
                <a:ea typeface="Roboto Condensed" panose="02000000000000000000" pitchFamily="2" charset="0"/>
              </a:rPr>
              <a:t>What types of activities will or won’t be permitted (increased or reduced) on the ONA</a:t>
            </a:r>
          </a:p>
          <a:p>
            <a:pPr eaLnBrk="1" fontAlgn="auto" hangingPunct="1">
              <a:spcBef>
                <a:spcPts val="0"/>
              </a:spcBef>
              <a:spcAft>
                <a:spcPts val="0"/>
              </a:spcAft>
              <a:defRPr/>
            </a:pPr>
            <a:endParaRPr lang="en-US" sz="2000" dirty="0">
              <a:latin typeface="Roboto Condensed" panose="02000000000000000000" pitchFamily="2" charset="0"/>
              <a:ea typeface="Roboto Condensed" panose="02000000000000000000" pitchFamily="2" charset="0"/>
            </a:endParaRPr>
          </a:p>
          <a:p>
            <a:pPr marL="285750" indent="-285750" eaLnBrk="1" fontAlgn="auto" hangingPunct="1">
              <a:spcBef>
                <a:spcPts val="0"/>
              </a:spcBef>
              <a:spcAft>
                <a:spcPts val="0"/>
              </a:spcAft>
              <a:buFont typeface="Arial" panose="020B0604020202020204" pitchFamily="34" charset="0"/>
              <a:buChar char="•"/>
              <a:defRPr/>
            </a:pPr>
            <a:r>
              <a:rPr lang="en-US" sz="2000" dirty="0">
                <a:latin typeface="Roboto Condensed" panose="02000000000000000000" pitchFamily="2" charset="0"/>
                <a:ea typeface="Roboto Condensed" panose="02000000000000000000" pitchFamily="2" charset="0"/>
              </a:rPr>
              <a:t>What is the rational/basis for each of the Group’s suggestions</a:t>
            </a:r>
          </a:p>
          <a:p>
            <a:pPr marL="285750" indent="-285750" eaLnBrk="1" fontAlgn="auto" hangingPunct="1">
              <a:spcBef>
                <a:spcPts val="0"/>
              </a:spcBef>
              <a:spcAft>
                <a:spcPts val="0"/>
              </a:spcAft>
              <a:buFont typeface="Arial" panose="020B0604020202020204" pitchFamily="34" charset="0"/>
              <a:buChar char="•"/>
              <a:defRPr/>
            </a:pPr>
            <a:endParaRPr lang="en-US" sz="2000" dirty="0">
              <a:latin typeface="Roboto Condensed" panose="02000000000000000000" pitchFamily="2" charset="0"/>
              <a:ea typeface="Roboto Condensed" panose="02000000000000000000" pitchFamily="2" charset="0"/>
            </a:endParaRPr>
          </a:p>
          <a:p>
            <a:pPr marL="285750" indent="-285750" eaLnBrk="1" fontAlgn="auto" hangingPunct="1">
              <a:spcBef>
                <a:spcPts val="0"/>
              </a:spcBef>
              <a:spcAft>
                <a:spcPts val="0"/>
              </a:spcAft>
              <a:buFont typeface="Arial" panose="020B0604020202020204" pitchFamily="34" charset="0"/>
              <a:buChar char="•"/>
              <a:defRPr/>
            </a:pPr>
            <a:r>
              <a:rPr lang="en-US" sz="2000" dirty="0">
                <a:latin typeface="Roboto Condensed" panose="02000000000000000000" pitchFamily="2" charset="0"/>
                <a:ea typeface="Roboto Condensed" panose="02000000000000000000" pitchFamily="2" charset="0"/>
              </a:rPr>
              <a:t>What studies would you suggest to support your group’s suggestions</a:t>
            </a:r>
          </a:p>
          <a:p>
            <a:pPr eaLnBrk="1" fontAlgn="auto" hangingPunct="1">
              <a:spcBef>
                <a:spcPts val="0"/>
              </a:spcBef>
              <a:spcAft>
                <a:spcPts val="0"/>
              </a:spcAft>
              <a:defRPr/>
            </a:pPr>
            <a:endParaRPr lang="en-US" sz="2000" dirty="0">
              <a:latin typeface="Roboto Condensed" panose="02000000000000000000" pitchFamily="2" charset="0"/>
              <a:ea typeface="Roboto Condensed" panose="02000000000000000000" pitchFamily="2" charset="0"/>
            </a:endParaRPr>
          </a:p>
          <a:p>
            <a:pPr marL="285750" indent="-285750" eaLnBrk="1" fontAlgn="auto" hangingPunct="1">
              <a:spcBef>
                <a:spcPts val="0"/>
              </a:spcBef>
              <a:spcAft>
                <a:spcPts val="0"/>
              </a:spcAft>
              <a:buFont typeface="Arial" panose="020B0604020202020204" pitchFamily="34" charset="0"/>
              <a:buChar char="•"/>
              <a:defRPr/>
            </a:pPr>
            <a:r>
              <a:rPr lang="en-US" sz="2000" dirty="0">
                <a:latin typeface="Roboto Condensed" panose="02000000000000000000" pitchFamily="2" charset="0"/>
                <a:ea typeface="Roboto Condensed" panose="02000000000000000000" pitchFamily="2" charset="0"/>
              </a:rPr>
              <a:t>Rating the importance of several aspects of the ONA</a:t>
            </a:r>
          </a:p>
          <a:p>
            <a:pPr eaLnBrk="1" fontAlgn="auto" hangingPunct="1">
              <a:spcBef>
                <a:spcPts val="0"/>
              </a:spcBef>
              <a:spcAft>
                <a:spcPts val="0"/>
              </a:spcAft>
              <a:defRPr/>
            </a:pPr>
            <a:endParaRPr lang="en-US" sz="2000" dirty="0">
              <a:latin typeface="Roboto Condensed" panose="02000000000000000000" pitchFamily="2" charset="0"/>
              <a:ea typeface="Roboto Condensed" panose="02000000000000000000" pitchFamily="2" charset="0"/>
            </a:endParaRPr>
          </a:p>
          <a:p>
            <a:pPr marL="285750" indent="-285750" eaLnBrk="1" fontAlgn="auto" hangingPunct="1">
              <a:spcBef>
                <a:spcPts val="0"/>
              </a:spcBef>
              <a:spcAft>
                <a:spcPts val="0"/>
              </a:spcAft>
              <a:buFont typeface="Arial" panose="020B0604020202020204" pitchFamily="34" charset="0"/>
              <a:buChar char="•"/>
              <a:defRPr/>
            </a:pPr>
            <a:r>
              <a:rPr lang="en-US" sz="2000" dirty="0">
                <a:latin typeface="Roboto Condensed" panose="02000000000000000000" pitchFamily="2" charset="0"/>
                <a:ea typeface="Roboto Condensed" panose="02000000000000000000" pitchFamily="2" charset="0"/>
              </a:rPr>
              <a:t>Determining the current status of the ONA (is it meeting the requirements of law?)</a:t>
            </a:r>
          </a:p>
          <a:p>
            <a:pPr eaLnBrk="1" fontAlgn="auto" hangingPunct="1">
              <a:spcBef>
                <a:spcPts val="0"/>
              </a:spcBef>
              <a:spcAft>
                <a:spcPts val="0"/>
              </a:spcAft>
              <a:defRPr/>
            </a:pPr>
            <a:endParaRPr lang="en-US" dirty="0">
              <a:latin typeface="+mn-lt"/>
            </a:endParaRPr>
          </a:p>
        </p:txBody>
      </p:sp>
      <p:sp>
        <p:nvSpPr>
          <p:cNvPr id="26628" name="TextBox 3">
            <a:extLst>
              <a:ext uri="{FF2B5EF4-FFF2-40B4-BE49-F238E27FC236}">
                <a16:creationId xmlns:a16="http://schemas.microsoft.com/office/drawing/2014/main" id="{73B8AAFB-0DC2-461B-98AE-E5B5E4418FC2}"/>
              </a:ext>
            </a:extLst>
          </p:cNvPr>
          <p:cNvSpPr txBox="1">
            <a:spLocks noChangeArrowheads="1"/>
          </p:cNvSpPr>
          <p:nvPr/>
        </p:nvSpPr>
        <p:spPr bwMode="auto">
          <a:xfrm>
            <a:off x="150813" y="682625"/>
            <a:ext cx="10490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600">
                <a:latin typeface="Roboto Black" panose="02000000000000000000" pitchFamily="2" charset="0"/>
                <a:ea typeface="Roboto Black" panose="02000000000000000000" pitchFamily="2" charset="0"/>
                <a:cs typeface="Roboto Black" panose="02000000000000000000" pitchFamily="2" charset="0"/>
              </a:rPr>
              <a:t>Things You Should Know: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Box 1" descr="Box containing the words &quot;Protected, Maintained &amp; Enhanced which describe what is required in regard to the uses of the ONA in the uses box." title="Box around ONA tasks">
            <a:extLst>
              <a:ext uri="{FF2B5EF4-FFF2-40B4-BE49-F238E27FC236}">
                <a16:creationId xmlns:a16="http://schemas.microsoft.com/office/drawing/2014/main" id="{11DAD1CA-88BA-43DE-9F31-E8A65AE294C3}"/>
              </a:ext>
            </a:extLst>
          </p:cNvPr>
          <p:cNvSpPr txBox="1">
            <a:spLocks noChangeArrowheads="1"/>
          </p:cNvSpPr>
          <p:nvPr/>
        </p:nvSpPr>
        <p:spPr bwMode="auto">
          <a:xfrm>
            <a:off x="6856413" y="2301875"/>
            <a:ext cx="2641600" cy="120173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2400" b="1"/>
              <a:t>PROTECTED, MAINTAINED &amp;</a:t>
            </a:r>
            <a:r>
              <a:rPr lang="en-US" altLang="en-US" sz="2400"/>
              <a:t> </a:t>
            </a:r>
            <a:r>
              <a:rPr lang="en-US" altLang="en-US" sz="2400" b="1"/>
              <a:t>ENHANCED</a:t>
            </a:r>
          </a:p>
        </p:txBody>
      </p:sp>
      <p:sp>
        <p:nvSpPr>
          <p:cNvPr id="27652" name="TextBox 3" descr="Text box containing the words &quot;Public use, Education, Scientific Study and Recreation." title="Text box">
            <a:extLst>
              <a:ext uri="{FF2B5EF4-FFF2-40B4-BE49-F238E27FC236}">
                <a16:creationId xmlns:a16="http://schemas.microsoft.com/office/drawing/2014/main" id="{AB1D7839-6919-4505-BB2C-28DDB03F89B2}"/>
              </a:ext>
            </a:extLst>
          </p:cNvPr>
          <p:cNvSpPr txBox="1">
            <a:spLocks noChangeArrowheads="1"/>
          </p:cNvSpPr>
          <p:nvPr/>
        </p:nvSpPr>
        <p:spPr bwMode="auto">
          <a:xfrm>
            <a:off x="1906588" y="3200400"/>
            <a:ext cx="2873375" cy="1446213"/>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2200" b="1" dirty="0">
                <a:latin typeface="Roboto Condensed" panose="02000000000000000000" pitchFamily="2" charset="0"/>
                <a:ea typeface="Roboto Condensed" panose="02000000000000000000" pitchFamily="2" charset="0"/>
                <a:cs typeface="Roboto Condensed" panose="02000000000000000000" pitchFamily="2" charset="0"/>
              </a:rPr>
              <a:t>PUBLIC USE, </a:t>
            </a:r>
          </a:p>
          <a:p>
            <a:pPr algn="ctr" eaLnBrk="1" hangingPunct="1">
              <a:defRPr/>
            </a:pPr>
            <a:r>
              <a:rPr lang="en-US" altLang="en-US" sz="2200" b="1" dirty="0">
                <a:latin typeface="Roboto Condensed" panose="02000000000000000000" pitchFamily="2" charset="0"/>
                <a:ea typeface="Roboto Condensed" panose="02000000000000000000" pitchFamily="2" charset="0"/>
                <a:cs typeface="Roboto Condensed" panose="02000000000000000000" pitchFamily="2" charset="0"/>
              </a:rPr>
              <a:t>EDUCATION,</a:t>
            </a:r>
          </a:p>
          <a:p>
            <a:pPr algn="ctr" eaLnBrk="1" hangingPunct="1">
              <a:defRPr/>
            </a:pPr>
            <a:r>
              <a:rPr lang="en-US" altLang="en-US" sz="2200" b="1" dirty="0">
                <a:latin typeface="Roboto Condensed" panose="02000000000000000000" pitchFamily="2" charset="0"/>
                <a:ea typeface="Roboto Condensed" panose="02000000000000000000" pitchFamily="2" charset="0"/>
                <a:cs typeface="Roboto Condensed" panose="02000000000000000000" pitchFamily="2" charset="0"/>
              </a:rPr>
              <a:t>SCIENTIFIC STUDY </a:t>
            </a:r>
            <a:r>
              <a:rPr lang="en-US" altLang="en-US" sz="2200" dirty="0">
                <a:latin typeface="Roboto Condensed" panose="02000000000000000000" pitchFamily="2" charset="0"/>
                <a:ea typeface="Roboto Condensed" panose="02000000000000000000" pitchFamily="2" charset="0"/>
                <a:cs typeface="Roboto Condensed" panose="02000000000000000000" pitchFamily="2" charset="0"/>
              </a:rPr>
              <a:t>and</a:t>
            </a:r>
          </a:p>
          <a:p>
            <a:pPr algn="ctr" eaLnBrk="1" hangingPunct="1">
              <a:defRPr/>
            </a:pPr>
            <a:r>
              <a:rPr lang="en-US" altLang="en-US" sz="2200" b="1" dirty="0">
                <a:latin typeface="Roboto Condensed" panose="02000000000000000000" pitchFamily="2" charset="0"/>
                <a:ea typeface="Roboto Condensed" panose="02000000000000000000" pitchFamily="2" charset="0"/>
                <a:cs typeface="Roboto Condensed" panose="02000000000000000000" pitchFamily="2" charset="0"/>
              </a:rPr>
              <a:t>RECREATION</a:t>
            </a:r>
          </a:p>
        </p:txBody>
      </p:sp>
      <p:sp>
        <p:nvSpPr>
          <p:cNvPr id="27653" name="TextBox 16" descr="Box containing the words &quot;Cultural, Historical, and Natural Resources." title="Text box">
            <a:extLst>
              <a:ext uri="{FF2B5EF4-FFF2-40B4-BE49-F238E27FC236}">
                <a16:creationId xmlns:a16="http://schemas.microsoft.com/office/drawing/2014/main" id="{78780A5F-F7EA-4685-B8C7-A8B5580B13D9}"/>
              </a:ext>
            </a:extLst>
          </p:cNvPr>
          <p:cNvSpPr txBox="1">
            <a:spLocks noChangeArrowheads="1"/>
          </p:cNvSpPr>
          <p:nvPr/>
        </p:nvSpPr>
        <p:spPr bwMode="auto">
          <a:xfrm>
            <a:off x="1924050" y="1658938"/>
            <a:ext cx="2808288" cy="1108075"/>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2200" b="1" dirty="0">
                <a:latin typeface="Roboto Condensed" panose="02000000000000000000" pitchFamily="2" charset="0"/>
                <a:ea typeface="Roboto Condensed" panose="02000000000000000000" pitchFamily="2" charset="0"/>
                <a:cs typeface="Roboto Condensed" panose="02000000000000000000" pitchFamily="2" charset="0"/>
              </a:rPr>
              <a:t>CULTURAL, </a:t>
            </a:r>
          </a:p>
          <a:p>
            <a:pPr algn="ctr" eaLnBrk="1" hangingPunct="1">
              <a:defRPr/>
            </a:pPr>
            <a:r>
              <a:rPr lang="en-US" altLang="en-US" sz="2200" b="1" dirty="0">
                <a:latin typeface="Roboto Condensed" panose="02000000000000000000" pitchFamily="2" charset="0"/>
                <a:ea typeface="Roboto Condensed" panose="02000000000000000000" pitchFamily="2" charset="0"/>
                <a:cs typeface="Roboto Condensed" panose="02000000000000000000" pitchFamily="2" charset="0"/>
              </a:rPr>
              <a:t>HISTORICAL </a:t>
            </a:r>
            <a:r>
              <a:rPr lang="en-US" altLang="en-US" sz="2200" dirty="0">
                <a:latin typeface="Roboto Condensed" panose="02000000000000000000" pitchFamily="2" charset="0"/>
                <a:ea typeface="Roboto Condensed" panose="02000000000000000000" pitchFamily="2" charset="0"/>
                <a:cs typeface="Roboto Condensed" panose="02000000000000000000" pitchFamily="2" charset="0"/>
              </a:rPr>
              <a:t>and</a:t>
            </a:r>
            <a:endParaRPr lang="en-US" altLang="en-US" sz="2200" b="1" dirty="0">
              <a:latin typeface="Roboto Condensed" panose="02000000000000000000" pitchFamily="2" charset="0"/>
              <a:ea typeface="Roboto Condensed" panose="02000000000000000000" pitchFamily="2" charset="0"/>
              <a:cs typeface="Roboto Condensed" panose="02000000000000000000" pitchFamily="2" charset="0"/>
            </a:endParaRPr>
          </a:p>
          <a:p>
            <a:pPr algn="ctr" eaLnBrk="1" hangingPunct="1">
              <a:defRPr/>
            </a:pPr>
            <a:r>
              <a:rPr lang="en-US" altLang="en-US" sz="2200" b="1" dirty="0">
                <a:latin typeface="Roboto Condensed" panose="02000000000000000000" pitchFamily="2" charset="0"/>
                <a:ea typeface="Roboto Condensed" panose="02000000000000000000" pitchFamily="2" charset="0"/>
                <a:cs typeface="Roboto Condensed" panose="02000000000000000000" pitchFamily="2" charset="0"/>
              </a:rPr>
              <a:t>NATURAL RESOURCES</a:t>
            </a:r>
          </a:p>
        </p:txBody>
      </p:sp>
      <p:grpSp>
        <p:nvGrpSpPr>
          <p:cNvPr id="27654" name="Group 18" descr="Arrow with the words &quot;Must be&quot; connecting the ONA uses box to the ONA tasks box.  ">
            <a:extLst>
              <a:ext uri="{FF2B5EF4-FFF2-40B4-BE49-F238E27FC236}">
                <a16:creationId xmlns:a16="http://schemas.microsoft.com/office/drawing/2014/main" id="{F4FA3665-4A32-4096-8AE3-A3F42BCE4F69}"/>
              </a:ext>
            </a:extLst>
          </p:cNvPr>
          <p:cNvGrpSpPr>
            <a:grpSpLocks/>
          </p:cNvGrpSpPr>
          <p:nvPr/>
        </p:nvGrpSpPr>
        <p:grpSpPr bwMode="auto">
          <a:xfrm>
            <a:off x="4843463" y="2305050"/>
            <a:ext cx="1903412" cy="615950"/>
            <a:chOff x="4944798" y="1136109"/>
            <a:chExt cx="1767977" cy="843296"/>
          </a:xfrm>
        </p:grpSpPr>
        <p:sp>
          <p:nvSpPr>
            <p:cNvPr id="15" name="Arrow: Down 14">
              <a:extLst>
                <a:ext uri="{FF2B5EF4-FFF2-40B4-BE49-F238E27FC236}">
                  <a16:creationId xmlns:a16="http://schemas.microsoft.com/office/drawing/2014/main" id="{E5A92B4E-33A6-44A4-B753-A53403A9C72D}"/>
                </a:ext>
              </a:extLst>
            </p:cNvPr>
            <p:cNvSpPr/>
            <p:nvPr/>
          </p:nvSpPr>
          <p:spPr>
            <a:xfrm rot="16200000">
              <a:off x="5407138" y="673768"/>
              <a:ext cx="843296" cy="1767977"/>
            </a:xfrm>
            <a:prstGeom prst="downArrow">
              <a:avLst/>
            </a:prstGeom>
            <a:solidFill>
              <a:srgbClr val="FF0000"/>
            </a:solid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7664" name="TextBox 17" descr="Text box containing the words &quot;Must Be.&quot;" title="Text box">
              <a:extLst>
                <a:ext uri="{FF2B5EF4-FFF2-40B4-BE49-F238E27FC236}">
                  <a16:creationId xmlns:a16="http://schemas.microsoft.com/office/drawing/2014/main" id="{D11CFE84-E4FF-47AB-B338-2F033BD71AEB}"/>
                </a:ext>
              </a:extLst>
            </p:cNvPr>
            <p:cNvSpPr txBox="1">
              <a:spLocks noChangeArrowheads="1"/>
            </p:cNvSpPr>
            <p:nvPr/>
          </p:nvSpPr>
          <p:spPr bwMode="auto">
            <a:xfrm>
              <a:off x="5132065" y="1294771"/>
              <a:ext cx="1030706" cy="547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000" b="1" dirty="0">
                  <a:latin typeface="Roboto Condensed" panose="02000000000000000000" pitchFamily="2" charset="0"/>
                  <a:ea typeface="Roboto Condensed" panose="02000000000000000000" pitchFamily="2" charset="0"/>
                  <a:cs typeface="Roboto Condensed" panose="02000000000000000000" pitchFamily="2" charset="0"/>
                </a:rPr>
                <a:t>MUST BE</a:t>
              </a:r>
            </a:p>
          </p:txBody>
        </p:sp>
      </p:grpSp>
      <p:grpSp>
        <p:nvGrpSpPr>
          <p:cNvPr id="27655" name="Group 36" descr="Arrow with the words &quot;Must be&quot; connecting the ONA uses box to the ONA tasks box.  ">
            <a:extLst>
              <a:ext uri="{FF2B5EF4-FFF2-40B4-BE49-F238E27FC236}">
                <a16:creationId xmlns:a16="http://schemas.microsoft.com/office/drawing/2014/main" id="{18078DF9-E299-46DB-A5F3-C79FF744AE23}"/>
              </a:ext>
            </a:extLst>
          </p:cNvPr>
          <p:cNvGrpSpPr>
            <a:grpSpLocks/>
          </p:cNvGrpSpPr>
          <p:nvPr/>
        </p:nvGrpSpPr>
        <p:grpSpPr bwMode="auto">
          <a:xfrm>
            <a:off x="4843463" y="3074988"/>
            <a:ext cx="1903412" cy="615950"/>
            <a:chOff x="4944798" y="1136109"/>
            <a:chExt cx="1767977" cy="843296"/>
          </a:xfrm>
        </p:grpSpPr>
        <p:sp>
          <p:nvSpPr>
            <p:cNvPr id="38" name="Arrow: Down 37">
              <a:extLst>
                <a:ext uri="{FF2B5EF4-FFF2-40B4-BE49-F238E27FC236}">
                  <a16:creationId xmlns:a16="http://schemas.microsoft.com/office/drawing/2014/main" id="{D27E5112-441E-45A4-9E76-F1B8E2E9673F}"/>
                </a:ext>
              </a:extLst>
            </p:cNvPr>
            <p:cNvSpPr/>
            <p:nvPr/>
          </p:nvSpPr>
          <p:spPr>
            <a:xfrm rot="16200000">
              <a:off x="5407138" y="673768"/>
              <a:ext cx="843296" cy="1767977"/>
            </a:xfrm>
            <a:prstGeom prst="downArrow">
              <a:avLst/>
            </a:prstGeom>
            <a:solidFill>
              <a:srgbClr val="FF0000"/>
            </a:solid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7662" name="TextBox 38" descr="Text box containing the words &quot;Must Be&quot;." title="Text box in arrow">
              <a:extLst>
                <a:ext uri="{FF2B5EF4-FFF2-40B4-BE49-F238E27FC236}">
                  <a16:creationId xmlns:a16="http://schemas.microsoft.com/office/drawing/2014/main" id="{F5E06FF6-CD6F-41BB-81A2-18DF0220E94C}"/>
                </a:ext>
              </a:extLst>
            </p:cNvPr>
            <p:cNvSpPr txBox="1">
              <a:spLocks noChangeArrowheads="1"/>
            </p:cNvSpPr>
            <p:nvPr/>
          </p:nvSpPr>
          <p:spPr bwMode="auto">
            <a:xfrm>
              <a:off x="5132065" y="1309984"/>
              <a:ext cx="1067569" cy="54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000" b="1" dirty="0">
                  <a:latin typeface="Roboto Condensed" panose="02000000000000000000" pitchFamily="2" charset="0"/>
                  <a:ea typeface="Roboto Condensed" panose="02000000000000000000" pitchFamily="2" charset="0"/>
                  <a:cs typeface="Roboto Condensed" panose="02000000000000000000" pitchFamily="2" charset="0"/>
                </a:rPr>
                <a:t>MUST BE</a:t>
              </a:r>
            </a:p>
          </p:txBody>
        </p:sp>
      </p:grpSp>
      <p:grpSp>
        <p:nvGrpSpPr>
          <p:cNvPr id="27656" name="Group 42" descr="Box containing ONA mandate that &quot;ALL ASPECTS OF THE ONA MUST BE MANAGED TO PROVIDE THE MOST PUBLIC USE WHILE PROTECTING, MAINTAINING &amp; ENHANCING THE RESOURCES.&#10;">
            <a:extLst>
              <a:ext uri="{FF2B5EF4-FFF2-40B4-BE49-F238E27FC236}">
                <a16:creationId xmlns:a16="http://schemas.microsoft.com/office/drawing/2014/main" id="{D8790F07-B44C-44CC-8687-844EE6B40E23}"/>
              </a:ext>
            </a:extLst>
          </p:cNvPr>
          <p:cNvGrpSpPr>
            <a:grpSpLocks/>
          </p:cNvGrpSpPr>
          <p:nvPr/>
        </p:nvGrpSpPr>
        <p:grpSpPr bwMode="auto">
          <a:xfrm>
            <a:off x="5715000" y="3630613"/>
            <a:ext cx="4176713" cy="2613025"/>
            <a:chOff x="5973602" y="3835344"/>
            <a:chExt cx="5723068" cy="3063630"/>
          </a:xfrm>
        </p:grpSpPr>
        <p:sp>
          <p:nvSpPr>
            <p:cNvPr id="33" name="Callout: Up Arrow 32">
              <a:extLst>
                <a:ext uri="{FF2B5EF4-FFF2-40B4-BE49-F238E27FC236}">
                  <a16:creationId xmlns:a16="http://schemas.microsoft.com/office/drawing/2014/main" id="{85F2DC53-510E-495B-97CD-8980D272C212}"/>
                </a:ext>
              </a:extLst>
            </p:cNvPr>
            <p:cNvSpPr/>
            <p:nvPr/>
          </p:nvSpPr>
          <p:spPr>
            <a:xfrm>
              <a:off x="5973602" y="3835344"/>
              <a:ext cx="5723068" cy="2799331"/>
            </a:xfrm>
            <a:prstGeom prst="upArrowCallout">
              <a:avLst>
                <a:gd name="adj1" fmla="val 6680"/>
                <a:gd name="adj2" fmla="val 10050"/>
                <a:gd name="adj3" fmla="val 12551"/>
                <a:gd name="adj4" fmla="val 74176"/>
              </a:avLst>
            </a:prstGeom>
            <a:no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7660" name="TextBox 39">
              <a:extLst>
                <a:ext uri="{FF2B5EF4-FFF2-40B4-BE49-F238E27FC236}">
                  <a16:creationId xmlns:a16="http://schemas.microsoft.com/office/drawing/2014/main" id="{677F61B8-C4AB-4D9F-B657-710428A63360}"/>
                </a:ext>
              </a:extLst>
            </p:cNvPr>
            <p:cNvSpPr txBox="1">
              <a:spLocks noChangeArrowheads="1"/>
            </p:cNvSpPr>
            <p:nvPr/>
          </p:nvSpPr>
          <p:spPr bwMode="auto">
            <a:xfrm>
              <a:off x="6024282" y="4663691"/>
              <a:ext cx="5672388" cy="2235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b="1">
                  <a:latin typeface="Roboto Condensed" panose="02000000000000000000" pitchFamily="2" charset="0"/>
                  <a:ea typeface="Roboto Condensed" panose="02000000000000000000" pitchFamily="2" charset="0"/>
                  <a:cs typeface="Roboto Condensed" panose="02000000000000000000" pitchFamily="2" charset="0"/>
                </a:rPr>
                <a:t>ALL </a:t>
              </a:r>
              <a:r>
                <a:rPr lang="en-US" altLang="en-US" sz="2000">
                  <a:latin typeface="Roboto Condensed" panose="02000000000000000000" pitchFamily="2" charset="0"/>
                  <a:ea typeface="Roboto Condensed" panose="02000000000000000000" pitchFamily="2" charset="0"/>
                  <a:cs typeface="Roboto Condensed" panose="02000000000000000000" pitchFamily="2" charset="0"/>
                </a:rPr>
                <a:t>ASPECTS OF THE </a:t>
              </a:r>
              <a:r>
                <a:rPr lang="en-US" altLang="en-US" sz="2000" b="1">
                  <a:latin typeface="Roboto Condensed" panose="02000000000000000000" pitchFamily="2" charset="0"/>
                  <a:ea typeface="Roboto Condensed" panose="02000000000000000000" pitchFamily="2" charset="0"/>
                  <a:cs typeface="Roboto Condensed" panose="02000000000000000000" pitchFamily="2" charset="0"/>
                </a:rPr>
                <a:t>ONA</a:t>
              </a:r>
              <a:r>
                <a:rPr lang="en-US" altLang="en-US" sz="2000">
                  <a:latin typeface="Roboto Condensed" panose="02000000000000000000" pitchFamily="2" charset="0"/>
                  <a:ea typeface="Roboto Condensed" panose="02000000000000000000" pitchFamily="2" charset="0"/>
                  <a:cs typeface="Roboto Condensed" panose="02000000000000000000" pitchFamily="2" charset="0"/>
                </a:rPr>
                <a:t> MUST BE </a:t>
              </a:r>
              <a:r>
                <a:rPr lang="en-US" altLang="en-US" sz="2000" b="1">
                  <a:latin typeface="Roboto Condensed" panose="02000000000000000000" pitchFamily="2" charset="0"/>
                  <a:ea typeface="Roboto Condensed" panose="02000000000000000000" pitchFamily="2" charset="0"/>
                  <a:cs typeface="Roboto Condensed" panose="02000000000000000000" pitchFamily="2" charset="0"/>
                </a:rPr>
                <a:t>MANAGED</a:t>
              </a:r>
              <a:r>
                <a:rPr lang="en-US" altLang="en-US" sz="2000">
                  <a:latin typeface="Roboto Condensed" panose="02000000000000000000" pitchFamily="2" charset="0"/>
                  <a:ea typeface="Roboto Condensed" panose="02000000000000000000" pitchFamily="2" charset="0"/>
                  <a:cs typeface="Roboto Condensed" panose="02000000000000000000" pitchFamily="2" charset="0"/>
                </a:rPr>
                <a:t> TO PROVIDE THE MO</a:t>
              </a:r>
              <a:r>
                <a:rPr lang="en-US" altLang="en-US" sz="2000" b="1">
                  <a:latin typeface="Roboto Condensed" panose="02000000000000000000" pitchFamily="2" charset="0"/>
                  <a:ea typeface="Roboto Condensed" panose="02000000000000000000" pitchFamily="2" charset="0"/>
                  <a:cs typeface="Roboto Condensed" panose="02000000000000000000" pitchFamily="2" charset="0"/>
                </a:rPr>
                <a:t>ST PUBLIC USE </a:t>
              </a:r>
              <a:r>
                <a:rPr lang="en-US" altLang="en-US" sz="2000">
                  <a:latin typeface="Roboto Condensed" panose="02000000000000000000" pitchFamily="2" charset="0"/>
                  <a:ea typeface="Roboto Condensed" panose="02000000000000000000" pitchFamily="2" charset="0"/>
                  <a:cs typeface="Roboto Condensed" panose="02000000000000000000" pitchFamily="2" charset="0"/>
                </a:rPr>
                <a:t>WHILE </a:t>
              </a:r>
              <a:r>
                <a:rPr lang="en-US" altLang="en-US" sz="2000" b="1">
                  <a:latin typeface="Roboto Condensed" panose="02000000000000000000" pitchFamily="2" charset="0"/>
                  <a:ea typeface="Roboto Condensed" panose="02000000000000000000" pitchFamily="2" charset="0"/>
                  <a:cs typeface="Roboto Condensed" panose="02000000000000000000" pitchFamily="2" charset="0"/>
                </a:rPr>
                <a:t>PROTECTING, MAINTAINING &amp; ENHANCING</a:t>
              </a:r>
              <a:r>
                <a:rPr lang="en-US" altLang="en-US" sz="2000">
                  <a:latin typeface="Roboto Condensed" panose="02000000000000000000" pitchFamily="2" charset="0"/>
                  <a:ea typeface="Roboto Condensed" panose="02000000000000000000" pitchFamily="2" charset="0"/>
                  <a:cs typeface="Roboto Condensed" panose="02000000000000000000" pitchFamily="2" charset="0"/>
                </a:rPr>
                <a:t> THE </a:t>
              </a:r>
              <a:r>
                <a:rPr lang="en-US" altLang="en-US" sz="2000" b="1">
                  <a:latin typeface="Roboto Condensed" panose="02000000000000000000" pitchFamily="2" charset="0"/>
                  <a:ea typeface="Roboto Condensed" panose="02000000000000000000" pitchFamily="2" charset="0"/>
                  <a:cs typeface="Roboto Condensed" panose="02000000000000000000" pitchFamily="2" charset="0"/>
                </a:rPr>
                <a:t>RESOURCES</a:t>
              </a:r>
              <a:r>
                <a:rPr lang="en-US" altLang="en-US" sz="2000">
                  <a:latin typeface="Roboto Condensed" panose="02000000000000000000" pitchFamily="2" charset="0"/>
                  <a:ea typeface="Roboto Condensed" panose="02000000000000000000" pitchFamily="2" charset="0"/>
                  <a:cs typeface="Roboto Condensed" panose="02000000000000000000" pitchFamily="2" charset="0"/>
                </a:rPr>
                <a:t>.</a:t>
              </a:r>
            </a:p>
          </p:txBody>
        </p:sp>
      </p:grpSp>
      <p:sp>
        <p:nvSpPr>
          <p:cNvPr id="41" name="Arrow: Left-Up 40" descr="Arrow connecting ONA uses to ONA mandate " title="Double ended arrow">
            <a:extLst>
              <a:ext uri="{FF2B5EF4-FFF2-40B4-BE49-F238E27FC236}">
                <a16:creationId xmlns:a16="http://schemas.microsoft.com/office/drawing/2014/main" id="{285BE0E5-0267-4328-92CE-883A56720799}"/>
              </a:ext>
            </a:extLst>
          </p:cNvPr>
          <p:cNvSpPr/>
          <p:nvPr/>
        </p:nvSpPr>
        <p:spPr>
          <a:xfrm rot="5400000">
            <a:off x="3998912" y="4200526"/>
            <a:ext cx="766763" cy="2360612"/>
          </a:xfrm>
          <a:prstGeom prst="leftUpArrow">
            <a:avLst>
              <a:gd name="adj1" fmla="val 25000"/>
              <a:gd name="adj2" fmla="val 26500"/>
              <a:gd name="adj3" fmla="val 25000"/>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2" name="Rectangle 41" descr="Box containing the two text boxes Cultural, Historical and Natural Resources with the text box containing Public Use, Education, Scientific Study and Recreation." title="Box around ONA Uses">
            <a:extLst>
              <a:ext uri="{FF2B5EF4-FFF2-40B4-BE49-F238E27FC236}">
                <a16:creationId xmlns:a16="http://schemas.microsoft.com/office/drawing/2014/main" id="{B7901381-DDB4-4289-A9D1-7BF3C12C1DFF}"/>
              </a:ext>
            </a:extLst>
          </p:cNvPr>
          <p:cNvSpPr/>
          <p:nvPr/>
        </p:nvSpPr>
        <p:spPr>
          <a:xfrm>
            <a:off x="1716088" y="1450975"/>
            <a:ext cx="3219450" cy="344487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a:extLst>
              <a:ext uri="{FF2B5EF4-FFF2-40B4-BE49-F238E27FC236}">
                <a16:creationId xmlns:a16="http://schemas.microsoft.com/office/drawing/2014/main" id="{8A4A1F44-A701-4A6A-8F91-F7DE38EB712F}"/>
              </a:ext>
            </a:extLst>
          </p:cNvPr>
          <p:cNvSpPr>
            <a:spLocks noGrp="1"/>
          </p:cNvSpPr>
          <p:nvPr>
            <p:ph idx="1"/>
          </p:nvPr>
        </p:nvSpPr>
        <p:spPr bwMode="auto">
          <a:xfrm>
            <a:off x="733425" y="1879600"/>
            <a:ext cx="10515600" cy="4351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eaLnBrk="1" hangingPunct="1">
              <a:buFont typeface="Arial" panose="020B0604020202020204" pitchFamily="34" charset="0"/>
              <a:buNone/>
            </a:pPr>
            <a:r>
              <a:rPr lang="en-US" altLang="en-US" sz="3600">
                <a:latin typeface="Roboto Condensed" panose="02000000000000000000" pitchFamily="2" charset="0"/>
                <a:ea typeface="Roboto Condensed" panose="02000000000000000000" pitchFamily="2" charset="0"/>
                <a:cs typeface="Roboto Condensed" panose="02000000000000000000" pitchFamily="2" charset="0"/>
              </a:rPr>
              <a:t>As tomorrows citizens, </a:t>
            </a:r>
          </a:p>
          <a:p>
            <a:pPr marL="0" indent="0" algn="ctr" eaLnBrk="1" hangingPunct="1">
              <a:buFont typeface="Arial" panose="020B0604020202020204" pitchFamily="34" charset="0"/>
              <a:buNone/>
            </a:pPr>
            <a:r>
              <a:rPr lang="en-US" altLang="en-US" sz="3600">
                <a:latin typeface="Roboto Condensed" panose="02000000000000000000" pitchFamily="2" charset="0"/>
                <a:ea typeface="Roboto Condensed" panose="02000000000000000000" pitchFamily="2" charset="0"/>
                <a:cs typeface="Roboto Condensed" panose="02000000000000000000" pitchFamily="2" charset="0"/>
              </a:rPr>
              <a:t>students should be able to identify issues about which society could provide input, formulate scientifically investigable questions about those issues, construct investigations of their questions, collect and evaluate data from their investigations, and develop scientific recommendations based upon their findings.</a:t>
            </a:r>
            <a:br>
              <a:rPr lang="en-US" altLang="en-US" sz="3600">
                <a:latin typeface="Roboto Condensed" panose="02000000000000000000" pitchFamily="2" charset="0"/>
                <a:ea typeface="Roboto Condensed" panose="02000000000000000000" pitchFamily="2" charset="0"/>
                <a:cs typeface="Roboto Condensed" panose="02000000000000000000" pitchFamily="2" charset="0"/>
              </a:rPr>
            </a:br>
            <a:endParaRPr lang="en-US" altLang="en-US" sz="360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4339" name="TextBox 5">
            <a:extLst>
              <a:ext uri="{FF2B5EF4-FFF2-40B4-BE49-F238E27FC236}">
                <a16:creationId xmlns:a16="http://schemas.microsoft.com/office/drawing/2014/main" id="{151D996D-CD9A-4240-AC69-AD0D1B6CE98D}"/>
              </a:ext>
            </a:extLst>
          </p:cNvPr>
          <p:cNvSpPr txBox="1">
            <a:spLocks noChangeArrowheads="1"/>
          </p:cNvSpPr>
          <p:nvPr/>
        </p:nvSpPr>
        <p:spPr bwMode="auto">
          <a:xfrm>
            <a:off x="190500" y="688975"/>
            <a:ext cx="72310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600">
                <a:latin typeface="Roboto Black" panose="02000000000000000000" pitchFamily="2" charset="0"/>
                <a:ea typeface="Roboto Black" panose="02000000000000000000" pitchFamily="2" charset="0"/>
                <a:cs typeface="Roboto Black" panose="02000000000000000000" pitchFamily="2" charset="0"/>
              </a:rPr>
              <a:t>Big Idea: </a:t>
            </a:r>
            <a:r>
              <a:rPr lang="en-US" altLang="en-US" sz="3600" b="1">
                <a:latin typeface="Roboto Black" panose="02000000000000000000" pitchFamily="2" charset="0"/>
                <a:ea typeface="Roboto Black" panose="02000000000000000000" pitchFamily="2" charset="0"/>
                <a:cs typeface="Roboto Black" panose="02000000000000000000" pitchFamily="2" charset="0"/>
              </a:rPr>
              <a:t>Science and Society</a:t>
            </a:r>
            <a:endParaRPr lang="en-US" altLang="en-US" sz="3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a:extLst>
              <a:ext uri="{FF2B5EF4-FFF2-40B4-BE49-F238E27FC236}">
                <a16:creationId xmlns:a16="http://schemas.microsoft.com/office/drawing/2014/main" id="{9F7EDA59-53A7-49CC-938D-57F13FC5D2AF}"/>
              </a:ext>
            </a:extLst>
          </p:cNvPr>
          <p:cNvSpPr txBox="1">
            <a:spLocks noChangeArrowheads="1"/>
          </p:cNvSpPr>
          <p:nvPr/>
        </p:nvSpPr>
        <p:spPr bwMode="auto">
          <a:xfrm>
            <a:off x="465138" y="1752600"/>
            <a:ext cx="3632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b="1">
                <a:latin typeface="Roboto Condensed" panose="02000000000000000000" pitchFamily="2" charset="0"/>
                <a:ea typeface="Roboto Condensed" panose="02000000000000000000" pitchFamily="2" charset="0"/>
                <a:cs typeface="Roboto Condensed" panose="02000000000000000000" pitchFamily="2" charset="0"/>
              </a:rPr>
              <a:t>Concept 1: </a:t>
            </a:r>
          </a:p>
          <a:p>
            <a:pPr eaLnBrk="1" hangingPunct="1"/>
            <a:r>
              <a:rPr lang="en-US" altLang="en-US" sz="2400" u="sng">
                <a:latin typeface="Roboto Condensed" panose="02000000000000000000" pitchFamily="2" charset="0"/>
                <a:ea typeface="Roboto Condensed" panose="02000000000000000000" pitchFamily="2" charset="0"/>
                <a:cs typeface="Roboto Condensed" panose="02000000000000000000" pitchFamily="2" charset="0"/>
              </a:rPr>
              <a:t>Science</a:t>
            </a:r>
            <a:r>
              <a:rPr lang="en-US" altLang="en-US" sz="2400">
                <a:latin typeface="Roboto Condensed" panose="02000000000000000000" pitchFamily="2" charset="0"/>
                <a:ea typeface="Roboto Condensed" panose="02000000000000000000" pitchFamily="2" charset="0"/>
                <a:cs typeface="Roboto Condensed" panose="02000000000000000000" pitchFamily="2" charset="0"/>
              </a:rPr>
              <a:t> is one of the processes that can be used to inform decision making at the community, state, national, and international levels.</a:t>
            </a:r>
          </a:p>
        </p:txBody>
      </p:sp>
      <p:sp>
        <p:nvSpPr>
          <p:cNvPr id="15363" name="Rectangle 2">
            <a:extLst>
              <a:ext uri="{FF2B5EF4-FFF2-40B4-BE49-F238E27FC236}">
                <a16:creationId xmlns:a16="http://schemas.microsoft.com/office/drawing/2014/main" id="{9728A012-2A32-4EBF-9F23-6A4CE5F606C3}"/>
              </a:ext>
            </a:extLst>
          </p:cNvPr>
          <p:cNvSpPr>
            <a:spLocks noChangeArrowheads="1"/>
          </p:cNvSpPr>
          <p:nvPr/>
        </p:nvSpPr>
        <p:spPr bwMode="auto">
          <a:xfrm>
            <a:off x="5286375" y="1752600"/>
            <a:ext cx="3109913"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b="1">
                <a:latin typeface="Roboto Condensed" panose="02000000000000000000" pitchFamily="2" charset="0"/>
                <a:ea typeface="Roboto Condensed" panose="02000000000000000000" pitchFamily="2" charset="0"/>
                <a:cs typeface="Roboto Condensed" panose="02000000000000000000" pitchFamily="2" charset="0"/>
              </a:rPr>
              <a:t>Concept 2:</a:t>
            </a:r>
          </a:p>
          <a:p>
            <a:pPr eaLnBrk="1" hangingPunct="1"/>
            <a:r>
              <a:rPr lang="en-US" altLang="en-US" sz="2400">
                <a:latin typeface="Roboto Condensed" panose="02000000000000000000" pitchFamily="2" charset="0"/>
                <a:ea typeface="Roboto Condensed" panose="02000000000000000000" pitchFamily="2" charset="0"/>
                <a:cs typeface="Roboto Condensed" panose="02000000000000000000" pitchFamily="2" charset="0"/>
              </a:rPr>
              <a:t>Political, social, and economic concerns can affect science, and vice versa.</a:t>
            </a:r>
            <a:br>
              <a:rPr lang="en-US" altLang="en-US" sz="3600"/>
            </a:br>
            <a:br>
              <a:rPr lang="en-US" altLang="en-US" sz="3600"/>
            </a:br>
            <a:endParaRPr lang="en-US" altLang="en-US" sz="3600">
              <a:cs typeface="Times New Roman" panose="02020603050405020304" pitchFamily="18" charset="0"/>
            </a:endParaRPr>
          </a:p>
        </p:txBody>
      </p:sp>
      <p:sp>
        <p:nvSpPr>
          <p:cNvPr id="15364" name="TextBox 3">
            <a:extLst>
              <a:ext uri="{FF2B5EF4-FFF2-40B4-BE49-F238E27FC236}">
                <a16:creationId xmlns:a16="http://schemas.microsoft.com/office/drawing/2014/main" id="{6F2C68B8-00E1-413E-B573-CB87F9E78A48}"/>
              </a:ext>
            </a:extLst>
          </p:cNvPr>
          <p:cNvSpPr txBox="1">
            <a:spLocks noChangeArrowheads="1"/>
          </p:cNvSpPr>
          <p:nvPr/>
        </p:nvSpPr>
        <p:spPr bwMode="auto">
          <a:xfrm>
            <a:off x="10242550" y="6246813"/>
            <a:ext cx="1643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i="1"/>
              <a:t>SC.8.N.4.1 &amp;4.2</a:t>
            </a:r>
          </a:p>
        </p:txBody>
      </p:sp>
      <p:sp>
        <p:nvSpPr>
          <p:cNvPr id="15365" name="TextBox 4">
            <a:extLst>
              <a:ext uri="{FF2B5EF4-FFF2-40B4-BE49-F238E27FC236}">
                <a16:creationId xmlns:a16="http://schemas.microsoft.com/office/drawing/2014/main" id="{086039FE-E421-41F1-95B6-EB5E45B62B3B}"/>
              </a:ext>
            </a:extLst>
          </p:cNvPr>
          <p:cNvSpPr txBox="1">
            <a:spLocks noChangeArrowheads="1"/>
          </p:cNvSpPr>
          <p:nvPr/>
        </p:nvSpPr>
        <p:spPr bwMode="auto">
          <a:xfrm>
            <a:off x="190500" y="688975"/>
            <a:ext cx="72310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600">
                <a:latin typeface="Roboto Black" panose="02000000000000000000" pitchFamily="2" charset="0"/>
                <a:ea typeface="Roboto Black" panose="02000000000000000000" pitchFamily="2" charset="0"/>
                <a:cs typeface="Roboto Black" panose="02000000000000000000" pitchFamily="2" charset="0"/>
              </a:rPr>
              <a:t>Concepts</a:t>
            </a:r>
            <a:endParaRPr lang="en-US" altLang="en-US" sz="3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a:extLst>
              <a:ext uri="{FF2B5EF4-FFF2-40B4-BE49-F238E27FC236}">
                <a16:creationId xmlns:a16="http://schemas.microsoft.com/office/drawing/2014/main" id="{2C0E0180-89E4-42F4-B6FE-97535DE2A290}"/>
              </a:ext>
            </a:extLst>
          </p:cNvPr>
          <p:cNvSpPr txBox="1">
            <a:spLocks noChangeArrowheads="1"/>
          </p:cNvSpPr>
          <p:nvPr/>
        </p:nvSpPr>
        <p:spPr bwMode="auto">
          <a:xfrm>
            <a:off x="190500" y="1508125"/>
            <a:ext cx="90138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a:latin typeface="Roboto Condensed" panose="02000000000000000000" pitchFamily="2" charset="0"/>
                <a:ea typeface="Roboto Condensed" panose="02000000000000000000" pitchFamily="2" charset="0"/>
                <a:cs typeface="Roboto Condensed" panose="02000000000000000000" pitchFamily="2" charset="0"/>
              </a:rPr>
              <a:t>In this activity you will be role playing a member of a “</a:t>
            </a:r>
            <a:r>
              <a:rPr lang="en-US" altLang="en-US" sz="2400" b="1" i="1">
                <a:latin typeface="Roboto Condensed" panose="02000000000000000000" pitchFamily="2" charset="0"/>
                <a:ea typeface="Roboto Condensed" panose="02000000000000000000" pitchFamily="2" charset="0"/>
                <a:cs typeface="Roboto Condensed" panose="02000000000000000000" pitchFamily="2" charset="0"/>
              </a:rPr>
              <a:t>Working Group</a:t>
            </a:r>
            <a:r>
              <a:rPr lang="en-US" altLang="en-US" sz="2400">
                <a:latin typeface="Roboto Condensed" panose="02000000000000000000" pitchFamily="2" charset="0"/>
                <a:ea typeface="Roboto Condensed" panose="02000000000000000000" pitchFamily="2" charset="0"/>
                <a:cs typeface="Roboto Condensed" panose="02000000000000000000" pitchFamily="2" charset="0"/>
              </a:rPr>
              <a:t>” representing a specific agency or group.  </a:t>
            </a:r>
          </a:p>
          <a:p>
            <a:pPr eaLnBrk="1" hangingPunct="1"/>
            <a:endParaRPr lang="en-US" altLang="en-US" sz="2400">
              <a:latin typeface="Roboto Condensed" panose="02000000000000000000" pitchFamily="2" charset="0"/>
              <a:ea typeface="Roboto Condensed" panose="02000000000000000000" pitchFamily="2" charset="0"/>
              <a:cs typeface="Roboto Condensed" panose="02000000000000000000" pitchFamily="2" charset="0"/>
            </a:endParaRPr>
          </a:p>
          <a:p>
            <a:pPr eaLnBrk="1" hangingPunct="1"/>
            <a:r>
              <a:rPr lang="en-US" altLang="en-US" sz="2400" b="1">
                <a:latin typeface="Roboto Condensed" panose="02000000000000000000" pitchFamily="2" charset="0"/>
                <a:ea typeface="Roboto Condensed" panose="02000000000000000000" pitchFamily="2" charset="0"/>
                <a:cs typeface="Roboto Condensed" panose="02000000000000000000" pitchFamily="2" charset="0"/>
              </a:rPr>
              <a:t>You will do the following:</a:t>
            </a:r>
            <a:endParaRPr lang="en-US" altLang="en-US" sz="2400">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7" name="Graphic 6" descr="Shadow depiction of people at a meeting.">
            <a:extLst>
              <a:ext uri="{FF2B5EF4-FFF2-40B4-BE49-F238E27FC236}">
                <a16:creationId xmlns:a16="http://schemas.microsoft.com/office/drawing/2014/main" id="{EB6961B2-0CEB-4465-9506-9476E58FF48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94563" y="3729038"/>
            <a:ext cx="1106487"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3" name="Picture 22" descr="National Conservation Lands logo.">
            <a:extLst>
              <a:ext uri="{FF2B5EF4-FFF2-40B4-BE49-F238E27FC236}">
                <a16:creationId xmlns:a16="http://schemas.microsoft.com/office/drawing/2014/main" id="{675FED89-B0C1-4DE8-BFC7-3EE725D5F7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78385" y="2387513"/>
            <a:ext cx="1735753" cy="78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4" name="Graphic 10" descr="Magnifying glass focused on the BLM logo on the National Conservation Lands logo.">
            <a:extLst>
              <a:ext uri="{FF2B5EF4-FFF2-40B4-BE49-F238E27FC236}">
                <a16:creationId xmlns:a16="http://schemas.microsoft.com/office/drawing/2014/main" id="{CBD25390-2077-48F5-8F89-DF27C2BB075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6455834" flipV="1">
            <a:off x="9623217" y="2335421"/>
            <a:ext cx="990600" cy="990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Graphic 8" descr="Handshake">
            <a:extLst>
              <a:ext uri="{FF2B5EF4-FFF2-40B4-BE49-F238E27FC236}">
                <a16:creationId xmlns:a16="http://schemas.microsoft.com/office/drawing/2014/main" id="{C10AE8CD-0BCA-4BE2-935E-B8624135569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610725" y="3860800"/>
            <a:ext cx="1036638"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Graphic 12" descr="Checklist">
            <a:extLst>
              <a:ext uri="{FF2B5EF4-FFF2-40B4-BE49-F238E27FC236}">
                <a16:creationId xmlns:a16="http://schemas.microsoft.com/office/drawing/2014/main" id="{DEB7C333-FD08-4668-94B6-FF911E3D089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541000" y="3729038"/>
            <a:ext cx="13176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1" name="Graphic 14" descr="Theatre like image of three people looking at the Lighthouse photo.">
            <a:extLst>
              <a:ext uri="{FF2B5EF4-FFF2-40B4-BE49-F238E27FC236}">
                <a16:creationId xmlns:a16="http://schemas.microsoft.com/office/drawing/2014/main" id="{860E817B-6BD0-4C96-92F9-5C3B5620953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215188" y="2336800"/>
            <a:ext cx="1249362"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2" name="Picture 18" descr="Photo of Lightghouse with three people figures facing the lighthouse.">
            <a:extLst>
              <a:ext uri="{FF2B5EF4-FFF2-40B4-BE49-F238E27FC236}">
                <a16:creationId xmlns:a16="http://schemas.microsoft.com/office/drawing/2014/main" id="{4DE74ED7-6F26-4829-AA0C-FCFBD742961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259524" y="2336800"/>
            <a:ext cx="1160688" cy="68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a:extLst>
              <a:ext uri="{FF2B5EF4-FFF2-40B4-BE49-F238E27FC236}">
                <a16:creationId xmlns:a16="http://schemas.microsoft.com/office/drawing/2014/main" id="{6AAC8C37-88A0-438C-A753-271622E834D9}"/>
              </a:ext>
            </a:extLst>
          </p:cNvPr>
          <p:cNvSpPr txBox="1">
            <a:spLocks noChangeArrowheads="1"/>
          </p:cNvSpPr>
          <p:nvPr/>
        </p:nvSpPr>
        <p:spPr bwMode="auto">
          <a:xfrm>
            <a:off x="331788" y="3128963"/>
            <a:ext cx="58626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a:latin typeface="Roboto Condensed" panose="02000000000000000000" pitchFamily="2" charset="0"/>
                <a:ea typeface="Roboto Condensed" panose="02000000000000000000" pitchFamily="2" charset="0"/>
                <a:cs typeface="Roboto Condensed" panose="02000000000000000000" pitchFamily="2" charset="0"/>
              </a:rPr>
              <a:t>1. Review background and learn about the ONA.</a:t>
            </a:r>
            <a:endParaRPr lang="en-US" altLang="en-US">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6" name="TextBox 25">
            <a:extLst>
              <a:ext uri="{FF2B5EF4-FFF2-40B4-BE49-F238E27FC236}">
                <a16:creationId xmlns:a16="http://schemas.microsoft.com/office/drawing/2014/main" id="{48EF9FF5-D6EE-4E0E-9A5D-C3FF320BEAB9}"/>
              </a:ext>
            </a:extLst>
          </p:cNvPr>
          <p:cNvSpPr txBox="1">
            <a:spLocks noChangeArrowheads="1"/>
          </p:cNvSpPr>
          <p:nvPr/>
        </p:nvSpPr>
        <p:spPr bwMode="auto">
          <a:xfrm>
            <a:off x="360363" y="3646488"/>
            <a:ext cx="4856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a:latin typeface="Roboto Condensed" panose="02000000000000000000" pitchFamily="2" charset="0"/>
                <a:ea typeface="Roboto Condensed" panose="02000000000000000000" pitchFamily="2" charset="0"/>
                <a:cs typeface="Roboto Condensed" panose="02000000000000000000" pitchFamily="2" charset="0"/>
              </a:rPr>
              <a:t>2.  Tour the ONA to make observations.</a:t>
            </a:r>
            <a:endParaRPr lang="en-US" altLang="en-US">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7" name="TextBox 26">
            <a:extLst>
              <a:ext uri="{FF2B5EF4-FFF2-40B4-BE49-F238E27FC236}">
                <a16:creationId xmlns:a16="http://schemas.microsoft.com/office/drawing/2014/main" id="{8EE889A9-CB3F-4299-AADC-48E2C40C9244}"/>
              </a:ext>
            </a:extLst>
          </p:cNvPr>
          <p:cNvSpPr txBox="1">
            <a:spLocks noChangeArrowheads="1"/>
          </p:cNvSpPr>
          <p:nvPr/>
        </p:nvSpPr>
        <p:spPr bwMode="auto">
          <a:xfrm>
            <a:off x="360363" y="4217988"/>
            <a:ext cx="6199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a:latin typeface="Roboto Condensed" panose="02000000000000000000" pitchFamily="2" charset="0"/>
                <a:ea typeface="Roboto Condensed" panose="02000000000000000000" pitchFamily="2" charset="0"/>
                <a:cs typeface="Roboto Condensed" panose="02000000000000000000" pitchFamily="2" charset="0"/>
              </a:rPr>
              <a:t>3.  Role play of a member of a “</a:t>
            </a:r>
            <a:r>
              <a:rPr lang="en-US" altLang="en-US" sz="2400" b="1" i="1">
                <a:latin typeface="Roboto Condensed" panose="02000000000000000000" pitchFamily="2" charset="0"/>
                <a:ea typeface="Roboto Condensed" panose="02000000000000000000" pitchFamily="2" charset="0"/>
                <a:cs typeface="Roboto Condensed" panose="02000000000000000000" pitchFamily="2" charset="0"/>
              </a:rPr>
              <a:t>Working Group”.</a:t>
            </a:r>
            <a:endParaRPr lang="en-US" altLang="en-US" sz="240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8" name="TextBox 27">
            <a:extLst>
              <a:ext uri="{FF2B5EF4-FFF2-40B4-BE49-F238E27FC236}">
                <a16:creationId xmlns:a16="http://schemas.microsoft.com/office/drawing/2014/main" id="{0AF17442-8F88-49FC-9A83-15CB5A237EF8}"/>
              </a:ext>
            </a:extLst>
          </p:cNvPr>
          <p:cNvSpPr txBox="1">
            <a:spLocks noChangeArrowheads="1"/>
          </p:cNvSpPr>
          <p:nvPr/>
        </p:nvSpPr>
        <p:spPr bwMode="auto">
          <a:xfrm>
            <a:off x="360363" y="4835525"/>
            <a:ext cx="754538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a:latin typeface="Roboto Condensed" panose="02000000000000000000" pitchFamily="2" charset="0"/>
                <a:ea typeface="Roboto Condensed" panose="02000000000000000000" pitchFamily="2" charset="0"/>
                <a:cs typeface="Roboto Condensed" panose="02000000000000000000" pitchFamily="2" charset="0"/>
              </a:rPr>
              <a:t>4. Meet with the other members of your “</a:t>
            </a:r>
            <a:r>
              <a:rPr lang="en-US" altLang="en-US" sz="2400" b="1" i="1">
                <a:latin typeface="Roboto Condensed" panose="02000000000000000000" pitchFamily="2" charset="0"/>
                <a:ea typeface="Roboto Condensed" panose="02000000000000000000" pitchFamily="2" charset="0"/>
                <a:cs typeface="Roboto Condensed" panose="02000000000000000000" pitchFamily="2" charset="0"/>
              </a:rPr>
              <a:t>Working Group</a:t>
            </a:r>
            <a:r>
              <a:rPr lang="en-US" altLang="en-US" sz="2400">
                <a:latin typeface="Roboto Condensed" panose="02000000000000000000" pitchFamily="2" charset="0"/>
                <a:ea typeface="Roboto Condensed" panose="02000000000000000000" pitchFamily="2" charset="0"/>
                <a:cs typeface="Roboto Condensed" panose="02000000000000000000" pitchFamily="2" charset="0"/>
              </a:rPr>
              <a:t>” to </a:t>
            </a:r>
            <a:r>
              <a:rPr lang="en-US" altLang="en-US" sz="2400" u="sng">
                <a:latin typeface="Roboto Condensed" panose="02000000000000000000" pitchFamily="2" charset="0"/>
                <a:ea typeface="Roboto Condensed" panose="02000000000000000000" pitchFamily="2" charset="0"/>
                <a:cs typeface="Roboto Condensed" panose="02000000000000000000" pitchFamily="2" charset="0"/>
              </a:rPr>
              <a:t>complete a report regarding the status </a:t>
            </a:r>
            <a:r>
              <a:rPr lang="en-US" altLang="en-US" sz="2400">
                <a:latin typeface="Roboto Condensed" panose="02000000000000000000" pitchFamily="2" charset="0"/>
                <a:ea typeface="Roboto Condensed" panose="02000000000000000000" pitchFamily="2" charset="0"/>
                <a:cs typeface="Roboto Condensed" panose="02000000000000000000" pitchFamily="2" charset="0"/>
              </a:rPr>
              <a:t>of the ONA and make suggestions regarding its use.</a:t>
            </a:r>
          </a:p>
          <a:p>
            <a:pPr eaLnBrk="1" hangingPunct="1"/>
            <a:endParaRPr lang="en-US" altLang="en-US"/>
          </a:p>
        </p:txBody>
      </p:sp>
      <p:sp>
        <p:nvSpPr>
          <p:cNvPr id="16396" name="TextBox 16">
            <a:extLst>
              <a:ext uri="{FF2B5EF4-FFF2-40B4-BE49-F238E27FC236}">
                <a16:creationId xmlns:a16="http://schemas.microsoft.com/office/drawing/2014/main" id="{D13DA2E6-C280-48ED-A179-F3895153821F}"/>
              </a:ext>
            </a:extLst>
          </p:cNvPr>
          <p:cNvSpPr txBox="1">
            <a:spLocks noChangeArrowheads="1"/>
          </p:cNvSpPr>
          <p:nvPr/>
        </p:nvSpPr>
        <p:spPr bwMode="auto">
          <a:xfrm>
            <a:off x="190500" y="688975"/>
            <a:ext cx="72310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600">
                <a:latin typeface="Roboto Black" panose="02000000000000000000" pitchFamily="2" charset="0"/>
                <a:ea typeface="Roboto Black" panose="02000000000000000000" pitchFamily="2" charset="0"/>
                <a:cs typeface="Roboto Black" panose="02000000000000000000" pitchFamily="2" charset="0"/>
              </a:rPr>
              <a:t>Big Idea: </a:t>
            </a:r>
            <a:r>
              <a:rPr lang="en-US" altLang="en-US" sz="3600" b="1">
                <a:latin typeface="Roboto Black" panose="02000000000000000000" pitchFamily="2" charset="0"/>
                <a:ea typeface="Roboto Black" panose="02000000000000000000" pitchFamily="2" charset="0"/>
                <a:cs typeface="Roboto Black" panose="02000000000000000000" pitchFamily="2" charset="0"/>
              </a:rPr>
              <a:t>Science and Society</a:t>
            </a:r>
            <a:endParaRPr lang="en-US" altLang="en-US" sz="3600"/>
          </a:p>
        </p:txBody>
      </p:sp>
      <p:sp>
        <p:nvSpPr>
          <p:cNvPr id="16397" name="Rectangle 2" title="The numeral one">
            <a:extLst>
              <a:ext uri="{FF2B5EF4-FFF2-40B4-BE49-F238E27FC236}">
                <a16:creationId xmlns:a16="http://schemas.microsoft.com/office/drawing/2014/main" id="{025C452A-35EF-4223-B781-3C76ED6BB2EF}"/>
              </a:ext>
            </a:extLst>
          </p:cNvPr>
          <p:cNvSpPr>
            <a:spLocks noChangeArrowheads="1"/>
          </p:cNvSpPr>
          <p:nvPr/>
        </p:nvSpPr>
        <p:spPr bwMode="auto">
          <a:xfrm>
            <a:off x="6840538" y="2257425"/>
            <a:ext cx="401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dirty="0">
                <a:latin typeface="Roboto Condensed" panose="02000000000000000000" pitchFamily="2" charset="0"/>
                <a:ea typeface="Roboto Condensed" panose="02000000000000000000" pitchFamily="2" charset="0"/>
                <a:cs typeface="Roboto Condensed" panose="02000000000000000000" pitchFamily="2" charset="0"/>
              </a:rPr>
              <a:t>1. </a:t>
            </a:r>
            <a:endParaRPr lang="en-US" altLang="en-US" dirty="0"/>
          </a:p>
        </p:txBody>
      </p:sp>
      <p:sp>
        <p:nvSpPr>
          <p:cNvPr id="16398" name="Rectangle 3" title="The numeral two.">
            <a:extLst>
              <a:ext uri="{FF2B5EF4-FFF2-40B4-BE49-F238E27FC236}">
                <a16:creationId xmlns:a16="http://schemas.microsoft.com/office/drawing/2014/main" id="{147AA5B0-2379-4259-AF7D-CC87C4E57304}"/>
              </a:ext>
            </a:extLst>
          </p:cNvPr>
          <p:cNvSpPr>
            <a:spLocks noChangeArrowheads="1"/>
          </p:cNvSpPr>
          <p:nvPr/>
        </p:nvSpPr>
        <p:spPr bwMode="auto">
          <a:xfrm>
            <a:off x="9374188" y="2203450"/>
            <a:ext cx="401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dirty="0">
                <a:latin typeface="Roboto Condensed" panose="02000000000000000000" pitchFamily="2" charset="0"/>
                <a:ea typeface="Roboto Condensed" panose="02000000000000000000" pitchFamily="2" charset="0"/>
                <a:cs typeface="Roboto Condensed" panose="02000000000000000000" pitchFamily="2" charset="0"/>
              </a:rPr>
              <a:t>2. </a:t>
            </a:r>
            <a:endParaRPr lang="en-US" altLang="en-US" dirty="0"/>
          </a:p>
        </p:txBody>
      </p:sp>
      <p:sp>
        <p:nvSpPr>
          <p:cNvPr id="16399" name="Rectangle 4" title="The numeral three.">
            <a:extLst>
              <a:ext uri="{FF2B5EF4-FFF2-40B4-BE49-F238E27FC236}">
                <a16:creationId xmlns:a16="http://schemas.microsoft.com/office/drawing/2014/main" id="{9E3E97A3-75DB-4DFB-A211-E2B5705C2032}"/>
              </a:ext>
            </a:extLst>
          </p:cNvPr>
          <p:cNvSpPr>
            <a:spLocks noChangeArrowheads="1"/>
          </p:cNvSpPr>
          <p:nvPr/>
        </p:nvSpPr>
        <p:spPr bwMode="auto">
          <a:xfrm>
            <a:off x="6921500" y="3895725"/>
            <a:ext cx="403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dirty="0">
                <a:latin typeface="Roboto Condensed" panose="02000000000000000000" pitchFamily="2" charset="0"/>
                <a:ea typeface="Roboto Condensed" panose="02000000000000000000" pitchFamily="2" charset="0"/>
                <a:cs typeface="Roboto Condensed" panose="02000000000000000000" pitchFamily="2" charset="0"/>
              </a:rPr>
              <a:t>3. </a:t>
            </a:r>
            <a:endParaRPr lang="en-US" altLang="en-US" dirty="0"/>
          </a:p>
        </p:txBody>
      </p:sp>
      <p:sp>
        <p:nvSpPr>
          <p:cNvPr id="16400" name="Rectangle 5" title="the numeral four.">
            <a:extLst>
              <a:ext uri="{FF2B5EF4-FFF2-40B4-BE49-F238E27FC236}">
                <a16:creationId xmlns:a16="http://schemas.microsoft.com/office/drawing/2014/main" id="{64CB90D8-BDD9-43DE-B06B-65953F3D6330}"/>
              </a:ext>
            </a:extLst>
          </p:cNvPr>
          <p:cNvSpPr>
            <a:spLocks noChangeArrowheads="1"/>
          </p:cNvSpPr>
          <p:nvPr/>
        </p:nvSpPr>
        <p:spPr bwMode="auto">
          <a:xfrm>
            <a:off x="9228138" y="3895725"/>
            <a:ext cx="403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dirty="0">
                <a:latin typeface="Roboto Condensed" panose="02000000000000000000" pitchFamily="2" charset="0"/>
                <a:ea typeface="Roboto Condensed" panose="02000000000000000000" pitchFamily="2" charset="0"/>
                <a:cs typeface="Roboto Condensed" panose="02000000000000000000" pitchFamily="2" charset="0"/>
              </a:rPr>
              <a:t>4. </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F79718-6BD4-4298-98C3-696E5D2A7E53}"/>
              </a:ext>
            </a:extLst>
          </p:cNvPr>
          <p:cNvSpPr txBox="1"/>
          <p:nvPr/>
        </p:nvSpPr>
        <p:spPr>
          <a:xfrm>
            <a:off x="349250" y="1071563"/>
            <a:ext cx="11842750" cy="5016500"/>
          </a:xfrm>
          <a:prstGeom prst="rect">
            <a:avLst/>
          </a:prstGeom>
          <a:noFill/>
        </p:spPr>
        <p:txBody>
          <a:bodyPr>
            <a:spAutoFit/>
          </a:bodyPr>
          <a:lstStyle/>
          <a:p>
            <a:pPr eaLnBrk="1" fontAlgn="auto" hangingPunct="1">
              <a:spcBef>
                <a:spcPts val="0"/>
              </a:spcBef>
              <a:spcAft>
                <a:spcPts val="0"/>
              </a:spcAft>
              <a:defRPr/>
            </a:pPr>
            <a:endParaRPr lang="en-US" sz="2000" i="1" dirty="0">
              <a:latin typeface="Roboto Condensed" panose="02000000000000000000" pitchFamily="2" charset="0"/>
              <a:ea typeface="Roboto Condensed" panose="02000000000000000000" pitchFamily="2" charset="0"/>
            </a:endParaRPr>
          </a:p>
          <a:p>
            <a:pPr eaLnBrk="1" fontAlgn="auto" hangingPunct="1">
              <a:spcBef>
                <a:spcPts val="0"/>
              </a:spcBef>
              <a:spcAft>
                <a:spcPts val="0"/>
              </a:spcAft>
              <a:defRPr/>
            </a:pPr>
            <a:r>
              <a:rPr lang="en-US" sz="2000" i="1" dirty="0">
                <a:latin typeface="Roboto Condensed" panose="02000000000000000000" pitchFamily="2" charset="0"/>
                <a:ea typeface="Roboto Condensed" panose="02000000000000000000" pitchFamily="2" charset="0"/>
              </a:rPr>
              <a:t>The following facts are </a:t>
            </a:r>
            <a:r>
              <a:rPr lang="en-US" sz="2000" b="1" i="1" u="sng" dirty="0">
                <a:latin typeface="Roboto Condensed" panose="02000000000000000000" pitchFamily="2" charset="0"/>
                <a:ea typeface="Roboto Condensed" panose="02000000000000000000" pitchFamily="2" charset="0"/>
              </a:rPr>
              <a:t>important and significant </a:t>
            </a:r>
            <a:r>
              <a:rPr lang="en-US" sz="2000" i="1" dirty="0">
                <a:latin typeface="Roboto Condensed" panose="02000000000000000000" pitchFamily="2" charset="0"/>
                <a:ea typeface="Roboto Condensed" panose="02000000000000000000" pitchFamily="2" charset="0"/>
              </a:rPr>
              <a:t>to the current status of the </a:t>
            </a:r>
            <a:r>
              <a:rPr lang="en-US" sz="2000" b="1" i="1" dirty="0">
                <a:latin typeface="Roboto Condensed" panose="02000000000000000000" pitchFamily="2" charset="0"/>
                <a:ea typeface="Roboto Condensed" panose="02000000000000000000" pitchFamily="2" charset="0"/>
              </a:rPr>
              <a:t>ONA.</a:t>
            </a:r>
          </a:p>
          <a:p>
            <a:pPr eaLnBrk="1" fontAlgn="auto" hangingPunct="1">
              <a:spcBef>
                <a:spcPts val="0"/>
              </a:spcBef>
              <a:spcAft>
                <a:spcPts val="0"/>
              </a:spcAft>
              <a:defRPr/>
            </a:pPr>
            <a:endParaRPr lang="en-US" sz="2000" i="1" dirty="0">
              <a:latin typeface="Roboto Condensed" panose="02000000000000000000" pitchFamily="2" charset="0"/>
              <a:ea typeface="Roboto Condensed" panose="02000000000000000000" pitchFamily="2" charset="0"/>
            </a:endParaRPr>
          </a:p>
          <a:p>
            <a:pPr marL="342900" indent="-342900" eaLnBrk="1" fontAlgn="auto" hangingPunct="1">
              <a:spcBef>
                <a:spcPts val="0"/>
              </a:spcBef>
              <a:spcAft>
                <a:spcPts val="0"/>
              </a:spcAft>
              <a:buFont typeface="Arial" panose="020B0604020202020204" pitchFamily="34" charset="0"/>
              <a:buChar char="•"/>
              <a:defRPr/>
            </a:pPr>
            <a:r>
              <a:rPr lang="en-US" sz="2000" i="1" dirty="0">
                <a:latin typeface="Roboto Condensed" panose="02000000000000000000" pitchFamily="2" charset="0"/>
                <a:ea typeface="Roboto Condensed" panose="02000000000000000000" pitchFamily="2" charset="0"/>
              </a:rPr>
              <a:t>Artifacts suggest that humans have been living on the site for thousands of years.</a:t>
            </a:r>
          </a:p>
          <a:p>
            <a:pPr marL="342900" indent="-342900" eaLnBrk="1" fontAlgn="auto" hangingPunct="1">
              <a:spcBef>
                <a:spcPts val="0"/>
              </a:spcBef>
              <a:spcAft>
                <a:spcPts val="0"/>
              </a:spcAft>
              <a:buFont typeface="Arial" panose="020B0604020202020204" pitchFamily="34" charset="0"/>
              <a:buChar char="•"/>
              <a:defRPr/>
            </a:pPr>
            <a:endParaRPr lang="en-US" sz="2000" i="1" dirty="0">
              <a:latin typeface="Roboto Condensed" panose="02000000000000000000" pitchFamily="2" charset="0"/>
              <a:ea typeface="Roboto Condensed" panose="02000000000000000000" pitchFamily="2" charset="0"/>
            </a:endParaRPr>
          </a:p>
          <a:p>
            <a:pPr marL="342900" indent="-342900" eaLnBrk="1" fontAlgn="auto" hangingPunct="1">
              <a:spcBef>
                <a:spcPts val="0"/>
              </a:spcBef>
              <a:spcAft>
                <a:spcPts val="0"/>
              </a:spcAft>
              <a:buFont typeface="Arial" panose="020B0604020202020204" pitchFamily="34" charset="0"/>
              <a:buChar char="•"/>
              <a:defRPr/>
            </a:pPr>
            <a:r>
              <a:rPr lang="en-US" sz="2000" b="1" i="1" dirty="0">
                <a:latin typeface="Roboto Condensed" panose="02000000000000000000" pitchFamily="2" charset="0"/>
                <a:ea typeface="Roboto Condensed" panose="02000000000000000000" pitchFamily="2" charset="0"/>
              </a:rPr>
              <a:t>1819</a:t>
            </a:r>
            <a:r>
              <a:rPr lang="en-US" sz="2000" i="1" dirty="0">
                <a:latin typeface="Roboto Condensed" panose="02000000000000000000" pitchFamily="2" charset="0"/>
                <a:ea typeface="Roboto Condensed" panose="02000000000000000000" pitchFamily="2" charset="0"/>
              </a:rPr>
              <a:t> The </a:t>
            </a:r>
            <a:r>
              <a:rPr lang="en-US" sz="2000" b="1" i="1" dirty="0">
                <a:latin typeface="Roboto Condensed" panose="02000000000000000000" pitchFamily="2" charset="0"/>
                <a:ea typeface="Roboto Condensed" panose="02000000000000000000" pitchFamily="2" charset="0"/>
              </a:rPr>
              <a:t>“Public Domain” </a:t>
            </a:r>
            <a:r>
              <a:rPr lang="en-US" sz="2000" i="1" dirty="0">
                <a:latin typeface="Roboto Condensed" panose="02000000000000000000" pitchFamily="2" charset="0"/>
                <a:ea typeface="Roboto Condensed" panose="02000000000000000000" pitchFamily="2" charset="0"/>
              </a:rPr>
              <a:t>land was ceded to the United States from Spain.</a:t>
            </a:r>
          </a:p>
          <a:p>
            <a:pPr marL="342900" indent="-342900" eaLnBrk="1" fontAlgn="auto" hangingPunct="1">
              <a:spcBef>
                <a:spcPts val="0"/>
              </a:spcBef>
              <a:spcAft>
                <a:spcPts val="0"/>
              </a:spcAft>
              <a:buFont typeface="Arial" panose="020B0604020202020204" pitchFamily="34" charset="0"/>
              <a:buChar char="•"/>
              <a:defRPr/>
            </a:pPr>
            <a:endParaRPr lang="en-US" sz="2000" i="1" dirty="0">
              <a:latin typeface="Roboto Condensed" panose="02000000000000000000" pitchFamily="2" charset="0"/>
              <a:ea typeface="Roboto Condensed" panose="02000000000000000000" pitchFamily="2" charset="0"/>
            </a:endParaRPr>
          </a:p>
          <a:p>
            <a:pPr marL="342900" indent="-342900" eaLnBrk="1" fontAlgn="auto" hangingPunct="1">
              <a:spcBef>
                <a:spcPts val="0"/>
              </a:spcBef>
              <a:spcAft>
                <a:spcPts val="0"/>
              </a:spcAft>
              <a:buFont typeface="Arial" panose="020B0604020202020204" pitchFamily="34" charset="0"/>
              <a:buChar char="•"/>
              <a:defRPr/>
            </a:pPr>
            <a:r>
              <a:rPr lang="en-US" sz="2000" i="1" dirty="0">
                <a:latin typeface="Roboto Condensed" panose="02000000000000000000" pitchFamily="2" charset="0"/>
                <a:ea typeface="Roboto Condensed" panose="02000000000000000000" pitchFamily="2" charset="0"/>
              </a:rPr>
              <a:t>From the </a:t>
            </a:r>
            <a:r>
              <a:rPr lang="en-US" sz="2000" b="1" i="1" dirty="0">
                <a:latin typeface="Roboto Condensed" panose="02000000000000000000" pitchFamily="2" charset="0"/>
                <a:ea typeface="Roboto Condensed" panose="02000000000000000000" pitchFamily="2" charset="0"/>
              </a:rPr>
              <a:t>1850’s</a:t>
            </a:r>
            <a:r>
              <a:rPr lang="en-US" sz="2000" i="1" dirty="0">
                <a:latin typeface="Roboto Condensed" panose="02000000000000000000" pitchFamily="2" charset="0"/>
                <a:ea typeface="Roboto Condensed" panose="02000000000000000000" pitchFamily="2" charset="0"/>
              </a:rPr>
              <a:t> through </a:t>
            </a:r>
            <a:r>
              <a:rPr lang="en-US" sz="2000" b="1" i="1" dirty="0">
                <a:latin typeface="Roboto Condensed" panose="02000000000000000000" pitchFamily="2" charset="0"/>
                <a:ea typeface="Roboto Condensed" panose="02000000000000000000" pitchFamily="2" charset="0"/>
              </a:rPr>
              <a:t>1989</a:t>
            </a:r>
            <a:r>
              <a:rPr lang="en-US" sz="2000" i="1" dirty="0">
                <a:latin typeface="Roboto Condensed" panose="02000000000000000000" pitchFamily="2" charset="0"/>
                <a:ea typeface="Roboto Condensed" panose="02000000000000000000" pitchFamily="2" charset="0"/>
              </a:rPr>
              <a:t> land was used by the </a:t>
            </a:r>
            <a:r>
              <a:rPr lang="en-US" sz="2000" b="1" i="1" dirty="0">
                <a:latin typeface="Roboto Condensed" panose="02000000000000000000" pitchFamily="2" charset="0"/>
                <a:ea typeface="Roboto Condensed" panose="02000000000000000000" pitchFamily="2" charset="0"/>
              </a:rPr>
              <a:t>Army, Navy, Air Force and the Coast Guard.</a:t>
            </a:r>
          </a:p>
          <a:p>
            <a:pPr marL="342900" indent="-342900" eaLnBrk="1" fontAlgn="auto" hangingPunct="1">
              <a:spcBef>
                <a:spcPts val="0"/>
              </a:spcBef>
              <a:spcAft>
                <a:spcPts val="0"/>
              </a:spcAft>
              <a:buFont typeface="Arial" panose="020B0604020202020204" pitchFamily="34" charset="0"/>
              <a:buChar char="•"/>
              <a:defRPr/>
            </a:pPr>
            <a:endParaRPr lang="en-US" sz="2000" b="1" i="1" dirty="0">
              <a:latin typeface="Roboto Condensed" panose="02000000000000000000" pitchFamily="2" charset="0"/>
              <a:ea typeface="Roboto Condensed" panose="02000000000000000000" pitchFamily="2" charset="0"/>
            </a:endParaRPr>
          </a:p>
          <a:p>
            <a:pPr marL="342900" indent="-342900" eaLnBrk="1" fontAlgn="auto" hangingPunct="1">
              <a:spcBef>
                <a:spcPts val="0"/>
              </a:spcBef>
              <a:spcAft>
                <a:spcPts val="0"/>
              </a:spcAft>
              <a:buFont typeface="Arial" panose="020B0604020202020204" pitchFamily="34" charset="0"/>
              <a:buChar char="•"/>
              <a:defRPr/>
            </a:pPr>
            <a:r>
              <a:rPr lang="en-US" sz="2000" i="1" dirty="0">
                <a:latin typeface="Roboto Condensed" panose="02000000000000000000" pitchFamily="2" charset="0"/>
                <a:ea typeface="Roboto Condensed" panose="02000000000000000000" pitchFamily="2" charset="0"/>
              </a:rPr>
              <a:t>After nearly 140 years of military use, the site was </a:t>
            </a:r>
            <a:r>
              <a:rPr lang="en-US" sz="2000" b="1" i="1" dirty="0">
                <a:latin typeface="Roboto Condensed" panose="02000000000000000000" pitchFamily="2" charset="0"/>
                <a:ea typeface="Roboto Condensed" panose="02000000000000000000" pitchFamily="2" charset="0"/>
              </a:rPr>
              <a:t>transferred to the Bureau of Land Management </a:t>
            </a:r>
            <a:r>
              <a:rPr lang="en-US" sz="2000" i="1" dirty="0">
                <a:latin typeface="Roboto Condensed" panose="02000000000000000000" pitchFamily="2" charset="0"/>
                <a:ea typeface="Roboto Condensed" panose="02000000000000000000" pitchFamily="2" charset="0"/>
              </a:rPr>
              <a:t>(public lands) with some parts  still under the control of the U. S. Coast Guard.</a:t>
            </a:r>
          </a:p>
          <a:p>
            <a:pPr marL="342900" indent="-342900" eaLnBrk="1" fontAlgn="auto" hangingPunct="1">
              <a:spcBef>
                <a:spcPts val="0"/>
              </a:spcBef>
              <a:spcAft>
                <a:spcPts val="0"/>
              </a:spcAft>
              <a:buFont typeface="Arial" panose="020B0604020202020204" pitchFamily="34" charset="0"/>
              <a:buChar char="•"/>
              <a:defRPr/>
            </a:pPr>
            <a:endParaRPr lang="en-US" sz="2000" i="1" dirty="0">
              <a:latin typeface="Roboto Condensed" panose="02000000000000000000" pitchFamily="2" charset="0"/>
              <a:ea typeface="Roboto Condensed" panose="02000000000000000000" pitchFamily="2" charset="0"/>
            </a:endParaRPr>
          </a:p>
          <a:p>
            <a:pPr marL="342900" indent="-342900" eaLnBrk="1" fontAlgn="auto" hangingPunct="1">
              <a:spcBef>
                <a:spcPts val="0"/>
              </a:spcBef>
              <a:spcAft>
                <a:spcPts val="0"/>
              </a:spcAft>
              <a:buFont typeface="Arial" panose="020B0604020202020204" pitchFamily="34" charset="0"/>
              <a:buChar char="•"/>
              <a:defRPr/>
            </a:pPr>
            <a:r>
              <a:rPr lang="en-US" sz="2000" i="1" dirty="0">
                <a:latin typeface="Roboto Condensed" panose="02000000000000000000" pitchFamily="2" charset="0"/>
                <a:ea typeface="Roboto Condensed" panose="02000000000000000000" pitchFamily="2" charset="0"/>
              </a:rPr>
              <a:t>In </a:t>
            </a:r>
            <a:r>
              <a:rPr lang="en-US" sz="2000" b="1" i="1" dirty="0">
                <a:latin typeface="Roboto Condensed" panose="02000000000000000000" pitchFamily="2" charset="0"/>
                <a:ea typeface="Roboto Condensed" panose="02000000000000000000" pitchFamily="2" charset="0"/>
              </a:rPr>
              <a:t>1994</a:t>
            </a:r>
            <a:r>
              <a:rPr lang="en-US" sz="2000" i="1" dirty="0">
                <a:latin typeface="Roboto Condensed" panose="02000000000000000000" pitchFamily="2" charset="0"/>
                <a:ea typeface="Roboto Condensed" panose="02000000000000000000" pitchFamily="2" charset="0"/>
              </a:rPr>
              <a:t> the </a:t>
            </a:r>
            <a:r>
              <a:rPr lang="en-US" sz="2000" b="1" i="1" dirty="0">
                <a:latin typeface="Roboto Condensed" panose="02000000000000000000" pitchFamily="2" charset="0"/>
                <a:ea typeface="Roboto Condensed" panose="02000000000000000000" pitchFamily="2" charset="0"/>
              </a:rPr>
              <a:t>Loxahatchee River Historical Society </a:t>
            </a:r>
            <a:r>
              <a:rPr lang="en-US" sz="2000" i="1" dirty="0">
                <a:latin typeface="Roboto Condensed" panose="02000000000000000000" pitchFamily="2" charset="0"/>
                <a:ea typeface="Roboto Condensed" panose="02000000000000000000" pitchFamily="2" charset="0"/>
              </a:rPr>
              <a:t>(non-profit) opened the Lighthouse for </a:t>
            </a:r>
            <a:r>
              <a:rPr lang="en-US" sz="2000" b="1" i="1" dirty="0">
                <a:latin typeface="Roboto Condensed" panose="02000000000000000000" pitchFamily="2" charset="0"/>
                <a:ea typeface="Roboto Condensed" panose="02000000000000000000" pitchFamily="2" charset="0"/>
              </a:rPr>
              <a:t>public tours</a:t>
            </a:r>
            <a:r>
              <a:rPr lang="en-US" sz="2000" i="1" dirty="0">
                <a:latin typeface="Roboto Condensed" panose="02000000000000000000" pitchFamily="2" charset="0"/>
                <a:ea typeface="Roboto Condensed" panose="02000000000000000000" pitchFamily="2" charset="0"/>
              </a:rPr>
              <a:t>.  The Historical Society operates and maintains the Lighthouse and Museum facilities.</a:t>
            </a:r>
          </a:p>
          <a:p>
            <a:pPr eaLnBrk="1" fontAlgn="auto" hangingPunct="1">
              <a:spcBef>
                <a:spcPts val="0"/>
              </a:spcBef>
              <a:spcAft>
                <a:spcPts val="0"/>
              </a:spcAft>
              <a:defRPr/>
            </a:pPr>
            <a:endParaRPr lang="en-US" sz="2000" i="1" dirty="0">
              <a:latin typeface="Roboto Condensed" panose="02000000000000000000" pitchFamily="2" charset="0"/>
              <a:ea typeface="Roboto Condensed" panose="02000000000000000000" pitchFamily="2" charset="0"/>
            </a:endParaRPr>
          </a:p>
          <a:p>
            <a:pPr marL="342900" indent="-342900" eaLnBrk="1" fontAlgn="auto" hangingPunct="1">
              <a:spcBef>
                <a:spcPts val="0"/>
              </a:spcBef>
              <a:spcAft>
                <a:spcPts val="0"/>
              </a:spcAft>
              <a:buFont typeface="Arial" panose="020B0604020202020204" pitchFamily="34" charset="0"/>
              <a:buChar char="•"/>
              <a:defRPr/>
            </a:pPr>
            <a:r>
              <a:rPr lang="en-US" sz="2000" b="1" i="1" dirty="0">
                <a:latin typeface="Roboto Condensed" panose="02000000000000000000" pitchFamily="2" charset="0"/>
                <a:ea typeface="Roboto Condensed" panose="02000000000000000000" pitchFamily="2" charset="0"/>
              </a:rPr>
              <a:t>2008 </a:t>
            </a:r>
            <a:r>
              <a:rPr lang="en-US" sz="2000" i="1" dirty="0">
                <a:latin typeface="Roboto Condensed" panose="02000000000000000000" pitchFamily="2" charset="0"/>
                <a:ea typeface="Roboto Condensed" panose="02000000000000000000" pitchFamily="2" charset="0"/>
              </a:rPr>
              <a:t>– The </a:t>
            </a:r>
            <a:r>
              <a:rPr lang="en-US" sz="2000" b="1" i="1" dirty="0">
                <a:latin typeface="Roboto Condensed" panose="02000000000000000000" pitchFamily="2" charset="0"/>
                <a:ea typeface="Roboto Condensed" panose="02000000000000000000" pitchFamily="2" charset="0"/>
              </a:rPr>
              <a:t>U. S. Congress designated (by law) </a:t>
            </a:r>
            <a:r>
              <a:rPr lang="en-US" sz="2000" dirty="0">
                <a:latin typeface="Roboto Condensed" panose="02000000000000000000" pitchFamily="2" charset="0"/>
                <a:ea typeface="Roboto Condensed" panose="02000000000000000000" pitchFamily="2" charset="0"/>
              </a:rPr>
              <a:t>the site as an </a:t>
            </a:r>
            <a:r>
              <a:rPr lang="en-US" sz="2000" i="1" dirty="0">
                <a:latin typeface="Roboto Condensed" panose="02000000000000000000" pitchFamily="2" charset="0"/>
                <a:ea typeface="Roboto Condensed" panose="02000000000000000000" pitchFamily="2" charset="0"/>
              </a:rPr>
              <a:t>“</a:t>
            </a:r>
            <a:r>
              <a:rPr lang="en-US" sz="2000" b="1" i="1" dirty="0">
                <a:latin typeface="Roboto Condensed" panose="02000000000000000000" pitchFamily="2" charset="0"/>
                <a:ea typeface="Roboto Condensed" panose="02000000000000000000" pitchFamily="2" charset="0"/>
              </a:rPr>
              <a:t>Outstanding Natural Area”.</a:t>
            </a:r>
            <a:endParaRPr lang="en-US" sz="2000" i="1" dirty="0">
              <a:latin typeface="Roboto Condensed" panose="02000000000000000000" pitchFamily="2" charset="0"/>
              <a:ea typeface="Roboto Condensed" panose="02000000000000000000" pitchFamily="2" charset="0"/>
            </a:endParaRPr>
          </a:p>
        </p:txBody>
      </p:sp>
      <p:sp>
        <p:nvSpPr>
          <p:cNvPr id="3" name="Star: 5 Points 2" descr="five point star for emphasis." title="Star">
            <a:extLst>
              <a:ext uri="{FF2B5EF4-FFF2-40B4-BE49-F238E27FC236}">
                <a16:creationId xmlns:a16="http://schemas.microsoft.com/office/drawing/2014/main" id="{C994CDF5-E49C-4BDC-BDE1-1E28BC73510B}"/>
              </a:ext>
            </a:extLst>
          </p:cNvPr>
          <p:cNvSpPr/>
          <p:nvPr/>
        </p:nvSpPr>
        <p:spPr>
          <a:xfrm>
            <a:off x="139700" y="5546725"/>
            <a:ext cx="646113" cy="623888"/>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412" name="Rectangle 3">
            <a:extLst>
              <a:ext uri="{FF2B5EF4-FFF2-40B4-BE49-F238E27FC236}">
                <a16:creationId xmlns:a16="http://schemas.microsoft.com/office/drawing/2014/main" id="{E9EB4D70-9D6B-4172-9BE8-0C9D4F7671E9}"/>
              </a:ext>
            </a:extLst>
          </p:cNvPr>
          <p:cNvSpPr>
            <a:spLocks noChangeArrowheads="1"/>
          </p:cNvSpPr>
          <p:nvPr/>
        </p:nvSpPr>
        <p:spPr bwMode="auto">
          <a:xfrm>
            <a:off x="147638" y="688975"/>
            <a:ext cx="120443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600">
                <a:latin typeface="Roboto Black" panose="02000000000000000000" pitchFamily="2" charset="0"/>
                <a:ea typeface="Roboto Black" panose="02000000000000000000" pitchFamily="2" charset="0"/>
                <a:cs typeface="Roboto Black" panose="02000000000000000000" pitchFamily="2" charset="0"/>
              </a:rPr>
              <a:t>Jupiter Inlet Lighthouse </a:t>
            </a:r>
            <a:r>
              <a:rPr lang="en-US" altLang="en-US" sz="3600" b="1" u="sng">
                <a:latin typeface="Roboto Black" panose="02000000000000000000" pitchFamily="2" charset="0"/>
                <a:ea typeface="Roboto Black" panose="02000000000000000000" pitchFamily="2" charset="0"/>
                <a:cs typeface="Roboto Black" panose="02000000000000000000" pitchFamily="2" charset="0"/>
              </a:rPr>
              <a:t>O</a:t>
            </a:r>
            <a:r>
              <a:rPr lang="en-US" altLang="en-US" sz="3600">
                <a:latin typeface="Roboto Black" panose="02000000000000000000" pitchFamily="2" charset="0"/>
                <a:ea typeface="Roboto Black" panose="02000000000000000000" pitchFamily="2" charset="0"/>
                <a:cs typeface="Roboto Black" panose="02000000000000000000" pitchFamily="2" charset="0"/>
              </a:rPr>
              <a:t>utstanding </a:t>
            </a:r>
            <a:r>
              <a:rPr lang="en-US" altLang="en-US" sz="3600" b="1" u="sng">
                <a:latin typeface="Roboto Black" panose="02000000000000000000" pitchFamily="2" charset="0"/>
                <a:ea typeface="Roboto Black" panose="02000000000000000000" pitchFamily="2" charset="0"/>
                <a:cs typeface="Roboto Black" panose="02000000000000000000" pitchFamily="2" charset="0"/>
              </a:rPr>
              <a:t>N</a:t>
            </a:r>
            <a:r>
              <a:rPr lang="en-US" altLang="en-US" sz="3600">
                <a:latin typeface="Roboto Black" panose="02000000000000000000" pitchFamily="2" charset="0"/>
                <a:ea typeface="Roboto Black" panose="02000000000000000000" pitchFamily="2" charset="0"/>
                <a:cs typeface="Roboto Black" panose="02000000000000000000" pitchFamily="2" charset="0"/>
              </a:rPr>
              <a:t>atural </a:t>
            </a:r>
            <a:r>
              <a:rPr lang="en-US" altLang="en-US" sz="3600" b="1" u="sng">
                <a:latin typeface="Roboto Black" panose="02000000000000000000" pitchFamily="2" charset="0"/>
                <a:ea typeface="Roboto Black" panose="02000000000000000000" pitchFamily="2" charset="0"/>
                <a:cs typeface="Roboto Black" panose="02000000000000000000" pitchFamily="2" charset="0"/>
              </a:rPr>
              <a:t>A</a:t>
            </a:r>
            <a:r>
              <a:rPr lang="en-US" altLang="en-US" sz="3600">
                <a:latin typeface="Roboto Black" panose="02000000000000000000" pitchFamily="2" charset="0"/>
                <a:ea typeface="Roboto Black" panose="02000000000000000000" pitchFamily="2" charset="0"/>
                <a:cs typeface="Roboto Black" panose="02000000000000000000" pitchFamily="2" charset="0"/>
              </a:rPr>
              <a:t>rea Study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a:extLst>
              <a:ext uri="{FF2B5EF4-FFF2-40B4-BE49-F238E27FC236}">
                <a16:creationId xmlns:a16="http://schemas.microsoft.com/office/drawing/2014/main" id="{A821C954-52CD-4C3F-8D25-ABC79567FA94}"/>
              </a:ext>
            </a:extLst>
          </p:cNvPr>
          <p:cNvSpPr txBox="1">
            <a:spLocks noChangeArrowheads="1"/>
          </p:cNvSpPr>
          <p:nvPr/>
        </p:nvSpPr>
        <p:spPr bwMode="auto">
          <a:xfrm>
            <a:off x="-608013" y="687388"/>
            <a:ext cx="99012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b="1">
                <a:latin typeface="Roboto Black" panose="02000000000000000000" pitchFamily="2" charset="0"/>
                <a:ea typeface="Roboto Black" panose="02000000000000000000" pitchFamily="2" charset="0"/>
                <a:cs typeface="Roboto Black" panose="02000000000000000000" pitchFamily="2" charset="0"/>
              </a:rPr>
              <a:t>Partners of the ONA “Working Group”</a:t>
            </a:r>
          </a:p>
        </p:txBody>
      </p:sp>
      <p:pic>
        <p:nvPicPr>
          <p:cNvPr id="18435" name="Picture 10" descr="Logo of the United States Coast Guard a Federal partner.">
            <a:extLst>
              <a:ext uri="{FF2B5EF4-FFF2-40B4-BE49-F238E27FC236}">
                <a16:creationId xmlns:a16="http://schemas.microsoft.com/office/drawing/2014/main" id="{18EC10C5-8196-41DA-B121-00D8F28023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9275" y="3433763"/>
            <a:ext cx="1277938"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30" descr="Logo of the Bureau of Land Management a Federal Partner and manager of the ONA.">
            <a:extLst>
              <a:ext uri="{FF2B5EF4-FFF2-40B4-BE49-F238E27FC236}">
                <a16:creationId xmlns:a16="http://schemas.microsoft.com/office/drawing/2014/main" id="{1B43DE6C-BB5F-4BCA-B877-5494E1C8A4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4702175"/>
            <a:ext cx="1336675"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31">
            <a:extLst>
              <a:ext uri="{FF2B5EF4-FFF2-40B4-BE49-F238E27FC236}">
                <a16:creationId xmlns:a16="http://schemas.microsoft.com/office/drawing/2014/main" id="{6CE02AD3-E1EB-44CF-BABD-739F44F9164D}"/>
              </a:ext>
            </a:extLst>
          </p:cNvPr>
          <p:cNvSpPr txBox="1">
            <a:spLocks noChangeArrowheads="1"/>
          </p:cNvSpPr>
          <p:nvPr/>
        </p:nvSpPr>
        <p:spPr bwMode="auto">
          <a:xfrm>
            <a:off x="395288" y="1804988"/>
            <a:ext cx="296068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b="1">
                <a:latin typeface="Roboto Condensed" panose="02000000000000000000" pitchFamily="2" charset="0"/>
                <a:ea typeface="Roboto Condensed" panose="02000000000000000000" pitchFamily="2" charset="0"/>
                <a:cs typeface="Roboto Condensed" panose="02000000000000000000" pitchFamily="2" charset="0"/>
              </a:rPr>
              <a:t>FEDERAL:</a:t>
            </a:r>
          </a:p>
          <a:p>
            <a:pPr eaLnBrk="1" hangingPunct="1"/>
            <a:r>
              <a:rPr lang="en-US" altLang="en-US" sz="2400">
                <a:latin typeface="Roboto Condensed" panose="02000000000000000000" pitchFamily="2" charset="0"/>
                <a:ea typeface="Roboto Condensed" panose="02000000000000000000" pitchFamily="2" charset="0"/>
                <a:cs typeface="Roboto Condensed" panose="02000000000000000000" pitchFamily="2" charset="0"/>
              </a:rPr>
              <a:t>Bureau of Land Management (BLM) &amp; </a:t>
            </a:r>
          </a:p>
          <a:p>
            <a:pPr eaLnBrk="1" hangingPunct="1"/>
            <a:r>
              <a:rPr lang="en-US" altLang="en-US" sz="2400">
                <a:latin typeface="Roboto Condensed" panose="02000000000000000000" pitchFamily="2" charset="0"/>
                <a:ea typeface="Roboto Condensed" panose="02000000000000000000" pitchFamily="2" charset="0"/>
                <a:cs typeface="Roboto Condensed" panose="02000000000000000000" pitchFamily="2" charset="0"/>
              </a:rPr>
              <a:t>U.S. Coast Guard</a:t>
            </a:r>
          </a:p>
        </p:txBody>
      </p:sp>
      <p:pic>
        <p:nvPicPr>
          <p:cNvPr id="18445" name="Picture 12" descr="Logo of Palm Beach County a local partner.  The Palm Beach County Environmental Resource Management Department partners with the BLM on the ONA. ">
            <a:extLst>
              <a:ext uri="{FF2B5EF4-FFF2-40B4-BE49-F238E27FC236}">
                <a16:creationId xmlns:a16="http://schemas.microsoft.com/office/drawing/2014/main" id="{49760A38-DBEA-46AD-94EB-F75DE66CE07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2526" y="2814458"/>
            <a:ext cx="1414362" cy="1420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18" descr="Logo of the Town of Jupiter a local partner. ">
            <a:extLst>
              <a:ext uri="{FF2B5EF4-FFF2-40B4-BE49-F238E27FC236}">
                <a16:creationId xmlns:a16="http://schemas.microsoft.com/office/drawing/2014/main" id="{B9FCC877-969C-44CF-B076-25169DCF9D1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26507" y="4412471"/>
            <a:ext cx="1383730" cy="136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24" descr="Logo of the Village of Tequesta a local partner.">
            <a:extLst>
              <a:ext uri="{FF2B5EF4-FFF2-40B4-BE49-F238E27FC236}">
                <a16:creationId xmlns:a16="http://schemas.microsoft.com/office/drawing/2014/main" id="{572CAAE2-9E73-4825-9822-44648C45F2E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02664" y="4340235"/>
            <a:ext cx="1283624" cy="1508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8" name="TextBox 32">
            <a:extLst>
              <a:ext uri="{FF2B5EF4-FFF2-40B4-BE49-F238E27FC236}">
                <a16:creationId xmlns:a16="http://schemas.microsoft.com/office/drawing/2014/main" id="{7D66ABFF-7325-472A-A24D-ABD5B423886A}"/>
              </a:ext>
            </a:extLst>
          </p:cNvPr>
          <p:cNvSpPr txBox="1">
            <a:spLocks noChangeArrowheads="1"/>
          </p:cNvSpPr>
          <p:nvPr/>
        </p:nvSpPr>
        <p:spPr bwMode="auto">
          <a:xfrm>
            <a:off x="3906838" y="2806700"/>
            <a:ext cx="2836376" cy="157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b="1">
                <a:latin typeface="Roboto Condensed" panose="02000000000000000000" pitchFamily="2" charset="0"/>
                <a:ea typeface="Roboto Condensed" panose="02000000000000000000" pitchFamily="2" charset="0"/>
                <a:cs typeface="Roboto Condensed" panose="02000000000000000000" pitchFamily="2" charset="0"/>
              </a:rPr>
              <a:t>LOCAL:</a:t>
            </a:r>
          </a:p>
          <a:p>
            <a:pPr eaLnBrk="1" hangingPunct="1"/>
            <a:r>
              <a:rPr lang="en-US" altLang="en-US" sz="2400">
                <a:latin typeface="Roboto Condensed" panose="02000000000000000000" pitchFamily="2" charset="0"/>
                <a:ea typeface="Roboto Condensed" panose="02000000000000000000" pitchFamily="2" charset="0"/>
                <a:cs typeface="Roboto Condensed" panose="02000000000000000000" pitchFamily="2" charset="0"/>
              </a:rPr>
              <a:t>Palm Beach County</a:t>
            </a:r>
          </a:p>
          <a:p>
            <a:pPr eaLnBrk="1" hangingPunct="1"/>
            <a:r>
              <a:rPr lang="en-US" altLang="en-US" sz="2400">
                <a:latin typeface="Roboto Condensed" panose="02000000000000000000" pitchFamily="2" charset="0"/>
                <a:ea typeface="Roboto Condensed" panose="02000000000000000000" pitchFamily="2" charset="0"/>
                <a:cs typeface="Roboto Condensed" panose="02000000000000000000" pitchFamily="2" charset="0"/>
              </a:rPr>
              <a:t>Town of Jupiter</a:t>
            </a:r>
          </a:p>
          <a:p>
            <a:pPr eaLnBrk="1" hangingPunct="1"/>
            <a:r>
              <a:rPr lang="en-US" altLang="en-US" sz="2400">
                <a:latin typeface="Roboto Condensed" panose="02000000000000000000" pitchFamily="2" charset="0"/>
                <a:ea typeface="Roboto Condensed" panose="02000000000000000000" pitchFamily="2" charset="0"/>
                <a:cs typeface="Roboto Condensed" panose="02000000000000000000" pitchFamily="2" charset="0"/>
              </a:rPr>
              <a:t>Village of Tequesta</a:t>
            </a:r>
          </a:p>
        </p:txBody>
      </p:sp>
      <p:pic>
        <p:nvPicPr>
          <p:cNvPr id="18439" name="Picture 28" descr="Logo of the Jupiter Inlet Lighthouse and Museum, opperated by the Loxahatchee River Historical Society a non-profit partner of the ONA.">
            <a:extLst>
              <a:ext uri="{FF2B5EF4-FFF2-40B4-BE49-F238E27FC236}">
                <a16:creationId xmlns:a16="http://schemas.microsoft.com/office/drawing/2014/main" id="{65C00846-94F6-4BC0-849F-973F1544B31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169525" y="2190750"/>
            <a:ext cx="1509713"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Rectangle 34">
            <a:extLst>
              <a:ext uri="{FF2B5EF4-FFF2-40B4-BE49-F238E27FC236}">
                <a16:creationId xmlns:a16="http://schemas.microsoft.com/office/drawing/2014/main" id="{D3CFAAC9-5989-4453-B5AF-AC4C926B0A35}"/>
              </a:ext>
            </a:extLst>
          </p:cNvPr>
          <p:cNvSpPr>
            <a:spLocks noChangeArrowheads="1"/>
          </p:cNvSpPr>
          <p:nvPr/>
        </p:nvSpPr>
        <p:spPr bwMode="auto">
          <a:xfrm>
            <a:off x="6221413" y="1473200"/>
            <a:ext cx="47942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b="1">
                <a:latin typeface="Roboto Condensed" panose="02000000000000000000" pitchFamily="2" charset="0"/>
                <a:ea typeface="Roboto Condensed" panose="02000000000000000000" pitchFamily="2" charset="0"/>
                <a:cs typeface="Roboto Condensed" panose="02000000000000000000" pitchFamily="2" charset="0"/>
              </a:rPr>
              <a:t>NON-PROFITS</a:t>
            </a:r>
            <a:r>
              <a:rPr lang="en-US" altLang="en-US" sz="2000">
                <a:latin typeface="Roboto Condensed" panose="02000000000000000000" pitchFamily="2" charset="0"/>
                <a:ea typeface="Roboto Condensed" panose="02000000000000000000" pitchFamily="2" charset="0"/>
                <a:cs typeface="Roboto Condensed" panose="02000000000000000000" pitchFamily="2" charset="0"/>
              </a:rPr>
              <a:t>:</a:t>
            </a:r>
          </a:p>
          <a:p>
            <a:pPr eaLnBrk="1" hangingPunct="1"/>
            <a:r>
              <a:rPr lang="en-US" altLang="en-US" sz="2000">
                <a:latin typeface="Roboto Condensed" panose="02000000000000000000" pitchFamily="2" charset="0"/>
                <a:ea typeface="Roboto Condensed" panose="02000000000000000000" pitchFamily="2" charset="0"/>
                <a:cs typeface="Roboto Condensed" panose="02000000000000000000" pitchFamily="2" charset="0"/>
              </a:rPr>
              <a:t>Loxahatchee River Historical Society</a:t>
            </a:r>
          </a:p>
          <a:p>
            <a:pPr eaLnBrk="1" hangingPunct="1"/>
            <a:r>
              <a:rPr lang="en-US" altLang="en-US" sz="2000">
                <a:latin typeface="Roboto Condensed" panose="02000000000000000000" pitchFamily="2" charset="0"/>
                <a:ea typeface="Roboto Condensed" panose="02000000000000000000" pitchFamily="2" charset="0"/>
                <a:cs typeface="Roboto Condensed" panose="02000000000000000000" pitchFamily="2" charset="0"/>
              </a:rPr>
              <a:t>Jupiter Community High School</a:t>
            </a:r>
          </a:p>
        </p:txBody>
      </p:sp>
      <p:pic>
        <p:nvPicPr>
          <p:cNvPr id="18441" name="Picture 3" descr="Logo of Jupiter High School. A partner with the BLM in developing educational activities on the ONA.">
            <a:extLst>
              <a:ext uri="{FF2B5EF4-FFF2-40B4-BE49-F238E27FC236}">
                <a16:creationId xmlns:a16="http://schemas.microsoft.com/office/drawing/2014/main" id="{FECF8493-4D03-4945-8F32-A238159796E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229725" y="4105275"/>
            <a:ext cx="1609725"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Shape 4" descr="Box containing Local Partner names and logos.  Palm Beach County, Town of Jupiter, Village of Tequesta." title="Box">
            <a:extLst>
              <a:ext uri="{FF2B5EF4-FFF2-40B4-BE49-F238E27FC236}">
                <a16:creationId xmlns:a16="http://schemas.microsoft.com/office/drawing/2014/main" id="{9E57339B-7F02-4643-82C5-5D6C6FDDAC86}"/>
              </a:ext>
            </a:extLst>
          </p:cNvPr>
          <p:cNvSpPr/>
          <p:nvPr/>
        </p:nvSpPr>
        <p:spPr>
          <a:xfrm>
            <a:off x="3702050" y="2676525"/>
            <a:ext cx="4797425" cy="3371850"/>
          </a:xfrm>
          <a:custGeom>
            <a:avLst/>
            <a:gdLst>
              <a:gd name="connsiteX0" fmla="*/ 107576 w 4851698"/>
              <a:gd name="connsiteY0" fmla="*/ 21515 h 4184725"/>
              <a:gd name="connsiteX1" fmla="*/ 4830183 w 4851698"/>
              <a:gd name="connsiteY1" fmla="*/ 0 h 4184725"/>
              <a:gd name="connsiteX2" fmla="*/ 4851698 w 4851698"/>
              <a:gd name="connsiteY2" fmla="*/ 4184725 h 4184725"/>
              <a:gd name="connsiteX3" fmla="*/ 10757 w 4851698"/>
              <a:gd name="connsiteY3" fmla="*/ 4163210 h 4184725"/>
              <a:gd name="connsiteX4" fmla="*/ 0 w 4851698"/>
              <a:gd name="connsiteY4" fmla="*/ 21515 h 4184725"/>
              <a:gd name="connsiteX5" fmla="*/ 828338 w 4851698"/>
              <a:gd name="connsiteY5" fmla="*/ 32273 h 4184725"/>
              <a:gd name="connsiteX6" fmla="*/ 2872291 w 4851698"/>
              <a:gd name="connsiteY6" fmla="*/ 10758 h 418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1698" h="4184725">
                <a:moveTo>
                  <a:pt x="107576" y="21515"/>
                </a:moveTo>
                <a:lnTo>
                  <a:pt x="4830183" y="0"/>
                </a:lnTo>
                <a:lnTo>
                  <a:pt x="4851698" y="4184725"/>
                </a:lnTo>
                <a:lnTo>
                  <a:pt x="10757" y="4163210"/>
                </a:lnTo>
                <a:cubicBezTo>
                  <a:pt x="7171" y="2782645"/>
                  <a:pt x="3586" y="1402080"/>
                  <a:pt x="0" y="21515"/>
                </a:cubicBezTo>
                <a:lnTo>
                  <a:pt x="828338" y="32273"/>
                </a:lnTo>
                <a:lnTo>
                  <a:pt x="2872291" y="10758"/>
                </a:ln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Freeform: Shape 8" descr="Box containing Federal Partners and logos. Bureau of Land Management and U.S. Coast Guard." title="Box ">
            <a:extLst>
              <a:ext uri="{FF2B5EF4-FFF2-40B4-BE49-F238E27FC236}">
                <a16:creationId xmlns:a16="http://schemas.microsoft.com/office/drawing/2014/main" id="{55BEAEF9-5F4C-4DC3-9BB8-75F343FC2872}"/>
              </a:ext>
            </a:extLst>
          </p:cNvPr>
          <p:cNvSpPr/>
          <p:nvPr/>
        </p:nvSpPr>
        <p:spPr>
          <a:xfrm>
            <a:off x="323850" y="1722438"/>
            <a:ext cx="3076575" cy="4325937"/>
          </a:xfrm>
          <a:custGeom>
            <a:avLst/>
            <a:gdLst>
              <a:gd name="connsiteX0" fmla="*/ 118334 w 3076687"/>
              <a:gd name="connsiteY0" fmla="*/ 0 h 5529431"/>
              <a:gd name="connsiteX1" fmla="*/ 3065929 w 3076687"/>
              <a:gd name="connsiteY1" fmla="*/ 0 h 5529431"/>
              <a:gd name="connsiteX2" fmla="*/ 3076687 w 3076687"/>
              <a:gd name="connsiteY2" fmla="*/ 5507915 h 5529431"/>
              <a:gd name="connsiteX3" fmla="*/ 0 w 3076687"/>
              <a:gd name="connsiteY3" fmla="*/ 5529431 h 5529431"/>
              <a:gd name="connsiteX4" fmla="*/ 0 w 3076687"/>
              <a:gd name="connsiteY4" fmla="*/ 10758 h 5529431"/>
              <a:gd name="connsiteX5" fmla="*/ 710004 w 3076687"/>
              <a:gd name="connsiteY5" fmla="*/ 0 h 552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6687" h="5529431">
                <a:moveTo>
                  <a:pt x="118334" y="0"/>
                </a:moveTo>
                <a:lnTo>
                  <a:pt x="3065929" y="0"/>
                </a:lnTo>
                <a:lnTo>
                  <a:pt x="3076687" y="5507915"/>
                </a:lnTo>
                <a:lnTo>
                  <a:pt x="0" y="5529431"/>
                </a:lnTo>
                <a:lnTo>
                  <a:pt x="0" y="10758"/>
                </a:lnTo>
                <a:lnTo>
                  <a:pt x="710004" y="0"/>
                </a:ln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Freeform: Shape 11" descr="Box containing Non-Profit partners and logos. Loxahatchee River Historical Society and Jupiter Community High School." title="box">
            <a:extLst>
              <a:ext uri="{FF2B5EF4-FFF2-40B4-BE49-F238E27FC236}">
                <a16:creationId xmlns:a16="http://schemas.microsoft.com/office/drawing/2014/main" id="{793B8525-6EC3-435A-8BF0-391CE3CAE9FB}"/>
              </a:ext>
            </a:extLst>
          </p:cNvPr>
          <p:cNvSpPr/>
          <p:nvPr/>
        </p:nvSpPr>
        <p:spPr>
          <a:xfrm>
            <a:off x="6080125" y="1436688"/>
            <a:ext cx="5807075" cy="4621212"/>
          </a:xfrm>
          <a:custGeom>
            <a:avLst/>
            <a:gdLst>
              <a:gd name="connsiteX0" fmla="*/ 0 w 4615031"/>
              <a:gd name="connsiteY0" fmla="*/ 0 h 5389581"/>
              <a:gd name="connsiteX1" fmla="*/ 4615031 w 4615031"/>
              <a:gd name="connsiteY1" fmla="*/ 0 h 5389581"/>
              <a:gd name="connsiteX2" fmla="*/ 4615031 w 4615031"/>
              <a:gd name="connsiteY2" fmla="*/ 5389581 h 5389581"/>
              <a:gd name="connsiteX3" fmla="*/ 2162287 w 4615031"/>
              <a:gd name="connsiteY3" fmla="*/ 5389581 h 5389581"/>
              <a:gd name="connsiteX4" fmla="*/ 2162287 w 4615031"/>
              <a:gd name="connsiteY4" fmla="*/ 1280160 h 5389581"/>
              <a:gd name="connsiteX5" fmla="*/ 21516 w 4615031"/>
              <a:gd name="connsiteY5" fmla="*/ 1280160 h 5389581"/>
              <a:gd name="connsiteX6" fmla="*/ 0 w 4615031"/>
              <a:gd name="connsiteY6" fmla="*/ 0 h 538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5031" h="5389581">
                <a:moveTo>
                  <a:pt x="0" y="0"/>
                </a:moveTo>
                <a:lnTo>
                  <a:pt x="4615031" y="0"/>
                </a:lnTo>
                <a:lnTo>
                  <a:pt x="4615031" y="5389581"/>
                </a:lnTo>
                <a:lnTo>
                  <a:pt x="2162287" y="5389581"/>
                </a:lnTo>
                <a:lnTo>
                  <a:pt x="2162287" y="1280160"/>
                </a:lnTo>
                <a:lnTo>
                  <a:pt x="21516" y="1280160"/>
                </a:lnTo>
                <a:lnTo>
                  <a:pt x="0" y="0"/>
                </a:lnTo>
                <a:close/>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12F4ED2-6F73-42DB-881A-9BB9339A8A7D}"/>
              </a:ext>
            </a:extLst>
          </p:cNvPr>
          <p:cNvSpPr>
            <a:spLocks noChangeArrowheads="1"/>
          </p:cNvSpPr>
          <p:nvPr/>
        </p:nvSpPr>
        <p:spPr bwMode="auto">
          <a:xfrm>
            <a:off x="908050" y="1671638"/>
            <a:ext cx="103378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200">
                <a:latin typeface="Roboto Condensed" panose="02000000000000000000" pitchFamily="2" charset="0"/>
                <a:ea typeface="Roboto Condensed" panose="02000000000000000000" pitchFamily="2" charset="0"/>
                <a:cs typeface="Roboto Condensed" panose="02000000000000000000" pitchFamily="2" charset="0"/>
              </a:rPr>
              <a:t>Two years of work by representatives of the </a:t>
            </a:r>
            <a:r>
              <a:rPr lang="en-US" altLang="en-US" sz="2200" b="1">
                <a:latin typeface="Roboto Condensed" panose="02000000000000000000" pitchFamily="2" charset="0"/>
                <a:ea typeface="Roboto Condensed" panose="02000000000000000000" pitchFamily="2" charset="0"/>
                <a:cs typeface="Roboto Condensed" panose="02000000000000000000" pitchFamily="2" charset="0"/>
              </a:rPr>
              <a:t>“Working Group” </a:t>
            </a:r>
            <a:r>
              <a:rPr lang="en-US" altLang="en-US" sz="2200">
                <a:latin typeface="Roboto Condensed" panose="02000000000000000000" pitchFamily="2" charset="0"/>
                <a:ea typeface="Roboto Condensed" panose="02000000000000000000" pitchFamily="2" charset="0"/>
                <a:cs typeface="Roboto Condensed" panose="02000000000000000000" pitchFamily="2" charset="0"/>
              </a:rPr>
              <a:t>partners, resulted in Congress passing and the President singing Public Law (PL-110-229, section 202) </a:t>
            </a:r>
            <a:r>
              <a:rPr lang="en-US" altLang="en-US" sz="2200" b="1">
                <a:latin typeface="Roboto Condensed" panose="02000000000000000000" pitchFamily="2" charset="0"/>
                <a:ea typeface="Roboto Condensed" panose="02000000000000000000" pitchFamily="2" charset="0"/>
                <a:cs typeface="Roboto Condensed" panose="02000000000000000000" pitchFamily="2" charset="0"/>
              </a:rPr>
              <a:t>The Consolidated Natural Resource Act </a:t>
            </a:r>
            <a:r>
              <a:rPr lang="en-US" altLang="en-US" sz="2200">
                <a:latin typeface="Roboto Condensed" panose="02000000000000000000" pitchFamily="2" charset="0"/>
                <a:ea typeface="Roboto Condensed" panose="02000000000000000000" pitchFamily="2" charset="0"/>
                <a:cs typeface="Roboto Condensed" panose="02000000000000000000" pitchFamily="2" charset="0"/>
              </a:rPr>
              <a:t>designating and protecting the</a:t>
            </a:r>
            <a:r>
              <a:rPr lang="en-US" altLang="en-US" sz="2200" b="1">
                <a:latin typeface="Roboto Condensed" panose="02000000000000000000" pitchFamily="2" charset="0"/>
                <a:ea typeface="Roboto Condensed" panose="02000000000000000000" pitchFamily="2" charset="0"/>
                <a:cs typeface="Roboto Condensed" panose="02000000000000000000" pitchFamily="2" charset="0"/>
              </a:rPr>
              <a:t> Outstanding Natural Area (ONA).   </a:t>
            </a:r>
          </a:p>
          <a:p>
            <a:pPr eaLnBrk="1" hangingPunct="1"/>
            <a:r>
              <a:rPr lang="en-US" altLang="en-US" sz="2200" b="1">
                <a:latin typeface="Roboto Condensed" panose="02000000000000000000" pitchFamily="2" charset="0"/>
                <a:ea typeface="Roboto Condensed" panose="02000000000000000000" pitchFamily="2" charset="0"/>
                <a:cs typeface="Roboto Condensed" panose="02000000000000000000" pitchFamily="2" charset="0"/>
              </a:rPr>
              <a:t>(see 16 slide ONA Accomplishments.)  </a:t>
            </a:r>
          </a:p>
          <a:p>
            <a:pPr eaLnBrk="1" hangingPunct="1"/>
            <a:endParaRPr lang="en-US" altLang="en-US" sz="2200" b="1">
              <a:latin typeface="Roboto Condensed" panose="02000000000000000000" pitchFamily="2" charset="0"/>
              <a:ea typeface="Roboto Condensed" panose="02000000000000000000" pitchFamily="2" charset="0"/>
              <a:cs typeface="Roboto Condensed" panose="02000000000000000000" pitchFamily="2" charset="0"/>
            </a:endParaRPr>
          </a:p>
          <a:p>
            <a:pPr eaLnBrk="1" hangingPunct="1"/>
            <a:r>
              <a:rPr lang="en-US" altLang="en-US" sz="2200">
                <a:latin typeface="Roboto Condensed" panose="02000000000000000000" pitchFamily="2" charset="0"/>
                <a:ea typeface="Roboto Condensed" panose="02000000000000000000" pitchFamily="2" charset="0"/>
                <a:cs typeface="Roboto Condensed" panose="02000000000000000000" pitchFamily="2" charset="0"/>
              </a:rPr>
              <a:t>The</a:t>
            </a:r>
            <a:r>
              <a:rPr lang="en-US" altLang="en-US" sz="2200" b="1">
                <a:latin typeface="Roboto Condensed" panose="02000000000000000000" pitchFamily="2" charset="0"/>
                <a:ea typeface="Roboto Condensed" panose="02000000000000000000" pitchFamily="2" charset="0"/>
                <a:cs typeface="Roboto Condensed" panose="02000000000000000000" pitchFamily="2" charset="0"/>
              </a:rPr>
              <a:t> Jupiter Inlet Lighthouse Outstanding Natural Area </a:t>
            </a:r>
            <a:r>
              <a:rPr lang="en-US" altLang="en-US" sz="2200">
                <a:latin typeface="Roboto Condensed" panose="02000000000000000000" pitchFamily="2" charset="0"/>
                <a:ea typeface="Roboto Condensed" panose="02000000000000000000" pitchFamily="2" charset="0"/>
                <a:cs typeface="Roboto Condensed" panose="02000000000000000000" pitchFamily="2" charset="0"/>
              </a:rPr>
              <a:t>is now part of the </a:t>
            </a:r>
            <a:r>
              <a:rPr lang="en-US" altLang="en-US" sz="2200" b="1">
                <a:latin typeface="Roboto Condensed" panose="02000000000000000000" pitchFamily="2" charset="0"/>
                <a:ea typeface="Roboto Condensed" panose="02000000000000000000" pitchFamily="2" charset="0"/>
                <a:cs typeface="Roboto Condensed" panose="02000000000000000000" pitchFamily="2" charset="0"/>
              </a:rPr>
              <a:t>National Landscape Conservation System </a:t>
            </a:r>
            <a:r>
              <a:rPr lang="en-US" altLang="en-US" sz="2200">
                <a:latin typeface="Roboto Condensed" panose="02000000000000000000" pitchFamily="2" charset="0"/>
                <a:ea typeface="Roboto Condensed" panose="02000000000000000000" pitchFamily="2" charset="0"/>
                <a:cs typeface="Roboto Condensed" panose="02000000000000000000" pitchFamily="2" charset="0"/>
              </a:rPr>
              <a:t>which </a:t>
            </a:r>
            <a:r>
              <a:rPr lang="en-US" altLang="en-US" sz="2200" u="sng">
                <a:latin typeface="Roboto Condensed" panose="02000000000000000000" pitchFamily="2" charset="0"/>
                <a:ea typeface="Roboto Condensed" panose="02000000000000000000" pitchFamily="2" charset="0"/>
                <a:cs typeface="Roboto Condensed" panose="02000000000000000000" pitchFamily="2" charset="0"/>
              </a:rPr>
              <a:t>conserves</a:t>
            </a:r>
            <a:r>
              <a:rPr lang="en-US" altLang="en-US" sz="2200">
                <a:latin typeface="Roboto Condensed" panose="02000000000000000000" pitchFamily="2" charset="0"/>
                <a:ea typeface="Roboto Condensed" panose="02000000000000000000" pitchFamily="2" charset="0"/>
                <a:cs typeface="Roboto Condensed" panose="02000000000000000000" pitchFamily="2" charset="0"/>
              </a:rPr>
              <a:t>, </a:t>
            </a:r>
            <a:r>
              <a:rPr lang="en-US" altLang="en-US" sz="2200" u="sng">
                <a:latin typeface="Roboto Condensed" panose="02000000000000000000" pitchFamily="2" charset="0"/>
                <a:ea typeface="Roboto Condensed" panose="02000000000000000000" pitchFamily="2" charset="0"/>
                <a:cs typeface="Roboto Condensed" panose="02000000000000000000" pitchFamily="2" charset="0"/>
              </a:rPr>
              <a:t>protects</a:t>
            </a:r>
            <a:r>
              <a:rPr lang="en-US" altLang="en-US" sz="2200">
                <a:latin typeface="Roboto Condensed" panose="02000000000000000000" pitchFamily="2" charset="0"/>
                <a:ea typeface="Roboto Condensed" panose="02000000000000000000" pitchFamily="2" charset="0"/>
                <a:cs typeface="Roboto Condensed" panose="02000000000000000000" pitchFamily="2" charset="0"/>
              </a:rPr>
              <a:t> and </a:t>
            </a:r>
            <a:r>
              <a:rPr lang="en-US" altLang="en-US" sz="2200" u="sng">
                <a:latin typeface="Roboto Condensed" panose="02000000000000000000" pitchFamily="2" charset="0"/>
                <a:ea typeface="Roboto Condensed" panose="02000000000000000000" pitchFamily="2" charset="0"/>
                <a:cs typeface="Roboto Condensed" panose="02000000000000000000" pitchFamily="2" charset="0"/>
              </a:rPr>
              <a:t>enhances</a:t>
            </a:r>
            <a:r>
              <a:rPr lang="en-US" altLang="en-US" sz="2200">
                <a:latin typeface="Roboto Condensed" panose="02000000000000000000" pitchFamily="2" charset="0"/>
                <a:ea typeface="Roboto Condensed" panose="02000000000000000000" pitchFamily="2" charset="0"/>
                <a:cs typeface="Roboto Condensed" panose="02000000000000000000" pitchFamily="2" charset="0"/>
              </a:rPr>
              <a:t> the unique and nationally important </a:t>
            </a:r>
            <a:r>
              <a:rPr lang="en-US" altLang="en-US" sz="2200" u="sng">
                <a:latin typeface="Roboto Condensed" panose="02000000000000000000" pitchFamily="2" charset="0"/>
                <a:ea typeface="Roboto Condensed" panose="02000000000000000000" pitchFamily="2" charset="0"/>
                <a:cs typeface="Roboto Condensed" panose="02000000000000000000" pitchFamily="2" charset="0"/>
              </a:rPr>
              <a:t>historical</a:t>
            </a:r>
            <a:r>
              <a:rPr lang="en-US" altLang="en-US" sz="2200">
                <a:latin typeface="Roboto Condensed" panose="02000000000000000000" pitchFamily="2" charset="0"/>
                <a:ea typeface="Roboto Condensed" panose="02000000000000000000" pitchFamily="2" charset="0"/>
                <a:cs typeface="Roboto Condensed" panose="02000000000000000000" pitchFamily="2" charset="0"/>
              </a:rPr>
              <a:t>, </a:t>
            </a:r>
            <a:r>
              <a:rPr lang="en-US" altLang="en-US" sz="2200" u="sng">
                <a:latin typeface="Roboto Condensed" panose="02000000000000000000" pitchFamily="2" charset="0"/>
                <a:ea typeface="Roboto Condensed" panose="02000000000000000000" pitchFamily="2" charset="0"/>
                <a:cs typeface="Roboto Condensed" panose="02000000000000000000" pitchFamily="2" charset="0"/>
              </a:rPr>
              <a:t>natural</a:t>
            </a:r>
            <a:r>
              <a:rPr lang="en-US" altLang="en-US" sz="2200">
                <a:latin typeface="Roboto Condensed" panose="02000000000000000000" pitchFamily="2" charset="0"/>
                <a:ea typeface="Roboto Condensed" panose="02000000000000000000" pitchFamily="2" charset="0"/>
                <a:cs typeface="Roboto Condensed" panose="02000000000000000000" pitchFamily="2" charset="0"/>
              </a:rPr>
              <a:t>, </a:t>
            </a:r>
            <a:r>
              <a:rPr lang="en-US" altLang="en-US" sz="2200" u="sng">
                <a:latin typeface="Roboto Condensed" panose="02000000000000000000" pitchFamily="2" charset="0"/>
                <a:ea typeface="Roboto Condensed" panose="02000000000000000000" pitchFamily="2" charset="0"/>
                <a:cs typeface="Roboto Condensed" panose="02000000000000000000" pitchFamily="2" charset="0"/>
              </a:rPr>
              <a:t>cultural</a:t>
            </a:r>
            <a:r>
              <a:rPr lang="en-US" altLang="en-US" sz="2200">
                <a:latin typeface="Roboto Condensed" panose="02000000000000000000" pitchFamily="2" charset="0"/>
                <a:ea typeface="Roboto Condensed" panose="02000000000000000000" pitchFamily="2" charset="0"/>
                <a:cs typeface="Roboto Condensed" panose="02000000000000000000" pitchFamily="2" charset="0"/>
              </a:rPr>
              <a:t>, </a:t>
            </a:r>
            <a:r>
              <a:rPr lang="en-US" altLang="en-US" sz="2200" u="sng">
                <a:latin typeface="Roboto Condensed" panose="02000000000000000000" pitchFamily="2" charset="0"/>
                <a:ea typeface="Roboto Condensed" panose="02000000000000000000" pitchFamily="2" charset="0"/>
                <a:cs typeface="Roboto Condensed" panose="02000000000000000000" pitchFamily="2" charset="0"/>
              </a:rPr>
              <a:t>scientific</a:t>
            </a:r>
            <a:r>
              <a:rPr lang="en-US" altLang="en-US" sz="2200">
                <a:latin typeface="Roboto Condensed" panose="02000000000000000000" pitchFamily="2" charset="0"/>
                <a:ea typeface="Roboto Condensed" panose="02000000000000000000" pitchFamily="2" charset="0"/>
                <a:cs typeface="Roboto Condensed" panose="02000000000000000000" pitchFamily="2" charset="0"/>
              </a:rPr>
              <a:t>, </a:t>
            </a:r>
            <a:r>
              <a:rPr lang="en-US" altLang="en-US" sz="2200" u="sng">
                <a:latin typeface="Roboto Condensed" panose="02000000000000000000" pitchFamily="2" charset="0"/>
                <a:ea typeface="Roboto Condensed" panose="02000000000000000000" pitchFamily="2" charset="0"/>
                <a:cs typeface="Roboto Condensed" panose="02000000000000000000" pitchFamily="2" charset="0"/>
              </a:rPr>
              <a:t>educational</a:t>
            </a:r>
            <a:r>
              <a:rPr lang="en-US" altLang="en-US" sz="2200">
                <a:latin typeface="Roboto Condensed" panose="02000000000000000000" pitchFamily="2" charset="0"/>
                <a:ea typeface="Roboto Condensed" panose="02000000000000000000" pitchFamily="2" charset="0"/>
                <a:cs typeface="Roboto Condensed" panose="02000000000000000000" pitchFamily="2" charset="0"/>
              </a:rPr>
              <a:t>, </a:t>
            </a:r>
            <a:r>
              <a:rPr lang="en-US" altLang="en-US" sz="2200" u="sng">
                <a:latin typeface="Roboto Condensed" panose="02000000000000000000" pitchFamily="2" charset="0"/>
                <a:ea typeface="Roboto Condensed" panose="02000000000000000000" pitchFamily="2" charset="0"/>
                <a:cs typeface="Roboto Condensed" panose="02000000000000000000" pitchFamily="2" charset="0"/>
              </a:rPr>
              <a:t>scenic</a:t>
            </a:r>
            <a:r>
              <a:rPr lang="en-US" altLang="en-US" sz="2200">
                <a:latin typeface="Roboto Condensed" panose="02000000000000000000" pitchFamily="2" charset="0"/>
                <a:ea typeface="Roboto Condensed" panose="02000000000000000000" pitchFamily="2" charset="0"/>
                <a:cs typeface="Roboto Condensed" panose="02000000000000000000" pitchFamily="2" charset="0"/>
              </a:rPr>
              <a:t> and </a:t>
            </a:r>
            <a:r>
              <a:rPr lang="en-US" altLang="en-US" sz="2200" u="sng">
                <a:latin typeface="Roboto Condensed" panose="02000000000000000000" pitchFamily="2" charset="0"/>
                <a:ea typeface="Roboto Condensed" panose="02000000000000000000" pitchFamily="2" charset="0"/>
                <a:cs typeface="Roboto Condensed" panose="02000000000000000000" pitchFamily="2" charset="0"/>
              </a:rPr>
              <a:t>recreational</a:t>
            </a:r>
            <a:r>
              <a:rPr lang="en-US" altLang="en-US" sz="2200">
                <a:latin typeface="Roboto Condensed" panose="02000000000000000000" pitchFamily="2" charset="0"/>
                <a:ea typeface="Roboto Condensed" panose="02000000000000000000" pitchFamily="2" charset="0"/>
                <a:cs typeface="Roboto Condensed" panose="02000000000000000000" pitchFamily="2" charset="0"/>
              </a:rPr>
              <a:t> </a:t>
            </a:r>
            <a:r>
              <a:rPr lang="en-US" altLang="en-US" sz="2200" b="1">
                <a:latin typeface="Roboto Condensed" panose="02000000000000000000" pitchFamily="2" charset="0"/>
                <a:ea typeface="Roboto Condensed" panose="02000000000000000000" pitchFamily="2" charset="0"/>
                <a:cs typeface="Roboto Condensed" panose="02000000000000000000" pitchFamily="2" charset="0"/>
              </a:rPr>
              <a:t>values</a:t>
            </a:r>
            <a:r>
              <a:rPr lang="en-US" altLang="en-US" sz="2200">
                <a:latin typeface="Roboto Condensed" panose="02000000000000000000" pitchFamily="2" charset="0"/>
                <a:ea typeface="Roboto Condensed" panose="02000000000000000000" pitchFamily="2" charset="0"/>
                <a:cs typeface="Roboto Condensed" panose="02000000000000000000" pitchFamily="2" charset="0"/>
              </a:rPr>
              <a:t> of the ONA </a:t>
            </a:r>
            <a:r>
              <a:rPr lang="en-US" altLang="en-US" sz="2200" b="1">
                <a:latin typeface="Roboto Condensed" panose="02000000000000000000" pitchFamily="2" charset="0"/>
                <a:ea typeface="Roboto Condensed" panose="02000000000000000000" pitchFamily="2" charset="0"/>
                <a:cs typeface="Roboto Condensed" panose="02000000000000000000" pitchFamily="2" charset="0"/>
              </a:rPr>
              <a:t>including</a:t>
            </a:r>
            <a:r>
              <a:rPr lang="en-US" altLang="en-US" sz="2200">
                <a:latin typeface="Roboto Condensed" panose="02000000000000000000" pitchFamily="2" charset="0"/>
                <a:ea typeface="Roboto Condensed" panose="02000000000000000000" pitchFamily="2" charset="0"/>
                <a:cs typeface="Roboto Condensed" panose="02000000000000000000" pitchFamily="2" charset="0"/>
              </a:rPr>
              <a:t> an </a:t>
            </a:r>
            <a:r>
              <a:rPr lang="en-US" altLang="en-US" sz="2200" u="sng">
                <a:latin typeface="Roboto Condensed" panose="02000000000000000000" pitchFamily="2" charset="0"/>
                <a:ea typeface="Roboto Condensed" panose="02000000000000000000" pitchFamily="2" charset="0"/>
                <a:cs typeface="Roboto Condensed" panose="02000000000000000000" pitchFamily="2" charset="0"/>
              </a:rPr>
              <a:t>emphasis on the restoration of native ecological systems</a:t>
            </a:r>
            <a:r>
              <a:rPr lang="en-US" altLang="en-US" sz="2200">
                <a:latin typeface="Roboto Condensed" panose="02000000000000000000" pitchFamily="2" charset="0"/>
                <a:ea typeface="Roboto Condensed" panose="02000000000000000000" pitchFamily="2" charset="0"/>
                <a:cs typeface="Roboto Condensed" panose="02000000000000000000" pitchFamily="2" charset="0"/>
              </a:rPr>
              <a:t>.</a:t>
            </a:r>
            <a:endParaRPr lang="en-US" altLang="en-US" sz="2200" b="1">
              <a:latin typeface="Roboto Condensed" panose="02000000000000000000" pitchFamily="2" charset="0"/>
              <a:ea typeface="Roboto Condensed" panose="02000000000000000000" pitchFamily="2" charset="0"/>
              <a:cs typeface="Roboto Condensed" panose="02000000000000000000" pitchFamily="2" charset="0"/>
            </a:endParaRPr>
          </a:p>
          <a:p>
            <a:pPr eaLnBrk="1" hangingPunct="1"/>
            <a:endParaRPr lang="en-US" altLang="en-US" sz="2200" b="1">
              <a:latin typeface="Roboto Condensed" panose="02000000000000000000" pitchFamily="2" charset="0"/>
              <a:ea typeface="Roboto Condensed" panose="02000000000000000000" pitchFamily="2" charset="0"/>
              <a:cs typeface="Roboto Condensed" panose="02000000000000000000" pitchFamily="2" charset="0"/>
            </a:endParaRPr>
          </a:p>
          <a:p>
            <a:pPr eaLnBrk="1" hangingPunct="1"/>
            <a:r>
              <a:rPr lang="en-US" altLang="en-US" sz="2200" b="1">
                <a:latin typeface="Roboto Condensed" panose="02000000000000000000" pitchFamily="2" charset="0"/>
                <a:ea typeface="Roboto Condensed" panose="02000000000000000000" pitchFamily="2" charset="0"/>
                <a:cs typeface="Roboto Condensed" panose="02000000000000000000" pitchFamily="2" charset="0"/>
              </a:rPr>
              <a:t>This act requires (by law) that the Secretary of the Interior  work with the “Local Partners” do the following on the ONA:</a:t>
            </a:r>
            <a:endParaRPr lang="en-US" altLang="en-US" sz="220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4" name="Star: 5 Points 3" descr="Star shape to draw attention to word section." title="Star shape">
            <a:extLst>
              <a:ext uri="{FF2B5EF4-FFF2-40B4-BE49-F238E27FC236}">
                <a16:creationId xmlns:a16="http://schemas.microsoft.com/office/drawing/2014/main" id="{657108EF-7B54-4A32-901D-BF912890F506}"/>
              </a:ext>
            </a:extLst>
          </p:cNvPr>
          <p:cNvSpPr/>
          <p:nvPr/>
        </p:nvSpPr>
        <p:spPr>
          <a:xfrm>
            <a:off x="263525" y="1690688"/>
            <a:ext cx="644525" cy="623887"/>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aphicFrame>
        <p:nvGraphicFramePr>
          <p:cNvPr id="19460" name="Object 6" descr="ONA Accompplishment attachment .">
            <a:hlinkHover r:id="" action="ppaction://ole?verb=0"/>
            <a:extLst>
              <a:ext uri="{FF2B5EF4-FFF2-40B4-BE49-F238E27FC236}">
                <a16:creationId xmlns:a16="http://schemas.microsoft.com/office/drawing/2014/main" id="{38CBE5C3-54F6-4A23-9663-5E393E848E91}"/>
              </a:ext>
            </a:extLst>
          </p:cNvPr>
          <p:cNvGraphicFramePr>
            <a:graphicFrameLocks noChangeAspect="1"/>
          </p:cNvGraphicFramePr>
          <p:nvPr/>
        </p:nvGraphicFramePr>
        <p:xfrm>
          <a:off x="10671175" y="2406650"/>
          <a:ext cx="1219200" cy="1028700"/>
        </p:xfrm>
        <a:graphic>
          <a:graphicData uri="http://schemas.openxmlformats.org/presentationml/2006/ole">
            <mc:AlternateContent xmlns:mc="http://schemas.openxmlformats.org/markup-compatibility/2006">
              <mc:Choice xmlns:v="urn:schemas-microsoft-com:vml" Requires="v">
                <p:oleObj spid="_x0000_s19463" name="Acrobat Document" showAsIcon="1" r:id="rId3" imgW="914400" imgH="771525" progId="AcroExch.Document.DC">
                  <p:embed/>
                </p:oleObj>
              </mc:Choice>
              <mc:Fallback>
                <p:oleObj name="Acrobat Document" showAsIcon="1" r:id="rId3" imgW="914400" imgH="771525" progId="AcroExch.Document.DC">
                  <p:embed/>
                  <p:pic>
                    <p:nvPicPr>
                      <p:cNvPr id="0" name="Object 6" descr="ONA Accompplishment attachmen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71175" y="2406650"/>
                        <a:ext cx="1219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1" name="TextBox 4">
            <a:extLst>
              <a:ext uri="{FF2B5EF4-FFF2-40B4-BE49-F238E27FC236}">
                <a16:creationId xmlns:a16="http://schemas.microsoft.com/office/drawing/2014/main" id="{DC362FCB-64EE-4083-AC20-5B94744DB50C}"/>
              </a:ext>
            </a:extLst>
          </p:cNvPr>
          <p:cNvSpPr txBox="1">
            <a:spLocks noChangeArrowheads="1"/>
          </p:cNvSpPr>
          <p:nvPr/>
        </p:nvSpPr>
        <p:spPr bwMode="auto">
          <a:xfrm>
            <a:off x="-608013" y="687388"/>
            <a:ext cx="99012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b="1">
                <a:latin typeface="Roboto Black" panose="02000000000000000000" pitchFamily="2" charset="0"/>
                <a:ea typeface="Roboto Black" panose="02000000000000000000" pitchFamily="2" charset="0"/>
                <a:cs typeface="Roboto Black" panose="02000000000000000000" pitchFamily="2" charset="0"/>
              </a:rPr>
              <a:t>Partners of the ONA “Working Group”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EA8626-9C8A-47AF-98A7-BE4D955B58CA}"/>
              </a:ext>
            </a:extLst>
          </p:cNvPr>
          <p:cNvSpPr txBox="1"/>
          <p:nvPr/>
        </p:nvSpPr>
        <p:spPr>
          <a:xfrm>
            <a:off x="1041400" y="1362075"/>
            <a:ext cx="10650538" cy="5324475"/>
          </a:xfrm>
          <a:prstGeom prst="rect">
            <a:avLst/>
          </a:prstGeom>
          <a:noFill/>
        </p:spPr>
        <p:txBody>
          <a:bodyPr>
            <a:spAutoFit/>
          </a:bodyPr>
          <a:lstStyle/>
          <a:p>
            <a:pPr marL="342900" indent="-342900" eaLnBrk="1" fontAlgn="auto" hangingPunct="1">
              <a:spcBef>
                <a:spcPts val="0"/>
              </a:spcBef>
              <a:spcAft>
                <a:spcPts val="0"/>
              </a:spcAft>
              <a:buFontTx/>
              <a:buAutoNum type="arabicPeriod"/>
              <a:defRPr/>
            </a:pPr>
            <a:r>
              <a:rPr lang="en-US" sz="1600" b="1" dirty="0">
                <a:latin typeface="Roboto Condensed" panose="02000000000000000000" pitchFamily="2" charset="0"/>
                <a:ea typeface="Roboto Condensed" panose="02000000000000000000" pitchFamily="2" charset="0"/>
              </a:rPr>
              <a:t>Protect </a:t>
            </a:r>
            <a:r>
              <a:rPr lang="en-US" sz="1600" dirty="0">
                <a:latin typeface="Roboto Condensed" panose="02000000000000000000" pitchFamily="2" charset="0"/>
                <a:ea typeface="Roboto Condensed" panose="02000000000000000000" pitchFamily="2" charset="0"/>
              </a:rPr>
              <a:t>and </a:t>
            </a:r>
            <a:r>
              <a:rPr lang="en-US" sz="1600" b="1" dirty="0">
                <a:latin typeface="Roboto Condensed" panose="02000000000000000000" pitchFamily="2" charset="0"/>
                <a:ea typeface="Roboto Condensed" panose="02000000000000000000" pitchFamily="2" charset="0"/>
              </a:rPr>
              <a:t>preserve</a:t>
            </a:r>
            <a:r>
              <a:rPr lang="en-US" sz="1600" dirty="0">
                <a:latin typeface="Roboto Condensed" panose="02000000000000000000" pitchFamily="2" charset="0"/>
                <a:ea typeface="Roboto Condensed" panose="02000000000000000000" pitchFamily="2" charset="0"/>
              </a:rPr>
              <a:t> the resource values.</a:t>
            </a:r>
          </a:p>
          <a:p>
            <a:pPr eaLnBrk="1" fontAlgn="auto" hangingPunct="1">
              <a:spcBef>
                <a:spcPts val="0"/>
              </a:spcBef>
              <a:spcAft>
                <a:spcPts val="0"/>
              </a:spcAft>
              <a:defRPr/>
            </a:pPr>
            <a:endParaRPr lang="en-US" sz="1600" dirty="0">
              <a:latin typeface="Roboto Condensed" panose="02000000000000000000" pitchFamily="2" charset="0"/>
              <a:ea typeface="Roboto Condensed" panose="02000000000000000000" pitchFamily="2" charset="0"/>
            </a:endParaRPr>
          </a:p>
          <a:p>
            <a:pPr marL="342900" indent="-342900" eaLnBrk="1" fontAlgn="auto" hangingPunct="1">
              <a:spcBef>
                <a:spcPts val="0"/>
              </a:spcBef>
              <a:spcAft>
                <a:spcPts val="0"/>
              </a:spcAft>
              <a:buFontTx/>
              <a:buAutoNum type="arabicPeriod" startAt="2"/>
              <a:defRPr/>
            </a:pPr>
            <a:r>
              <a:rPr lang="en-US" sz="1600" b="1" dirty="0">
                <a:latin typeface="Roboto Condensed" panose="02000000000000000000" pitchFamily="2" charset="0"/>
                <a:ea typeface="Roboto Condensed" panose="02000000000000000000" pitchFamily="2" charset="0"/>
              </a:rPr>
              <a:t>Restore</a:t>
            </a:r>
            <a:r>
              <a:rPr lang="en-US" sz="1600" dirty="0">
                <a:latin typeface="Roboto Condensed" panose="02000000000000000000" pitchFamily="2" charset="0"/>
                <a:ea typeface="Roboto Condensed" panose="02000000000000000000" pitchFamily="2" charset="0"/>
              </a:rPr>
              <a:t> native plant communities and estuaries with an emphasis on the conservation and </a:t>
            </a:r>
            <a:r>
              <a:rPr lang="en-US" sz="1600" b="1" dirty="0">
                <a:latin typeface="Roboto Condensed" panose="02000000000000000000" pitchFamily="2" charset="0"/>
                <a:ea typeface="Roboto Condensed" panose="02000000000000000000" pitchFamily="2" charset="0"/>
              </a:rPr>
              <a:t>enhancement</a:t>
            </a:r>
            <a:r>
              <a:rPr lang="en-US" sz="1600" dirty="0">
                <a:latin typeface="Roboto Condensed" panose="02000000000000000000" pitchFamily="2" charset="0"/>
                <a:ea typeface="Roboto Condensed" panose="02000000000000000000" pitchFamily="2" charset="0"/>
              </a:rPr>
              <a:t> of </a:t>
            </a:r>
          </a:p>
          <a:p>
            <a:pPr eaLnBrk="1" fontAlgn="auto" hangingPunct="1">
              <a:spcBef>
                <a:spcPts val="0"/>
              </a:spcBef>
              <a:spcAft>
                <a:spcPts val="0"/>
              </a:spcAft>
              <a:defRPr/>
            </a:pPr>
            <a:r>
              <a:rPr lang="en-US" sz="1600" dirty="0">
                <a:latin typeface="Roboto Condensed" panose="02000000000000000000" pitchFamily="2" charset="0"/>
                <a:ea typeface="Roboto Condensed" panose="02000000000000000000" pitchFamily="2" charset="0"/>
              </a:rPr>
              <a:t>       healthy, functioning </a:t>
            </a:r>
            <a:r>
              <a:rPr lang="en-US" sz="1600" b="1" dirty="0">
                <a:latin typeface="Roboto Condensed" panose="02000000000000000000" pitchFamily="2" charset="0"/>
                <a:ea typeface="Roboto Condensed" panose="02000000000000000000" pitchFamily="2" charset="0"/>
              </a:rPr>
              <a:t>ecological systems </a:t>
            </a:r>
            <a:r>
              <a:rPr lang="en-US" sz="1600" dirty="0">
                <a:latin typeface="Roboto Condensed" panose="02000000000000000000" pitchFamily="2" charset="0"/>
                <a:ea typeface="Roboto Condensed" panose="02000000000000000000" pitchFamily="2" charset="0"/>
              </a:rPr>
              <a:t>in </a:t>
            </a:r>
            <a:r>
              <a:rPr lang="en-US" sz="1600" b="1" dirty="0">
                <a:latin typeface="Roboto Condensed" panose="02000000000000000000" pitchFamily="2" charset="0"/>
                <a:ea typeface="Roboto Condensed" panose="02000000000000000000" pitchFamily="2" charset="0"/>
              </a:rPr>
              <a:t>perpetuity </a:t>
            </a:r>
            <a:r>
              <a:rPr lang="en-US" sz="1600" dirty="0">
                <a:latin typeface="Roboto Condensed" panose="02000000000000000000" pitchFamily="2" charset="0"/>
                <a:ea typeface="Roboto Condensed" panose="02000000000000000000" pitchFamily="2" charset="0"/>
              </a:rPr>
              <a:t>(forever).</a:t>
            </a:r>
          </a:p>
          <a:p>
            <a:pPr eaLnBrk="1" fontAlgn="auto" hangingPunct="1">
              <a:spcBef>
                <a:spcPts val="0"/>
              </a:spcBef>
              <a:spcAft>
                <a:spcPts val="0"/>
              </a:spcAft>
              <a:defRPr/>
            </a:pPr>
            <a:endParaRPr lang="en-US" sz="1600" dirty="0">
              <a:latin typeface="Roboto Condensed" panose="02000000000000000000" pitchFamily="2" charset="0"/>
              <a:ea typeface="Roboto Condensed" panose="02000000000000000000" pitchFamily="2" charset="0"/>
            </a:endParaRPr>
          </a:p>
          <a:p>
            <a:pPr marL="342900" indent="-342900" eaLnBrk="1" fontAlgn="auto" hangingPunct="1">
              <a:spcBef>
                <a:spcPts val="0"/>
              </a:spcBef>
              <a:spcAft>
                <a:spcPts val="0"/>
              </a:spcAft>
              <a:buFontTx/>
              <a:buAutoNum type="arabicPeriod" startAt="3"/>
              <a:defRPr/>
            </a:pPr>
            <a:r>
              <a:rPr lang="en-US" sz="1600" b="1" dirty="0">
                <a:latin typeface="Roboto Condensed" panose="02000000000000000000" pitchFamily="2" charset="0"/>
                <a:ea typeface="Roboto Condensed" panose="02000000000000000000" pitchFamily="2" charset="0"/>
              </a:rPr>
              <a:t>Maintain</a:t>
            </a:r>
            <a:r>
              <a:rPr lang="en-US" sz="1600" dirty="0">
                <a:latin typeface="Roboto Condensed" panose="02000000000000000000" pitchFamily="2" charset="0"/>
                <a:ea typeface="Roboto Condensed" panose="02000000000000000000" pitchFamily="2" charset="0"/>
              </a:rPr>
              <a:t> or recreate </a:t>
            </a:r>
            <a:r>
              <a:rPr lang="en-US" sz="1600" b="1" dirty="0">
                <a:latin typeface="Roboto Condensed" panose="02000000000000000000" pitchFamily="2" charset="0"/>
                <a:ea typeface="Roboto Condensed" panose="02000000000000000000" pitchFamily="2" charset="0"/>
              </a:rPr>
              <a:t>historic structures</a:t>
            </a:r>
            <a:r>
              <a:rPr lang="en-US" sz="1600" dirty="0">
                <a:latin typeface="Roboto Condensed" panose="02000000000000000000" pitchFamily="2" charset="0"/>
                <a:ea typeface="Roboto Condensed" panose="02000000000000000000" pitchFamily="2" charset="0"/>
              </a:rPr>
              <a:t>.</a:t>
            </a:r>
          </a:p>
          <a:p>
            <a:pPr eaLnBrk="1" fontAlgn="auto" hangingPunct="1">
              <a:spcBef>
                <a:spcPts val="0"/>
              </a:spcBef>
              <a:spcAft>
                <a:spcPts val="0"/>
              </a:spcAft>
              <a:defRPr/>
            </a:pPr>
            <a:endParaRPr lang="en-US" sz="1600" dirty="0">
              <a:latin typeface="Roboto Condensed" panose="02000000000000000000" pitchFamily="2" charset="0"/>
              <a:ea typeface="Roboto Condensed" panose="02000000000000000000" pitchFamily="2" charset="0"/>
            </a:endParaRPr>
          </a:p>
          <a:p>
            <a:pPr eaLnBrk="1" fontAlgn="auto" hangingPunct="1">
              <a:spcBef>
                <a:spcPts val="0"/>
              </a:spcBef>
              <a:spcAft>
                <a:spcPts val="0"/>
              </a:spcAft>
              <a:defRPr/>
            </a:pPr>
            <a:r>
              <a:rPr lang="en-US" sz="1600" dirty="0">
                <a:latin typeface="Roboto Condensed" panose="02000000000000000000" pitchFamily="2" charset="0"/>
                <a:ea typeface="Roboto Condensed" panose="02000000000000000000" pitchFamily="2" charset="0"/>
              </a:rPr>
              <a:t>4.  Implement a </a:t>
            </a:r>
            <a:r>
              <a:rPr lang="en-US" sz="1600" b="1" dirty="0">
                <a:latin typeface="Roboto Condensed" panose="02000000000000000000" pitchFamily="2" charset="0"/>
                <a:ea typeface="Roboto Condensed" panose="02000000000000000000" pitchFamily="2" charset="0"/>
              </a:rPr>
              <a:t>program of interpretation and public education </a:t>
            </a:r>
            <a:r>
              <a:rPr lang="en-US" sz="1600" dirty="0">
                <a:latin typeface="Roboto Condensed" panose="02000000000000000000" pitchFamily="2" charset="0"/>
                <a:ea typeface="Roboto Condensed" panose="02000000000000000000" pitchFamily="2" charset="0"/>
              </a:rPr>
              <a:t>about the natural and cultural resources of the  </a:t>
            </a:r>
          </a:p>
          <a:p>
            <a:pPr eaLnBrk="1" fontAlgn="auto" hangingPunct="1">
              <a:spcBef>
                <a:spcPts val="0"/>
              </a:spcBef>
              <a:spcAft>
                <a:spcPts val="0"/>
              </a:spcAft>
              <a:defRPr/>
            </a:pPr>
            <a:r>
              <a:rPr lang="en-US" sz="1600" dirty="0">
                <a:latin typeface="Roboto Condensed" panose="02000000000000000000" pitchFamily="2" charset="0"/>
                <a:ea typeface="Roboto Condensed" panose="02000000000000000000" pitchFamily="2" charset="0"/>
              </a:rPr>
              <a:t>      Lighthouse, the public land surrounding the Lighthouse, and associated structures.</a:t>
            </a:r>
          </a:p>
          <a:p>
            <a:pPr eaLnBrk="1" fontAlgn="auto" hangingPunct="1">
              <a:spcBef>
                <a:spcPts val="0"/>
              </a:spcBef>
              <a:spcAft>
                <a:spcPts val="0"/>
              </a:spcAft>
              <a:defRPr/>
            </a:pPr>
            <a:endParaRPr lang="en-US" sz="1600" dirty="0">
              <a:latin typeface="Roboto Condensed" panose="02000000000000000000" pitchFamily="2" charset="0"/>
              <a:ea typeface="Roboto Condensed" panose="02000000000000000000" pitchFamily="2" charset="0"/>
            </a:endParaRPr>
          </a:p>
          <a:p>
            <a:pPr eaLnBrk="1" fontAlgn="auto" hangingPunct="1">
              <a:spcBef>
                <a:spcPts val="0"/>
              </a:spcBef>
              <a:spcAft>
                <a:spcPts val="0"/>
              </a:spcAft>
              <a:defRPr/>
            </a:pPr>
            <a:r>
              <a:rPr lang="en-US" sz="1600" dirty="0">
                <a:latin typeface="Roboto Condensed" panose="02000000000000000000" pitchFamily="2" charset="0"/>
                <a:ea typeface="Roboto Condensed" panose="02000000000000000000" pitchFamily="2" charset="0"/>
              </a:rPr>
              <a:t>5.  </a:t>
            </a:r>
            <a:r>
              <a:rPr lang="en-US" sz="1600" b="1" dirty="0">
                <a:latin typeface="Roboto Condensed" panose="02000000000000000000" pitchFamily="2" charset="0"/>
                <a:ea typeface="Roboto Condensed" panose="02000000000000000000" pitchFamily="2" charset="0"/>
              </a:rPr>
              <a:t>Proposal</a:t>
            </a:r>
            <a:r>
              <a:rPr lang="en-US" sz="1600" dirty="0">
                <a:latin typeface="Roboto Condensed" panose="02000000000000000000" pitchFamily="2" charset="0"/>
                <a:ea typeface="Roboto Condensed" panose="02000000000000000000" pitchFamily="2" charset="0"/>
              </a:rPr>
              <a:t> for </a:t>
            </a:r>
            <a:r>
              <a:rPr lang="en-US" sz="1600" b="1" dirty="0">
                <a:latin typeface="Roboto Condensed" panose="02000000000000000000" pitchFamily="2" charset="0"/>
                <a:ea typeface="Roboto Condensed" panose="02000000000000000000" pitchFamily="2" charset="0"/>
              </a:rPr>
              <a:t>administrative and public facilities </a:t>
            </a:r>
            <a:r>
              <a:rPr lang="en-US" sz="1600" dirty="0">
                <a:latin typeface="Roboto Condensed" panose="02000000000000000000" pitchFamily="2" charset="0"/>
                <a:ea typeface="Roboto Condensed" panose="02000000000000000000" pitchFamily="2" charset="0"/>
              </a:rPr>
              <a:t>to </a:t>
            </a:r>
            <a:r>
              <a:rPr lang="en-US" sz="1600" b="1" dirty="0">
                <a:latin typeface="Roboto Condensed" panose="02000000000000000000" pitchFamily="2" charset="0"/>
                <a:ea typeface="Roboto Condensed" panose="02000000000000000000" pitchFamily="2" charset="0"/>
              </a:rPr>
              <a:t>be developed or improved </a:t>
            </a:r>
            <a:r>
              <a:rPr lang="en-US" sz="1600" dirty="0">
                <a:latin typeface="Roboto Condensed" panose="02000000000000000000" pitchFamily="2" charset="0"/>
                <a:ea typeface="Roboto Condensed" panose="02000000000000000000" pitchFamily="2" charset="0"/>
              </a:rPr>
              <a:t>that are </a:t>
            </a:r>
            <a:r>
              <a:rPr lang="en-US" sz="1600" b="1" dirty="0">
                <a:latin typeface="Roboto Condensed" panose="02000000000000000000" pitchFamily="2" charset="0"/>
                <a:ea typeface="Roboto Condensed" panose="02000000000000000000" pitchFamily="2" charset="0"/>
              </a:rPr>
              <a:t>compatible with  </a:t>
            </a:r>
          </a:p>
          <a:p>
            <a:pPr eaLnBrk="1" fontAlgn="auto" hangingPunct="1">
              <a:spcBef>
                <a:spcPts val="0"/>
              </a:spcBef>
              <a:spcAft>
                <a:spcPts val="0"/>
              </a:spcAft>
              <a:defRPr/>
            </a:pPr>
            <a:r>
              <a:rPr lang="en-US" sz="1600" dirty="0">
                <a:latin typeface="Roboto Condensed" panose="02000000000000000000" pitchFamily="2" charset="0"/>
                <a:ea typeface="Roboto Condensed" panose="02000000000000000000" pitchFamily="2" charset="0"/>
              </a:rPr>
              <a:t>      achieving the </a:t>
            </a:r>
            <a:r>
              <a:rPr lang="en-US" sz="1600" b="1" dirty="0">
                <a:latin typeface="Roboto Condensed" panose="02000000000000000000" pitchFamily="2" charset="0"/>
                <a:ea typeface="Roboto Condensed" panose="02000000000000000000" pitchFamily="2" charset="0"/>
              </a:rPr>
              <a:t>resource objectives </a:t>
            </a:r>
            <a:r>
              <a:rPr lang="en-US" sz="1600" dirty="0">
                <a:latin typeface="Roboto Condensed" panose="02000000000000000000" pitchFamily="2" charset="0"/>
                <a:ea typeface="Roboto Condensed" panose="02000000000000000000" pitchFamily="2" charset="0"/>
              </a:rPr>
              <a:t>for the ONA </a:t>
            </a:r>
            <a:r>
              <a:rPr lang="en-US" sz="1600" b="1" dirty="0">
                <a:latin typeface="Roboto Condensed" panose="02000000000000000000" pitchFamily="2" charset="0"/>
                <a:ea typeface="Roboto Condensed" panose="02000000000000000000" pitchFamily="2" charset="0"/>
              </a:rPr>
              <a:t>and</a:t>
            </a:r>
            <a:r>
              <a:rPr lang="en-US" sz="1600" dirty="0">
                <a:latin typeface="Roboto Condensed" panose="02000000000000000000" pitchFamily="2" charset="0"/>
                <a:ea typeface="Roboto Condensed" panose="02000000000000000000" pitchFamily="2" charset="0"/>
              </a:rPr>
              <a:t> would </a:t>
            </a:r>
            <a:r>
              <a:rPr lang="en-US" sz="1600" b="1" dirty="0">
                <a:latin typeface="Roboto Condensed" panose="02000000000000000000" pitchFamily="2" charset="0"/>
                <a:ea typeface="Roboto Condensed" panose="02000000000000000000" pitchFamily="2" charset="0"/>
              </a:rPr>
              <a:t>accommodate visitors</a:t>
            </a:r>
            <a:r>
              <a:rPr lang="en-US" sz="1600" dirty="0">
                <a:latin typeface="Roboto Condensed" panose="02000000000000000000" pitchFamily="2" charset="0"/>
                <a:ea typeface="Roboto Condensed" panose="02000000000000000000" pitchFamily="2" charset="0"/>
              </a:rPr>
              <a:t>.</a:t>
            </a:r>
          </a:p>
          <a:p>
            <a:pPr eaLnBrk="1" fontAlgn="auto" hangingPunct="1">
              <a:spcBef>
                <a:spcPts val="0"/>
              </a:spcBef>
              <a:spcAft>
                <a:spcPts val="0"/>
              </a:spcAft>
              <a:defRPr/>
            </a:pPr>
            <a:endParaRPr lang="en-US" sz="1600" dirty="0">
              <a:latin typeface="Roboto Condensed" panose="02000000000000000000" pitchFamily="2" charset="0"/>
              <a:ea typeface="Roboto Condensed" panose="02000000000000000000" pitchFamily="2" charset="0"/>
            </a:endParaRPr>
          </a:p>
          <a:p>
            <a:pPr eaLnBrk="1" fontAlgn="auto" hangingPunct="1">
              <a:spcBef>
                <a:spcPts val="0"/>
              </a:spcBef>
              <a:spcAft>
                <a:spcPts val="0"/>
              </a:spcAft>
              <a:defRPr/>
            </a:pPr>
            <a:r>
              <a:rPr lang="en-US" sz="1600" dirty="0">
                <a:latin typeface="Roboto Condensed" panose="02000000000000000000" pitchFamily="2" charset="0"/>
                <a:ea typeface="Roboto Condensed" panose="02000000000000000000" pitchFamily="2" charset="0"/>
              </a:rPr>
              <a:t>6. </a:t>
            </a:r>
            <a:r>
              <a:rPr lang="en-US" sz="1600" b="1" dirty="0">
                <a:latin typeface="Roboto Condensed" panose="02000000000000000000" pitchFamily="2" charset="0"/>
                <a:ea typeface="Roboto Condensed" panose="02000000000000000000" pitchFamily="2" charset="0"/>
              </a:rPr>
              <a:t>Consult</a:t>
            </a:r>
            <a:r>
              <a:rPr lang="en-US" sz="1600" dirty="0">
                <a:latin typeface="Roboto Condensed" panose="02000000000000000000" pitchFamily="2" charset="0"/>
                <a:ea typeface="Roboto Condensed" panose="02000000000000000000" pitchFamily="2" charset="0"/>
              </a:rPr>
              <a:t> with appropriate departments of the </a:t>
            </a:r>
            <a:r>
              <a:rPr lang="en-US" sz="1600" b="1" dirty="0">
                <a:latin typeface="Roboto Condensed" panose="02000000000000000000" pitchFamily="2" charset="0"/>
                <a:ea typeface="Roboto Condensed" panose="02000000000000000000" pitchFamily="2" charset="0"/>
              </a:rPr>
              <a:t>State, the Local Partners</a:t>
            </a:r>
            <a:r>
              <a:rPr lang="en-US" sz="1600" dirty="0">
                <a:latin typeface="Roboto Condensed" panose="02000000000000000000" pitchFamily="2" charset="0"/>
                <a:ea typeface="Roboto Condensed" panose="02000000000000000000" pitchFamily="2" charset="0"/>
              </a:rPr>
              <a:t>, and the Commandant, with an </a:t>
            </a:r>
          </a:p>
          <a:p>
            <a:pPr eaLnBrk="1" fontAlgn="auto" hangingPunct="1">
              <a:spcBef>
                <a:spcPts val="0"/>
              </a:spcBef>
              <a:spcAft>
                <a:spcPts val="0"/>
              </a:spcAft>
              <a:defRPr/>
            </a:pPr>
            <a:r>
              <a:rPr lang="en-US" sz="1600" dirty="0">
                <a:latin typeface="Roboto Condensed" panose="02000000000000000000" pitchFamily="2" charset="0"/>
                <a:ea typeface="Roboto Condensed" panose="02000000000000000000" pitchFamily="2" charset="0"/>
              </a:rPr>
              <a:t>     </a:t>
            </a:r>
            <a:r>
              <a:rPr lang="en-US" sz="1600" b="1" dirty="0">
                <a:latin typeface="Roboto Condensed" panose="02000000000000000000" pitchFamily="2" charset="0"/>
                <a:ea typeface="Roboto Condensed" panose="02000000000000000000" pitchFamily="2" charset="0"/>
              </a:rPr>
              <a:t>emphasis on resource conservation </a:t>
            </a:r>
            <a:r>
              <a:rPr lang="en-US" sz="1600" dirty="0">
                <a:latin typeface="Roboto Condensed" panose="02000000000000000000" pitchFamily="2" charset="0"/>
                <a:ea typeface="Roboto Condensed" panose="02000000000000000000" pitchFamily="2" charset="0"/>
              </a:rPr>
              <a:t>in the ONA and </a:t>
            </a:r>
            <a:r>
              <a:rPr lang="en-US" sz="1600" b="1" dirty="0">
                <a:latin typeface="Roboto Condensed" panose="02000000000000000000" pitchFamily="2" charset="0"/>
                <a:ea typeface="Roboto Condensed" panose="02000000000000000000" pitchFamily="2" charset="0"/>
              </a:rPr>
              <a:t>the interpretive, educational, and long-term scientific </a:t>
            </a:r>
          </a:p>
          <a:p>
            <a:pPr eaLnBrk="1" fontAlgn="auto" hangingPunct="1">
              <a:spcBef>
                <a:spcPts val="0"/>
              </a:spcBef>
              <a:spcAft>
                <a:spcPts val="0"/>
              </a:spcAft>
              <a:defRPr/>
            </a:pPr>
            <a:r>
              <a:rPr lang="en-US" sz="1600" b="1" dirty="0">
                <a:latin typeface="Roboto Condensed" panose="02000000000000000000" pitchFamily="2" charset="0"/>
                <a:ea typeface="Roboto Condensed" panose="02000000000000000000" pitchFamily="2" charset="0"/>
              </a:rPr>
              <a:t>     uses</a:t>
            </a:r>
            <a:r>
              <a:rPr lang="en-US" sz="1600" dirty="0">
                <a:latin typeface="Roboto Condensed" panose="02000000000000000000" pitchFamily="2" charset="0"/>
                <a:ea typeface="Roboto Condensed" panose="02000000000000000000" pitchFamily="2" charset="0"/>
              </a:rPr>
              <a:t> of the natural and cultural resources. </a:t>
            </a:r>
          </a:p>
          <a:p>
            <a:pPr eaLnBrk="1" fontAlgn="auto" hangingPunct="1">
              <a:spcBef>
                <a:spcPts val="0"/>
              </a:spcBef>
              <a:spcAft>
                <a:spcPts val="0"/>
              </a:spcAft>
              <a:defRPr/>
            </a:pPr>
            <a:endParaRPr lang="en-US" sz="1600" dirty="0">
              <a:latin typeface="Roboto Condensed" panose="02000000000000000000" pitchFamily="2" charset="0"/>
              <a:ea typeface="Roboto Condensed" panose="02000000000000000000" pitchFamily="2" charset="0"/>
            </a:endParaRPr>
          </a:p>
          <a:p>
            <a:pPr eaLnBrk="1" fontAlgn="auto" hangingPunct="1">
              <a:spcBef>
                <a:spcPts val="0"/>
              </a:spcBef>
              <a:spcAft>
                <a:spcPts val="0"/>
              </a:spcAft>
              <a:defRPr/>
            </a:pPr>
            <a:r>
              <a:rPr lang="en-US" sz="1600" dirty="0">
                <a:latin typeface="Roboto Condensed" panose="02000000000000000000" pitchFamily="2" charset="0"/>
                <a:ea typeface="Roboto Condensed" panose="02000000000000000000" pitchFamily="2" charset="0"/>
              </a:rPr>
              <a:t>7.  </a:t>
            </a:r>
            <a:r>
              <a:rPr lang="en-US" sz="1600" b="1" dirty="0">
                <a:latin typeface="Roboto Condensed" panose="02000000000000000000" pitchFamily="2" charset="0"/>
                <a:ea typeface="Roboto Condensed" panose="02000000000000000000" pitchFamily="2" charset="0"/>
              </a:rPr>
              <a:t>Develop Recreational use strategies</a:t>
            </a:r>
            <a:r>
              <a:rPr lang="en-US" sz="1600" dirty="0">
                <a:latin typeface="Roboto Condensed" panose="02000000000000000000" pitchFamily="2" charset="0"/>
                <a:ea typeface="Roboto Condensed" panose="02000000000000000000" pitchFamily="2" charset="0"/>
              </a:rPr>
              <a:t>, in </a:t>
            </a:r>
            <a:r>
              <a:rPr lang="en-US" sz="1600" b="1" dirty="0">
                <a:latin typeface="Roboto Condensed" panose="02000000000000000000" pitchFamily="2" charset="0"/>
                <a:ea typeface="Roboto Condensed" panose="02000000000000000000" pitchFamily="2" charset="0"/>
              </a:rPr>
              <a:t>consultation with the Local Partners</a:t>
            </a:r>
            <a:r>
              <a:rPr lang="en-US" sz="1600" dirty="0">
                <a:latin typeface="Roboto Condensed" panose="02000000000000000000" pitchFamily="2" charset="0"/>
                <a:ea typeface="Roboto Condensed" panose="02000000000000000000" pitchFamily="2" charset="0"/>
              </a:rPr>
              <a:t>, appropriate </a:t>
            </a:r>
          </a:p>
          <a:p>
            <a:pPr eaLnBrk="1" fontAlgn="auto" hangingPunct="1">
              <a:spcBef>
                <a:spcPts val="0"/>
              </a:spcBef>
              <a:spcAft>
                <a:spcPts val="0"/>
              </a:spcAft>
              <a:defRPr/>
            </a:pPr>
            <a:r>
              <a:rPr lang="en-US" sz="1600" dirty="0">
                <a:latin typeface="Roboto Condensed" panose="02000000000000000000" pitchFamily="2" charset="0"/>
                <a:ea typeface="Roboto Condensed" panose="02000000000000000000" pitchFamily="2" charset="0"/>
              </a:rPr>
              <a:t>     departments of the </a:t>
            </a:r>
            <a:r>
              <a:rPr lang="en-US" sz="1600" b="1" dirty="0">
                <a:latin typeface="Roboto Condensed" panose="02000000000000000000" pitchFamily="2" charset="0"/>
                <a:ea typeface="Roboto Condensed" panose="02000000000000000000" pitchFamily="2" charset="0"/>
              </a:rPr>
              <a:t>State, and the Coast Guard</a:t>
            </a:r>
            <a:r>
              <a:rPr lang="en-US" sz="1600" dirty="0">
                <a:latin typeface="Roboto Condensed" panose="02000000000000000000" pitchFamily="2" charset="0"/>
                <a:ea typeface="Roboto Condensed" panose="02000000000000000000" pitchFamily="2" charset="0"/>
              </a:rPr>
              <a:t>, with an </a:t>
            </a:r>
            <a:r>
              <a:rPr lang="en-US" sz="1600" b="1" u="sng" dirty="0">
                <a:latin typeface="Roboto Condensed" panose="02000000000000000000" pitchFamily="2" charset="0"/>
                <a:ea typeface="Roboto Condensed" panose="02000000000000000000" pitchFamily="2" charset="0"/>
              </a:rPr>
              <a:t>emphasis</a:t>
            </a:r>
            <a:r>
              <a:rPr lang="en-US" sz="1600" b="1" dirty="0">
                <a:latin typeface="Roboto Condensed" panose="02000000000000000000" pitchFamily="2" charset="0"/>
                <a:ea typeface="Roboto Condensed" panose="02000000000000000000" pitchFamily="2" charset="0"/>
              </a:rPr>
              <a:t> </a:t>
            </a:r>
            <a:r>
              <a:rPr lang="en-US" sz="1600" dirty="0">
                <a:latin typeface="Roboto Condensed" panose="02000000000000000000" pitchFamily="2" charset="0"/>
                <a:ea typeface="Roboto Condensed" panose="02000000000000000000" pitchFamily="2" charset="0"/>
              </a:rPr>
              <a:t>on </a:t>
            </a:r>
            <a:r>
              <a:rPr lang="en-US" sz="1600" b="1" u="sng" dirty="0">
                <a:latin typeface="Roboto Condensed" panose="02000000000000000000" pitchFamily="2" charset="0"/>
                <a:ea typeface="Roboto Condensed" panose="02000000000000000000" pitchFamily="2" charset="0"/>
              </a:rPr>
              <a:t>passive recreation</a:t>
            </a:r>
            <a:r>
              <a:rPr lang="en-US" sz="1600" dirty="0">
                <a:latin typeface="Roboto Condensed" panose="02000000000000000000" pitchFamily="2" charset="0"/>
                <a:ea typeface="Roboto Condensed" panose="02000000000000000000" pitchFamily="2" charset="0"/>
              </a:rPr>
              <a:t>.</a:t>
            </a:r>
          </a:p>
          <a:p>
            <a:pPr eaLnBrk="1" fontAlgn="auto" hangingPunct="1">
              <a:spcBef>
                <a:spcPts val="0"/>
              </a:spcBef>
              <a:spcAft>
                <a:spcPts val="0"/>
              </a:spcAft>
              <a:defRPr/>
            </a:pPr>
            <a:r>
              <a:rPr lang="en-US" dirty="0">
                <a:latin typeface="+mn-lt"/>
              </a:rPr>
              <a:t> </a:t>
            </a:r>
          </a:p>
          <a:p>
            <a:pPr eaLnBrk="1" fontAlgn="auto" hangingPunct="1">
              <a:spcBef>
                <a:spcPts val="0"/>
              </a:spcBef>
              <a:spcAft>
                <a:spcPts val="0"/>
              </a:spcAft>
              <a:defRPr/>
            </a:pPr>
            <a:endParaRPr lang="en-US" dirty="0">
              <a:latin typeface="+mn-lt"/>
            </a:endParaRPr>
          </a:p>
        </p:txBody>
      </p:sp>
      <p:sp>
        <p:nvSpPr>
          <p:cNvPr id="20483" name="TextBox 2">
            <a:extLst>
              <a:ext uri="{FF2B5EF4-FFF2-40B4-BE49-F238E27FC236}">
                <a16:creationId xmlns:a16="http://schemas.microsoft.com/office/drawing/2014/main" id="{E0C6753B-1C41-4D6A-9356-C3309B23AA9A}"/>
              </a:ext>
            </a:extLst>
          </p:cNvPr>
          <p:cNvSpPr txBox="1">
            <a:spLocks noChangeArrowheads="1"/>
          </p:cNvSpPr>
          <p:nvPr/>
        </p:nvSpPr>
        <p:spPr bwMode="auto">
          <a:xfrm>
            <a:off x="111125" y="790575"/>
            <a:ext cx="10925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a:latin typeface="Roboto Black" panose="02000000000000000000" pitchFamily="2" charset="0"/>
                <a:ea typeface="Roboto Black" panose="02000000000000000000" pitchFamily="2" charset="0"/>
                <a:cs typeface="Roboto Black" panose="02000000000000000000" pitchFamily="2" charset="0"/>
              </a:rPr>
              <a:t>Requirements of the 2008 </a:t>
            </a:r>
            <a:r>
              <a:rPr lang="en-US" altLang="en-US" sz="2800" b="1">
                <a:latin typeface="Roboto Black" panose="02000000000000000000" pitchFamily="2" charset="0"/>
                <a:ea typeface="Roboto Black" panose="02000000000000000000" pitchFamily="2" charset="0"/>
                <a:cs typeface="Roboto Black" panose="02000000000000000000" pitchFamily="2" charset="0"/>
              </a:rPr>
              <a:t>The Consolidated Natural Resource Act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1" descr="Cover image of the ">
            <a:extLst>
              <a:ext uri="{FF2B5EF4-FFF2-40B4-BE49-F238E27FC236}">
                <a16:creationId xmlns:a16="http://schemas.microsoft.com/office/drawing/2014/main" id="{25388C6D-BB3D-4803-AE28-3F79DCF5D3C2}"/>
              </a:ext>
            </a:extLst>
          </p:cNvPr>
          <p:cNvGrpSpPr>
            <a:grpSpLocks/>
          </p:cNvGrpSpPr>
          <p:nvPr/>
        </p:nvGrpSpPr>
        <p:grpSpPr bwMode="auto">
          <a:xfrm>
            <a:off x="8128000" y="-382588"/>
            <a:ext cx="3984625" cy="6556376"/>
            <a:chOff x="7233323" y="-253234"/>
            <a:chExt cx="3985109" cy="6555641"/>
          </a:xfrm>
        </p:grpSpPr>
        <p:sp>
          <p:nvSpPr>
            <p:cNvPr id="21510" name="Rectangle 1" descr="JUPITER INLET LIGHTHOUSE&#10;OUTSTANDING NATURAL AREA&#10;COMPREHENSIVE MANAGEMENT PLAN&#10;and&#10;ENVIRONMENTAL ASSESSMENT&#10;" title="Image of the document cover">
              <a:extLst>
                <a:ext uri="{FF2B5EF4-FFF2-40B4-BE49-F238E27FC236}">
                  <a16:creationId xmlns:a16="http://schemas.microsoft.com/office/drawing/2014/main" id="{2B22A752-1607-44C0-B37B-DA9EA8726E23}"/>
                </a:ext>
              </a:extLst>
            </p:cNvPr>
            <p:cNvSpPr>
              <a:spLocks noChangeArrowheads="1"/>
            </p:cNvSpPr>
            <p:nvPr/>
          </p:nvSpPr>
          <p:spPr bwMode="auto">
            <a:xfrm>
              <a:off x="7233323" y="-253234"/>
              <a:ext cx="3985109"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en-US" altLang="en-US" sz="2400" b="1" dirty="0">
                  <a:latin typeface="Times New Roman" panose="02020603050405020304" pitchFamily="18" charset="0"/>
                  <a:ea typeface="Calibri" panose="020F0502020204030204" pitchFamily="34" charset="0"/>
                  <a:cs typeface="Times New Roman" panose="02020603050405020304" pitchFamily="18" charset="0"/>
                </a:rPr>
                <a:t> </a:t>
              </a:r>
              <a:endParaRPr lang="en-US" altLang="en-US" sz="1100" dirty="0">
                <a:ea typeface="Calibri" panose="020F0502020204030204" pitchFamily="34" charset="0"/>
                <a:cs typeface="Times New Roman" panose="02020603050405020304" pitchFamily="18" charset="0"/>
              </a:endParaRPr>
            </a:p>
            <a:p>
              <a:pPr algn="ctr">
                <a:defRPr/>
              </a:pPr>
              <a:r>
                <a:rPr lang="en-US" altLang="en-US" sz="2400" b="1" dirty="0">
                  <a:latin typeface="Times New Roman" panose="02020603050405020304" pitchFamily="18" charset="0"/>
                  <a:ea typeface="Calibri" panose="020F0502020204030204" pitchFamily="34" charset="0"/>
                  <a:cs typeface="Times New Roman" panose="02020603050405020304" pitchFamily="18" charset="0"/>
                </a:rPr>
                <a:t> </a:t>
              </a:r>
              <a:endParaRPr lang="en-US" altLang="en-US" sz="1100" dirty="0">
                <a:ea typeface="Calibri" panose="020F0502020204030204" pitchFamily="34" charset="0"/>
                <a:cs typeface="Times New Roman" panose="02020603050405020304" pitchFamily="18" charset="0"/>
              </a:endParaRPr>
            </a:p>
            <a:p>
              <a:pPr algn="ctr">
                <a:defRPr/>
              </a:pPr>
              <a:r>
                <a:rPr lang="en-US" altLang="en-US" sz="2400" b="1" dirty="0">
                  <a:latin typeface="Times New Roman" panose="02020603050405020304" pitchFamily="18" charset="0"/>
                  <a:ea typeface="Calibri" panose="020F0502020204030204" pitchFamily="34" charset="0"/>
                  <a:cs typeface="Times New Roman" panose="02020603050405020304" pitchFamily="18" charset="0"/>
                </a:rPr>
                <a:t> </a:t>
              </a:r>
              <a:endParaRPr lang="en-US" altLang="en-US" sz="1100" dirty="0">
                <a:ea typeface="Roboto Condensed" panose="02000000000000000000" pitchFamily="2" charset="0"/>
                <a:cs typeface="Times New Roman" panose="02020603050405020304" pitchFamily="18" charset="0"/>
              </a:endParaRPr>
            </a:p>
            <a:p>
              <a:pPr algn="ctr">
                <a:defRPr/>
              </a:pPr>
              <a:r>
                <a:rPr lang="en-US" altLang="en-US" sz="2400" b="1" dirty="0">
                  <a:latin typeface="Times New Roman" panose="02020603050405020304" pitchFamily="18" charset="0"/>
                  <a:ea typeface="Roboto Condensed" panose="02000000000000000000" pitchFamily="2" charset="0"/>
                  <a:cs typeface="Calibri" panose="020F0502020204030204" pitchFamily="34" charset="0"/>
                </a:rPr>
                <a:t> </a:t>
              </a:r>
              <a:endParaRPr lang="en-US" altLang="en-US" sz="1100" dirty="0"/>
            </a:p>
            <a:p>
              <a:pPr algn="ctr">
                <a:defRPr/>
              </a:pPr>
              <a:r>
                <a:rPr lang="en-US" altLang="en-US" sz="2400" b="1" dirty="0">
                  <a:latin typeface="Times New Roman" panose="02020603050405020304" pitchFamily="18" charset="0"/>
                  <a:cs typeface="Calibri" panose="020F0502020204030204" pitchFamily="34" charset="0"/>
                </a:rPr>
                <a:t> </a:t>
              </a:r>
              <a:endParaRPr lang="en-US" altLang="en-US" sz="1100" dirty="0"/>
            </a:p>
            <a:p>
              <a:pPr algn="ctr">
                <a:defRPr/>
              </a:pPr>
              <a:r>
                <a:rPr lang="en-US" altLang="en-US" sz="2400" b="1" dirty="0">
                  <a:latin typeface="Times New Roman" panose="02020603050405020304" pitchFamily="18" charset="0"/>
                  <a:cs typeface="Calibri" panose="020F0502020204030204" pitchFamily="34" charset="0"/>
                </a:rPr>
                <a:t> </a:t>
              </a:r>
              <a:endParaRPr lang="en-US" altLang="en-US" sz="1100" dirty="0"/>
            </a:p>
            <a:p>
              <a:pPr algn="ctr">
                <a:defRPr/>
              </a:pPr>
              <a:r>
                <a:rPr lang="en-US" altLang="en-US" sz="2400" b="1" dirty="0">
                  <a:latin typeface="Times New Roman" panose="02020603050405020304" pitchFamily="18" charset="0"/>
                  <a:cs typeface="Calibri" panose="020F0502020204030204" pitchFamily="34" charset="0"/>
                </a:rPr>
                <a:t> </a:t>
              </a:r>
              <a:endParaRPr lang="en-US" altLang="en-US" sz="1100" dirty="0"/>
            </a:p>
            <a:p>
              <a:pPr algn="ctr">
                <a:defRPr/>
              </a:pPr>
              <a:r>
                <a:rPr lang="en-US" altLang="en-US" sz="2400" b="1" dirty="0">
                  <a:latin typeface="Times New Roman" panose="02020603050405020304" pitchFamily="18" charset="0"/>
                  <a:cs typeface="Calibri" panose="020F0502020204030204" pitchFamily="34" charset="0"/>
                </a:rPr>
                <a:t> </a:t>
              </a:r>
              <a:endParaRPr lang="en-US" altLang="en-US" sz="1100" dirty="0"/>
            </a:p>
            <a:p>
              <a:pPr algn="ctr">
                <a:defRPr/>
              </a:pPr>
              <a:r>
                <a:rPr lang="en-US" altLang="en-US" sz="2400" b="1" dirty="0">
                  <a:latin typeface="Times New Roman" panose="02020603050405020304" pitchFamily="18" charset="0"/>
                  <a:cs typeface="Calibri" panose="020F0502020204030204" pitchFamily="34" charset="0"/>
                </a:rPr>
                <a:t> </a:t>
              </a:r>
              <a:endParaRPr lang="en-US" altLang="en-US" sz="1100" dirty="0"/>
            </a:p>
            <a:p>
              <a:pPr algn="ctr">
                <a:defRPr/>
              </a:pPr>
              <a:r>
                <a:rPr lang="en-US" altLang="en-US" sz="2400" b="1" dirty="0">
                  <a:latin typeface="Times New Roman" panose="02020603050405020304" pitchFamily="18" charset="0"/>
                  <a:cs typeface="Calibri" panose="020F0502020204030204" pitchFamily="34" charset="0"/>
                </a:rPr>
                <a:t> </a:t>
              </a:r>
              <a:endParaRPr lang="en-US" altLang="en-US" sz="1100" dirty="0"/>
            </a:p>
            <a:p>
              <a:pPr algn="ctr">
                <a:defRPr/>
              </a:pPr>
              <a:r>
                <a:rPr lang="en-US" altLang="en-US" sz="2400" b="1" dirty="0">
                  <a:latin typeface="Times New Roman" panose="02020603050405020304" pitchFamily="18" charset="0"/>
                  <a:cs typeface="Calibri" panose="020F0502020204030204" pitchFamily="34" charset="0"/>
                </a:rPr>
                <a:t> </a:t>
              </a:r>
              <a:endParaRPr lang="en-US" altLang="en-US" sz="1100" dirty="0"/>
            </a:p>
            <a:p>
              <a:pPr algn="ctr">
                <a:defRPr/>
              </a:pPr>
              <a:r>
                <a:rPr lang="en-US" altLang="en-US" sz="2400" b="1" dirty="0">
                  <a:latin typeface="Times New Roman" panose="02020603050405020304" pitchFamily="18" charset="0"/>
                  <a:cs typeface="Calibri" panose="020F0502020204030204" pitchFamily="34" charset="0"/>
                </a:rPr>
                <a:t> </a:t>
              </a:r>
              <a:endParaRPr lang="en-US" altLang="en-US" sz="1100" dirty="0"/>
            </a:p>
            <a:p>
              <a:pPr algn="ctr">
                <a:defRPr/>
              </a:pPr>
              <a:r>
                <a:rPr lang="en-US" altLang="en-US" sz="2400" b="1" dirty="0">
                  <a:latin typeface="Times New Roman" panose="02020603050405020304" pitchFamily="18" charset="0"/>
                  <a:cs typeface="Calibri" panose="020F0502020204030204" pitchFamily="34" charset="0"/>
                </a:rPr>
                <a:t> </a:t>
              </a:r>
              <a:endParaRPr lang="en-US" altLang="en-US" sz="1100" dirty="0"/>
            </a:p>
            <a:p>
              <a:pPr algn="ctr">
                <a:defRPr/>
              </a:pPr>
              <a:r>
                <a:rPr lang="en-US" altLang="en-US" sz="2400" b="1" dirty="0">
                  <a:latin typeface="Times New Roman" panose="02020603050405020304" pitchFamily="18" charset="0"/>
                  <a:cs typeface="Calibri" panose="020F0502020204030204" pitchFamily="34" charset="0"/>
                </a:rPr>
                <a:t> </a:t>
              </a:r>
              <a:endParaRPr lang="en-US" altLang="en-US" sz="1100" dirty="0"/>
            </a:p>
            <a:p>
              <a:pPr algn="ctr">
                <a:defRPr/>
              </a:pPr>
              <a:r>
                <a:rPr lang="en-US" altLang="en-US" sz="1400" b="1" dirty="0">
                  <a:latin typeface="Roboto Condensed" panose="02000000000000000000" pitchFamily="2" charset="0"/>
                  <a:ea typeface="Roboto Condensed" panose="02000000000000000000" pitchFamily="2" charset="0"/>
                  <a:cs typeface="Roboto Condensed" panose="02000000000000000000" pitchFamily="2" charset="0"/>
                </a:rPr>
                <a:t> </a:t>
              </a:r>
              <a:endParaRPr lang="en-US" altLang="en-US" sz="1400" dirty="0">
                <a:latin typeface="Roboto Condensed" panose="02000000000000000000" pitchFamily="2" charset="0"/>
                <a:ea typeface="Roboto Condensed" panose="02000000000000000000" pitchFamily="2" charset="0"/>
                <a:cs typeface="Roboto Condensed" panose="02000000000000000000" pitchFamily="2" charset="0"/>
              </a:endParaRPr>
            </a:p>
            <a:p>
              <a:pPr algn="ctr">
                <a:defRPr/>
              </a:pPr>
              <a:r>
                <a:rPr lang="en-US" altLang="en-US" sz="1400" b="1" dirty="0">
                  <a:latin typeface="Roboto Condensed" panose="02000000000000000000" pitchFamily="2" charset="0"/>
                  <a:ea typeface="Roboto Condensed" panose="02000000000000000000" pitchFamily="2" charset="0"/>
                  <a:cs typeface="Roboto Condensed" panose="02000000000000000000" pitchFamily="2" charset="0"/>
                </a:rPr>
                <a:t>JUPITER INLET LIGHTHOUSE</a:t>
              </a:r>
              <a:endParaRPr lang="en-US" altLang="en-US" sz="1400" dirty="0">
                <a:latin typeface="Roboto Condensed" panose="02000000000000000000" pitchFamily="2" charset="0"/>
                <a:ea typeface="Roboto Condensed" panose="02000000000000000000" pitchFamily="2" charset="0"/>
                <a:cs typeface="Roboto Condensed" panose="02000000000000000000" pitchFamily="2" charset="0"/>
              </a:endParaRPr>
            </a:p>
            <a:p>
              <a:pPr algn="ctr">
                <a:defRPr/>
              </a:pPr>
              <a:r>
                <a:rPr lang="en-US" altLang="en-US" sz="1400" b="1" dirty="0">
                  <a:latin typeface="Roboto Condensed" panose="02000000000000000000" pitchFamily="2" charset="0"/>
                  <a:ea typeface="Roboto Condensed" panose="02000000000000000000" pitchFamily="2" charset="0"/>
                  <a:cs typeface="Roboto Condensed" panose="02000000000000000000" pitchFamily="2" charset="0"/>
                </a:rPr>
                <a:t>OUTSTANDING NATURAL AREA</a:t>
              </a:r>
              <a:endParaRPr lang="en-US" altLang="en-US" sz="1400" dirty="0">
                <a:latin typeface="Roboto Condensed" panose="02000000000000000000" pitchFamily="2" charset="0"/>
                <a:ea typeface="Roboto Condensed" panose="02000000000000000000" pitchFamily="2" charset="0"/>
                <a:cs typeface="Roboto Condensed" panose="02000000000000000000" pitchFamily="2" charset="0"/>
              </a:endParaRPr>
            </a:p>
            <a:p>
              <a:pPr algn="ctr">
                <a:defRPr/>
              </a:pPr>
              <a:r>
                <a:rPr lang="en-US" altLang="en-US" sz="1400" b="1" dirty="0">
                  <a:latin typeface="Roboto Condensed" panose="02000000000000000000" pitchFamily="2" charset="0"/>
                  <a:ea typeface="Roboto Condensed" panose="02000000000000000000" pitchFamily="2" charset="0"/>
                  <a:cs typeface="Roboto Condensed" panose="02000000000000000000" pitchFamily="2" charset="0"/>
                </a:rPr>
                <a:t>COMPREHENSIVE MANAGEMENT PLAN</a:t>
              </a:r>
              <a:endParaRPr lang="en-US" altLang="en-US" sz="1400" dirty="0">
                <a:latin typeface="Roboto Condensed" panose="02000000000000000000" pitchFamily="2" charset="0"/>
                <a:ea typeface="Roboto Condensed" panose="02000000000000000000" pitchFamily="2" charset="0"/>
                <a:cs typeface="Roboto Condensed" panose="02000000000000000000" pitchFamily="2" charset="0"/>
              </a:endParaRPr>
            </a:p>
            <a:p>
              <a:pPr algn="ctr">
                <a:defRPr/>
              </a:pPr>
              <a:r>
                <a:rPr lang="en-US" altLang="en-US" sz="1400" dirty="0">
                  <a:latin typeface="Roboto Condensed" panose="02000000000000000000" pitchFamily="2" charset="0"/>
                  <a:ea typeface="Roboto Condensed" panose="02000000000000000000" pitchFamily="2" charset="0"/>
                  <a:cs typeface="Roboto Condensed" panose="02000000000000000000" pitchFamily="2" charset="0"/>
                </a:rPr>
                <a:t>and</a:t>
              </a:r>
            </a:p>
            <a:p>
              <a:pPr algn="ctr">
                <a:defRPr/>
              </a:pPr>
              <a:r>
                <a:rPr lang="en-US" altLang="en-US" sz="1400" dirty="0">
                  <a:latin typeface="Roboto Condensed" panose="02000000000000000000" pitchFamily="2" charset="0"/>
                  <a:ea typeface="Roboto Condensed" panose="02000000000000000000" pitchFamily="2" charset="0"/>
                  <a:cs typeface="Roboto Condensed" panose="02000000000000000000" pitchFamily="2" charset="0"/>
                </a:rPr>
                <a:t>ENVIRONMENTAL ASSESSMENT</a:t>
              </a:r>
            </a:p>
          </p:txBody>
        </p:sp>
        <p:pic>
          <p:nvPicPr>
            <p:cNvPr id="21511" name="Picture 3" descr="Photo of the Jupiter Lighthouse." title="Photo">
              <a:extLst>
                <a:ext uri="{FF2B5EF4-FFF2-40B4-BE49-F238E27FC236}">
                  <a16:creationId xmlns:a16="http://schemas.microsoft.com/office/drawing/2014/main" id="{E5744C78-256A-49EF-BAD8-696F18CCF0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55773" y="1694411"/>
              <a:ext cx="2140210" cy="320004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7" name="TextBox 6">
            <a:extLst>
              <a:ext uri="{FF2B5EF4-FFF2-40B4-BE49-F238E27FC236}">
                <a16:creationId xmlns:a16="http://schemas.microsoft.com/office/drawing/2014/main" id="{8953AC18-47D8-4753-9601-CDDF787E7B31}"/>
              </a:ext>
            </a:extLst>
          </p:cNvPr>
          <p:cNvSpPr txBox="1"/>
          <p:nvPr/>
        </p:nvSpPr>
        <p:spPr>
          <a:xfrm>
            <a:off x="463550" y="1670050"/>
            <a:ext cx="8250238" cy="4032250"/>
          </a:xfrm>
          <a:prstGeom prst="rect">
            <a:avLst/>
          </a:prstGeom>
          <a:noFill/>
        </p:spPr>
        <p:txBody>
          <a:bodyPr>
            <a:spAutoFit/>
          </a:bodyPr>
          <a:lstStyle/>
          <a:p>
            <a:pPr eaLnBrk="1" fontAlgn="auto" hangingPunct="1">
              <a:spcBef>
                <a:spcPts val="0"/>
              </a:spcBef>
              <a:spcAft>
                <a:spcPts val="0"/>
              </a:spcAft>
              <a:defRPr/>
            </a:pPr>
            <a:r>
              <a:rPr lang="en-US" sz="1600" dirty="0">
                <a:latin typeface="Roboto Condensed" panose="02000000000000000000" pitchFamily="2" charset="0"/>
                <a:ea typeface="Roboto Condensed" panose="02000000000000000000" pitchFamily="2" charset="0"/>
              </a:rPr>
              <a:t>The “</a:t>
            </a:r>
            <a:r>
              <a:rPr lang="en-US" sz="1600" i="1" u="sng" dirty="0">
                <a:latin typeface="Roboto Condensed" panose="02000000000000000000" pitchFamily="2" charset="0"/>
                <a:ea typeface="Roboto Condensed" panose="02000000000000000000" pitchFamily="2" charset="0"/>
              </a:rPr>
              <a:t>Comprehensive Management Plan</a:t>
            </a:r>
            <a:r>
              <a:rPr lang="en-US" sz="1600" dirty="0">
                <a:latin typeface="Roboto Condensed" panose="02000000000000000000" pitchFamily="2" charset="0"/>
                <a:ea typeface="Roboto Condensed" panose="02000000000000000000" pitchFamily="2" charset="0"/>
              </a:rPr>
              <a:t>” was created and signed by the “Working Group” partners in 2010 as the guiding document.</a:t>
            </a:r>
          </a:p>
          <a:p>
            <a:pPr eaLnBrk="1" fontAlgn="auto" hangingPunct="1">
              <a:spcBef>
                <a:spcPts val="0"/>
              </a:spcBef>
              <a:spcAft>
                <a:spcPts val="0"/>
              </a:spcAft>
              <a:defRPr/>
            </a:pPr>
            <a:endParaRPr lang="en-US" sz="1600" dirty="0">
              <a:latin typeface="Roboto Condensed" panose="02000000000000000000" pitchFamily="2" charset="0"/>
              <a:ea typeface="Roboto Condensed" panose="02000000000000000000" pitchFamily="2" charset="0"/>
            </a:endParaRPr>
          </a:p>
          <a:p>
            <a:pPr eaLnBrk="1" fontAlgn="auto" hangingPunct="1">
              <a:spcBef>
                <a:spcPts val="0"/>
              </a:spcBef>
              <a:spcAft>
                <a:spcPts val="0"/>
              </a:spcAft>
              <a:defRPr/>
            </a:pPr>
            <a:r>
              <a:rPr lang="en-US" sz="1600" b="1" dirty="0">
                <a:latin typeface="Roboto Condensed" panose="02000000000000000000" pitchFamily="2" charset="0"/>
                <a:ea typeface="Roboto Condensed" panose="02000000000000000000" pitchFamily="2" charset="0"/>
              </a:rPr>
              <a:t>The Plan (based on research and studies) includes</a:t>
            </a:r>
            <a:r>
              <a:rPr lang="en-US" sz="1600" dirty="0">
                <a:latin typeface="Roboto Condensed" panose="02000000000000000000" pitchFamily="2" charset="0"/>
                <a:ea typeface="Roboto Condensed" panose="02000000000000000000" pitchFamily="2" charset="0"/>
              </a:rPr>
              <a:t>:</a:t>
            </a:r>
          </a:p>
          <a:p>
            <a:pPr eaLnBrk="1" fontAlgn="auto" hangingPunct="1">
              <a:spcBef>
                <a:spcPts val="0"/>
              </a:spcBef>
              <a:spcAft>
                <a:spcPts val="0"/>
              </a:spcAft>
              <a:defRPr/>
            </a:pPr>
            <a:endParaRPr lang="en-US" sz="1600" dirty="0">
              <a:latin typeface="Roboto Condensed" panose="02000000000000000000" pitchFamily="2" charset="0"/>
              <a:ea typeface="Roboto Condensed" panose="02000000000000000000" pitchFamily="2" charset="0"/>
            </a:endParaRPr>
          </a:p>
          <a:p>
            <a:pPr marL="285750" indent="-285750" eaLnBrk="1" fontAlgn="auto" hangingPunct="1">
              <a:spcBef>
                <a:spcPts val="0"/>
              </a:spcBef>
              <a:spcAft>
                <a:spcPts val="0"/>
              </a:spcAft>
              <a:buFont typeface="Arial" panose="020B0604020202020204" pitchFamily="34" charset="0"/>
              <a:buChar char="•"/>
              <a:defRPr/>
            </a:pPr>
            <a:r>
              <a:rPr lang="en-US" sz="1600" dirty="0">
                <a:latin typeface="Roboto Condensed" panose="02000000000000000000" pitchFamily="2" charset="0"/>
                <a:ea typeface="Roboto Condensed" panose="02000000000000000000" pitchFamily="2" charset="0"/>
              </a:rPr>
              <a:t>Location of ONA – Other relevant plans &amp; laws – ONA Partners</a:t>
            </a:r>
          </a:p>
          <a:p>
            <a:pPr eaLnBrk="1" fontAlgn="auto" hangingPunct="1">
              <a:spcBef>
                <a:spcPts val="0"/>
              </a:spcBef>
              <a:spcAft>
                <a:spcPts val="0"/>
              </a:spcAft>
              <a:defRPr/>
            </a:pPr>
            <a:endParaRPr lang="en-US" sz="1600" dirty="0">
              <a:latin typeface="Roboto Condensed" panose="02000000000000000000" pitchFamily="2" charset="0"/>
              <a:ea typeface="Roboto Condensed" panose="02000000000000000000" pitchFamily="2" charset="0"/>
            </a:endParaRPr>
          </a:p>
          <a:p>
            <a:pPr marL="285750" indent="-285750" eaLnBrk="1" fontAlgn="auto" hangingPunct="1">
              <a:spcBef>
                <a:spcPts val="0"/>
              </a:spcBef>
              <a:spcAft>
                <a:spcPts val="0"/>
              </a:spcAft>
              <a:buFont typeface="Arial" panose="020B0604020202020204" pitchFamily="34" charset="0"/>
              <a:buChar char="•"/>
              <a:defRPr/>
            </a:pPr>
            <a:r>
              <a:rPr lang="en-US" sz="1600" dirty="0">
                <a:latin typeface="Roboto Condensed" panose="02000000000000000000" pitchFamily="2" charset="0"/>
                <a:ea typeface="Roboto Condensed" panose="02000000000000000000" pitchFamily="2" charset="0"/>
              </a:rPr>
              <a:t>Resources – Current Management Strategies – Socio-economic Conditions</a:t>
            </a:r>
          </a:p>
          <a:p>
            <a:pPr marL="285750" indent="-285750" eaLnBrk="1" fontAlgn="auto" hangingPunct="1">
              <a:spcBef>
                <a:spcPts val="0"/>
              </a:spcBef>
              <a:spcAft>
                <a:spcPts val="0"/>
              </a:spcAft>
              <a:buFont typeface="Arial" panose="020B0604020202020204" pitchFamily="34" charset="0"/>
              <a:buChar char="•"/>
              <a:defRPr/>
            </a:pPr>
            <a:endParaRPr lang="en-US" sz="1600" dirty="0">
              <a:latin typeface="Roboto Condensed" panose="02000000000000000000" pitchFamily="2" charset="0"/>
              <a:ea typeface="Roboto Condensed" panose="02000000000000000000" pitchFamily="2" charset="0"/>
            </a:endParaRPr>
          </a:p>
          <a:p>
            <a:pPr marL="285750" indent="-285750" eaLnBrk="1" fontAlgn="auto" hangingPunct="1">
              <a:spcBef>
                <a:spcPts val="0"/>
              </a:spcBef>
              <a:spcAft>
                <a:spcPts val="0"/>
              </a:spcAft>
              <a:buFont typeface="Arial" panose="020B0604020202020204" pitchFamily="34" charset="0"/>
              <a:buChar char="•"/>
              <a:defRPr/>
            </a:pPr>
            <a:r>
              <a:rPr lang="en-US" sz="1600" dirty="0">
                <a:latin typeface="Roboto Condensed" panose="02000000000000000000" pitchFamily="2" charset="0"/>
                <a:ea typeface="Roboto Condensed" panose="02000000000000000000" pitchFamily="2" charset="0"/>
              </a:rPr>
              <a:t>Management Guidelines – Management Issues – Public Use - Protection</a:t>
            </a:r>
          </a:p>
          <a:p>
            <a:pPr marL="285750" indent="-285750" eaLnBrk="1" fontAlgn="auto" hangingPunct="1">
              <a:spcBef>
                <a:spcPts val="0"/>
              </a:spcBef>
              <a:spcAft>
                <a:spcPts val="0"/>
              </a:spcAft>
              <a:buFont typeface="Arial" panose="020B0604020202020204" pitchFamily="34" charset="0"/>
              <a:buChar char="•"/>
              <a:defRPr/>
            </a:pPr>
            <a:endParaRPr lang="en-US" sz="1600" dirty="0">
              <a:latin typeface="Roboto Condensed" panose="02000000000000000000" pitchFamily="2" charset="0"/>
              <a:ea typeface="Roboto Condensed" panose="02000000000000000000" pitchFamily="2" charset="0"/>
            </a:endParaRPr>
          </a:p>
          <a:p>
            <a:pPr marL="285750" indent="-285750" eaLnBrk="1" fontAlgn="auto" hangingPunct="1">
              <a:spcBef>
                <a:spcPts val="0"/>
              </a:spcBef>
              <a:spcAft>
                <a:spcPts val="0"/>
              </a:spcAft>
              <a:buFont typeface="Arial" panose="020B0604020202020204" pitchFamily="34" charset="0"/>
              <a:buChar char="•"/>
              <a:defRPr/>
            </a:pPr>
            <a:r>
              <a:rPr lang="en-US" sz="1600" dirty="0">
                <a:latin typeface="Roboto Condensed" panose="02000000000000000000" pitchFamily="2" charset="0"/>
                <a:ea typeface="Roboto Condensed" panose="02000000000000000000" pitchFamily="2" charset="0"/>
              </a:rPr>
              <a:t>Management Practices – Cultural &amp; Historic Resources – Recreation</a:t>
            </a:r>
          </a:p>
          <a:p>
            <a:pPr marL="285750" indent="-285750" eaLnBrk="1" fontAlgn="auto" hangingPunct="1">
              <a:spcBef>
                <a:spcPts val="0"/>
              </a:spcBef>
              <a:spcAft>
                <a:spcPts val="0"/>
              </a:spcAft>
              <a:buFont typeface="Arial" panose="020B0604020202020204" pitchFamily="34" charset="0"/>
              <a:buChar char="•"/>
              <a:defRPr/>
            </a:pPr>
            <a:endParaRPr lang="en-US" sz="1600" dirty="0">
              <a:latin typeface="Roboto Condensed" panose="02000000000000000000" pitchFamily="2" charset="0"/>
              <a:ea typeface="Roboto Condensed" panose="02000000000000000000" pitchFamily="2" charset="0"/>
            </a:endParaRPr>
          </a:p>
          <a:p>
            <a:pPr marL="285750" indent="-285750" eaLnBrk="1" fontAlgn="auto" hangingPunct="1">
              <a:spcBef>
                <a:spcPts val="0"/>
              </a:spcBef>
              <a:spcAft>
                <a:spcPts val="0"/>
              </a:spcAft>
              <a:buFont typeface="Arial" panose="020B0604020202020204" pitchFamily="34" charset="0"/>
              <a:buChar char="•"/>
              <a:defRPr/>
            </a:pPr>
            <a:r>
              <a:rPr lang="en-US" sz="1600" dirty="0">
                <a:latin typeface="Roboto Condensed" panose="02000000000000000000" pitchFamily="2" charset="0"/>
                <a:ea typeface="Roboto Condensed" panose="02000000000000000000" pitchFamily="2" charset="0"/>
              </a:rPr>
              <a:t>Environmental Assessment &amp; Impacts – Cumulative Impacts</a:t>
            </a:r>
          </a:p>
          <a:p>
            <a:pPr marL="285750" indent="-285750" eaLnBrk="1" fontAlgn="auto" hangingPunct="1">
              <a:spcBef>
                <a:spcPts val="0"/>
              </a:spcBef>
              <a:spcAft>
                <a:spcPts val="0"/>
              </a:spcAft>
              <a:buFont typeface="Arial" panose="020B0604020202020204" pitchFamily="34" charset="0"/>
              <a:buChar char="•"/>
              <a:defRPr/>
            </a:pPr>
            <a:endParaRPr lang="en-US" sz="1600" dirty="0">
              <a:latin typeface="Roboto Condensed" panose="02000000000000000000" pitchFamily="2" charset="0"/>
              <a:ea typeface="Roboto Condensed" panose="02000000000000000000" pitchFamily="2" charset="0"/>
            </a:endParaRPr>
          </a:p>
          <a:p>
            <a:pPr marL="285750" indent="-285750" eaLnBrk="1" fontAlgn="auto" hangingPunct="1">
              <a:spcBef>
                <a:spcPts val="0"/>
              </a:spcBef>
              <a:spcAft>
                <a:spcPts val="0"/>
              </a:spcAft>
              <a:buFont typeface="Arial" panose="020B0604020202020204" pitchFamily="34" charset="0"/>
              <a:buChar char="•"/>
              <a:defRPr/>
            </a:pPr>
            <a:r>
              <a:rPr lang="en-US" sz="1600" dirty="0">
                <a:latin typeface="Roboto Condensed" panose="02000000000000000000" pitchFamily="2" charset="0"/>
                <a:ea typeface="Roboto Condensed" panose="02000000000000000000" pitchFamily="2" charset="0"/>
              </a:rPr>
              <a:t>Master Species List – Natural Resource Monitoring Protocol</a:t>
            </a:r>
          </a:p>
        </p:txBody>
      </p:sp>
      <p:sp>
        <p:nvSpPr>
          <p:cNvPr id="8" name="Rectangle 7">
            <a:extLst>
              <a:ext uri="{FF2B5EF4-FFF2-40B4-BE49-F238E27FC236}">
                <a16:creationId xmlns:a16="http://schemas.microsoft.com/office/drawing/2014/main" id="{1108E153-3AB4-4112-A20E-D185A5D66E2C}"/>
              </a:ext>
            </a:extLst>
          </p:cNvPr>
          <p:cNvSpPr/>
          <p:nvPr/>
        </p:nvSpPr>
        <p:spPr>
          <a:xfrm>
            <a:off x="876300" y="5784850"/>
            <a:ext cx="3419475" cy="307975"/>
          </a:xfrm>
          <a:prstGeom prst="rect">
            <a:avLst/>
          </a:prstGeom>
        </p:spPr>
        <p:txBody>
          <a:bodyPr>
            <a:spAutoFit/>
          </a:bodyPr>
          <a:lstStyle/>
          <a:p>
            <a:pPr eaLnBrk="1" fontAlgn="auto" hangingPunct="1">
              <a:spcBef>
                <a:spcPts val="0"/>
              </a:spcBef>
              <a:spcAft>
                <a:spcPts val="0"/>
              </a:spcAft>
              <a:defRPr/>
            </a:pPr>
            <a:r>
              <a:rPr lang="en-US" sz="1400" dirty="0">
                <a:solidFill>
                  <a:schemeClr val="accent1">
                    <a:lumMod val="60000"/>
                    <a:lumOff val="40000"/>
                  </a:schemeClr>
                </a:solidFill>
                <a:latin typeface="Roboto Condensed" panose="02000000000000000000" pitchFamily="2" charset="0"/>
                <a:ea typeface="Roboto Condensed" panose="02000000000000000000" pitchFamily="2" charset="0"/>
                <a:hlinkClick r:id="rId3"/>
              </a:rPr>
              <a:t>Link to management Plan</a:t>
            </a:r>
            <a:r>
              <a:rPr lang="en-US" sz="1400" dirty="0">
                <a:solidFill>
                  <a:schemeClr val="accent1">
                    <a:lumMod val="60000"/>
                    <a:lumOff val="40000"/>
                  </a:schemeClr>
                </a:solidFill>
                <a:latin typeface="Roboto Condensed" panose="02000000000000000000" pitchFamily="2" charset="0"/>
                <a:ea typeface="Roboto Condensed" panose="02000000000000000000" pitchFamily="2" charset="0"/>
              </a:rPr>
              <a:t> </a:t>
            </a:r>
            <a:r>
              <a:rPr lang="en-US" sz="1400" dirty="0">
                <a:latin typeface="Roboto Condensed" panose="02000000000000000000" pitchFamily="2" charset="0"/>
                <a:ea typeface="Roboto Condensed" panose="02000000000000000000" pitchFamily="2" charset="0"/>
              </a:rPr>
              <a:t>(200 page pdf file)</a:t>
            </a:r>
          </a:p>
        </p:txBody>
      </p:sp>
      <p:sp>
        <p:nvSpPr>
          <p:cNvPr id="21509" name="TextBox 4">
            <a:extLst>
              <a:ext uri="{FF2B5EF4-FFF2-40B4-BE49-F238E27FC236}">
                <a16:creationId xmlns:a16="http://schemas.microsoft.com/office/drawing/2014/main" id="{70B23350-178B-4129-A6EF-E74E77CE392C}"/>
              </a:ext>
            </a:extLst>
          </p:cNvPr>
          <p:cNvSpPr txBox="1">
            <a:spLocks noChangeArrowheads="1"/>
          </p:cNvSpPr>
          <p:nvPr/>
        </p:nvSpPr>
        <p:spPr bwMode="auto">
          <a:xfrm>
            <a:off x="150813" y="682625"/>
            <a:ext cx="59610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600">
                <a:latin typeface="Roboto Black" panose="02000000000000000000" pitchFamily="2" charset="0"/>
                <a:ea typeface="Roboto Black" panose="02000000000000000000" pitchFamily="2" charset="0"/>
                <a:cs typeface="Roboto Black" panose="02000000000000000000" pitchFamily="2" charset="0"/>
              </a:rPr>
              <a:t>Things You Should Know:</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6372</TotalTime>
  <Words>1297</Words>
  <Application>Microsoft Office PowerPoint</Application>
  <PresentationFormat>Widescreen</PresentationFormat>
  <Paragraphs>183</Paragraphs>
  <Slides>15</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3" baseType="lpstr">
      <vt:lpstr>Calibri</vt:lpstr>
      <vt:lpstr>Arial</vt:lpstr>
      <vt:lpstr>Calibri Light</vt:lpstr>
      <vt:lpstr>Roboto Black</vt:lpstr>
      <vt:lpstr>Roboto Condensed</vt:lpstr>
      <vt:lpstr>Times New Roman</vt:lpstr>
      <vt:lpstr>Office Theme</vt:lpstr>
      <vt:lpstr>Acrobat Document</vt:lpstr>
      <vt:lpstr>Science &amp; Society: A “Working Group” Role Playing 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Based Public Policy</dc:title>
  <dc:creator>Neal White</dc:creator>
  <cp:lastModifiedBy>Neal White</cp:lastModifiedBy>
  <cp:revision>120</cp:revision>
  <dcterms:created xsi:type="dcterms:W3CDTF">2017-03-09T17:25:32Z</dcterms:created>
  <dcterms:modified xsi:type="dcterms:W3CDTF">2017-10-17T17:15:52Z</dcterms:modified>
</cp:coreProperties>
</file>