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1" r:id="rId9"/>
    <p:sldId id="265" r:id="rId10"/>
    <p:sldId id="266" r:id="rId11"/>
    <p:sldId id="267" r:id="rId12"/>
    <p:sldId id="260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F26221-8446-4E82-924E-435E4EADB1D3}"/>
              </a:ext>
            </a:extLst>
          </p:cNvPr>
          <p:cNvSpPr/>
          <p:nvPr userDrawn="1"/>
        </p:nvSpPr>
        <p:spPr>
          <a:xfrm>
            <a:off x="0" y="1292225"/>
            <a:ext cx="12192000" cy="4864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043AC69F-9736-42C2-A2B9-9814BDCBF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E009AA-BE23-4D65-9B93-87A90F831269}"/>
              </a:ext>
            </a:extLst>
          </p:cNvPr>
          <p:cNvSpPr/>
          <p:nvPr userDrawn="1"/>
        </p:nvSpPr>
        <p:spPr>
          <a:xfrm>
            <a:off x="0" y="1271588"/>
            <a:ext cx="12192000" cy="489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8C8FE5-B9A6-4F22-B93A-DAF987C35385}"/>
              </a:ext>
            </a:extLst>
          </p:cNvPr>
          <p:cNvCxnSpPr/>
          <p:nvPr userDrawn="1"/>
        </p:nvCxnSpPr>
        <p:spPr>
          <a:xfrm>
            <a:off x="0" y="1292225"/>
            <a:ext cx="12192000" cy="20638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BAFF36-FEBB-4FE6-8438-44C2E871DA42}"/>
              </a:ext>
            </a:extLst>
          </p:cNvPr>
          <p:cNvCxnSpPr/>
          <p:nvPr userDrawn="1"/>
        </p:nvCxnSpPr>
        <p:spPr>
          <a:xfrm>
            <a:off x="0" y="6156325"/>
            <a:ext cx="12192000" cy="20638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17">
            <a:extLst>
              <a:ext uri="{FF2B5EF4-FFF2-40B4-BE49-F238E27FC236}">
                <a16:creationId xmlns:a16="http://schemas.microsoft.com/office/drawing/2014/main" id="{AEA193B7-BEEF-4D8E-9F99-F0017D5152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15913"/>
            <a:ext cx="33559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92687852-1DE2-4978-93ED-53AF2C0142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20025" y="6381750"/>
            <a:ext cx="4548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dirty="0">
                <a:solidFill>
                  <a:srgbClr val="3B3838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Jupiter Inlet Lighthouse Outstanding Natural Area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75260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72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403835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0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8A833-9288-43A2-B7DB-A77A4E04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A74682A-3BD9-4C9E-9B67-62255F6FFCAB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5B63F-71E0-40F3-BEB2-F0688235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00784-F0BF-4AA9-BB8A-8E4594FB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BD1184-3E32-4832-AE0F-A38A8CEEAF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9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BE0CB-B8C5-4792-92EF-910D6C34A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685708C-F3F2-4992-9A28-4E8A84FFFADE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FA7C3-D598-4FD5-8077-BA793AE1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7D1FE-1BC1-4691-9580-C3C1140D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E88638E-CBAE-4D81-893B-2F0FEB620E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1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745E0-AC48-43C2-8D5F-EF903A6E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9AB999-7EC3-4B76-8DFA-1CD37BEA78E4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CE1CA-9C00-4AE5-94A1-C9A930B3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EF522-DF07-409E-A870-831D632B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0BA696-A378-4FE5-8476-87E7079331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8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1355B-D989-4376-B543-DEE48323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18C5E6-D087-4B97-A4C8-CA5954A6058E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728F4-8381-4C39-AFCB-94F11C7A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C45D7-A63F-4E89-A2BA-5F56C117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18BBE90-AB23-4D38-9292-79DF0F3662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2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1A972-CF41-46F2-B45F-0198A51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DD2C6BB-61DA-4389-9332-0A6E7D5C1F9A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4B0A1-AEF1-4B40-A5F5-EE1A4A36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2985C-CB24-4592-B2A3-7EDC998A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6D0952E-B568-4CCB-8C01-DB00A564B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5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387673-09EF-4086-B97C-B8841AEA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90DD287-AEA9-49F3-91AB-ADA721A86C49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A88CC8-53A0-44D9-B68A-B283A141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193D1E-8119-4614-AEB1-629AA04F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205D85-72CF-4F04-BBEB-6CE395BD1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3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8A97D-B581-433C-B839-700A587F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90BB0C7-88FC-4336-93B4-68DD8B38382F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30C29-6CB0-4434-B13C-157CCA0B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DE1D0-105B-4DC3-A69D-36C0FAA3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C31B8C7-210A-4401-9BC9-C16957E81B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1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78A153-42D9-462F-B875-5EF0435B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B1155FC-C45B-4688-8250-9B401378E4A6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4C96F-485E-4D58-AECB-8D1873359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6B2B7-8EB9-4699-838E-5C1D787CC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50205D0-39B1-44A7-BADE-28B8B48DA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4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956ED-7F03-416E-A878-E076CAF9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7293B7C-1813-451F-B973-F87CF4C7DAEB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BA917-C664-49EA-91E4-04A9B38A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47C45-CFD1-4755-8CFC-E2554FB7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7ED936D-EC16-44AF-9FF3-65CBF0F32D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0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A890A-7619-45A3-B55F-882CAC076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A6609C7-8C85-4C96-8835-12CB15979104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4B595-A877-43CF-9F84-7131BCD2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D10A5-52D0-477E-B41F-AFECE6E0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BF6846B-C934-411D-B0DE-BA4523569B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9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A020DD-BE39-4E51-B805-B25401CD46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544"/>
            <a:ext cx="12192000" cy="485378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FE8774-314D-4FDE-B472-F6B621921EBC}"/>
              </a:ext>
            </a:extLst>
          </p:cNvPr>
          <p:cNvSpPr txBox="1">
            <a:spLocks/>
          </p:cNvSpPr>
          <p:nvPr userDrawn="1"/>
        </p:nvSpPr>
        <p:spPr>
          <a:xfrm>
            <a:off x="4724400" y="634523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400" kern="1200" smtClean="0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584E54-BB5A-4ED2-93D8-92D071F664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3FEEFA-FF16-406D-8604-0AE7B98D7FD1}"/>
              </a:ext>
            </a:extLst>
          </p:cNvPr>
          <p:cNvCxnSpPr/>
          <p:nvPr userDrawn="1"/>
        </p:nvCxnSpPr>
        <p:spPr>
          <a:xfrm>
            <a:off x="0" y="1292225"/>
            <a:ext cx="12192000" cy="20638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2CC1B9-420D-43BB-8562-0846FFDA8B42}"/>
              </a:ext>
            </a:extLst>
          </p:cNvPr>
          <p:cNvCxnSpPr/>
          <p:nvPr userDrawn="1"/>
        </p:nvCxnSpPr>
        <p:spPr>
          <a:xfrm>
            <a:off x="0" y="6156325"/>
            <a:ext cx="12192000" cy="20638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9">
            <a:extLst>
              <a:ext uri="{FF2B5EF4-FFF2-40B4-BE49-F238E27FC236}">
                <a16:creationId xmlns:a16="http://schemas.microsoft.com/office/drawing/2014/main" id="{6F0BB7FF-B49F-40FE-9BAE-FCF929685F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20025" y="6381750"/>
            <a:ext cx="4548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dirty="0">
                <a:solidFill>
                  <a:srgbClr val="76717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Jupiter Inlet Lighthouse Outstanding Natural Area</a:t>
            </a:r>
          </a:p>
        </p:txBody>
      </p:sp>
      <p:pic>
        <p:nvPicPr>
          <p:cNvPr id="1031" name="Picture 10">
            <a:extLst>
              <a:ext uri="{FF2B5EF4-FFF2-40B4-BE49-F238E27FC236}">
                <a16:creationId xmlns:a16="http://schemas.microsoft.com/office/drawing/2014/main" id="{E39EF924-4E49-4070-A6DF-B24237B088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311900"/>
            <a:ext cx="19304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1489A603-5FB8-41DB-8CB5-99BC31BB7E6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081088" y="2336800"/>
            <a:ext cx="10007600" cy="238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>
                <a:cs typeface="Roboto Black" panose="02000000000000000000" pitchFamily="2" charset="0"/>
              </a:rPr>
              <a:t>Producers, Consumers &amp; Decomposers</a:t>
            </a:r>
            <a:br>
              <a:rPr lang="en-US" altLang="en-US" b="1">
                <a:cs typeface="Roboto Black" panose="02000000000000000000" pitchFamily="2" charset="0"/>
              </a:rPr>
            </a:br>
            <a:r>
              <a:rPr lang="en-US" altLang="en-US" b="1">
                <a:cs typeface="Roboto Black" panose="02000000000000000000" pitchFamily="2" charset="0"/>
              </a:rPr>
              <a:t>of the ONA</a:t>
            </a: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CE8BE1DF-F016-46DC-A275-9F7F0678A2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 bwMode="auto">
          <a:xfrm>
            <a:off x="1512888" y="4724400"/>
            <a:ext cx="9144000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000"/>
              <a:t>Grade 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>
            <a:extLst>
              <a:ext uri="{FF2B5EF4-FFF2-40B4-BE49-F238E27FC236}">
                <a16:creationId xmlns:a16="http://schemas.microsoft.com/office/drawing/2014/main" id="{D289903E-B55E-4B9A-B27D-ACD558EC5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395413"/>
            <a:ext cx="75676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Limiting Factor </a:t>
            </a:r>
            <a:r>
              <a:rPr lang="en-US" altLang="en-US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– Living or non-living parts of an ecosystem that impacts the number of organisms that can live in that ecosystem.</a:t>
            </a:r>
          </a:p>
          <a:p>
            <a:pPr algn="ctr" eaLnBrk="1" hangingPunct="1"/>
            <a:r>
              <a:rPr lang="en-US" altLang="en-US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(You will be determining the limiting factors of the ONA</a:t>
            </a:r>
            <a:r>
              <a:rPr lang="en-US" altLang="en-US"/>
              <a:t>)</a:t>
            </a:r>
          </a:p>
        </p:txBody>
      </p:sp>
      <p:sp>
        <p:nvSpPr>
          <p:cNvPr id="22531" name="TextBox 4">
            <a:extLst>
              <a:ext uri="{FF2B5EF4-FFF2-40B4-BE49-F238E27FC236}">
                <a16:creationId xmlns:a16="http://schemas.microsoft.com/office/drawing/2014/main" id="{4128373D-C9B3-4E38-9EE9-D95FA550F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368550"/>
            <a:ext cx="678815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ONA your study site is about 120 acres.  (10 football fields long by 6 football field wide) [1000 yards by 600 yards]</a:t>
            </a:r>
          </a:p>
          <a:p>
            <a:pPr algn="ctr" eaLnBrk="1" hangingPunct="1"/>
            <a:endParaRPr lang="en-US" altLang="en-US" sz="20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 eaLnBrk="1" hangingPunct="1"/>
            <a:r>
              <a:rPr lang="en-US" altLang="en-US" sz="20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It is bordered on the North by homes,</a:t>
            </a:r>
          </a:p>
          <a:p>
            <a:pPr algn="ctr" eaLnBrk="1" hangingPunct="1"/>
            <a:r>
              <a:rPr lang="en-US" altLang="en-US" sz="20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Bridge road passes through the middle </a:t>
            </a:r>
          </a:p>
          <a:p>
            <a:pPr algn="ctr" eaLnBrk="1" hangingPunct="1"/>
            <a:r>
              <a:rPr lang="en-US" altLang="en-US" sz="20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on the West by U.S. Highway 1,</a:t>
            </a:r>
          </a:p>
          <a:p>
            <a:pPr algn="ctr" eaLnBrk="1" hangingPunct="1"/>
            <a:r>
              <a:rPr lang="en-US" altLang="en-US" sz="20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on the East by the Intercostal Waterway,</a:t>
            </a:r>
          </a:p>
          <a:p>
            <a:pPr algn="ctr" eaLnBrk="1" hangingPunct="1"/>
            <a:r>
              <a:rPr lang="en-US" altLang="en-US" sz="20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and on the South by the Loxahatchee River.</a:t>
            </a:r>
          </a:p>
          <a:p>
            <a:pPr algn="ctr" eaLnBrk="1" hangingPunct="1"/>
            <a:endParaRPr lang="en-US" altLang="en-US" sz="20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 eaLnBrk="1" hangingPunct="1"/>
            <a:r>
              <a:rPr lang="en-US" altLang="en-US" sz="16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site has no fresh water other than rain fall.</a:t>
            </a:r>
          </a:p>
          <a:p>
            <a:pPr algn="ctr" eaLnBrk="1" hangingPunct="1"/>
            <a:r>
              <a:rPr lang="en-US" altLang="en-US" sz="16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site has tennis courts, soccer fields, walking trails and historic buildings &amp; Lighthouse.</a:t>
            </a:r>
          </a:p>
        </p:txBody>
      </p:sp>
      <p:grpSp>
        <p:nvGrpSpPr>
          <p:cNvPr id="22532" name="Group 2" descr="Arrow connecting the words &quot;bordered on the North by homes&quot; to the homes on the north in the areial photo.">
            <a:extLst>
              <a:ext uri="{FF2B5EF4-FFF2-40B4-BE49-F238E27FC236}">
                <a16:creationId xmlns:a16="http://schemas.microsoft.com/office/drawing/2014/main" id="{6D853E9D-B6EE-42C6-B9CC-A4489541B86A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1473200"/>
            <a:ext cx="5449888" cy="4486275"/>
            <a:chOff x="3966960" y="304913"/>
            <a:chExt cx="7212972" cy="5895975"/>
          </a:xfrm>
        </p:grpSpPr>
        <p:pic>
          <p:nvPicPr>
            <p:cNvPr id="22535" name="Picture 3" descr="Google map areial photo with arrows pointing out the boundaries and other landmarks of the ONA.">
              <a:extLst>
                <a:ext uri="{FF2B5EF4-FFF2-40B4-BE49-F238E27FC236}">
                  <a16:creationId xmlns:a16="http://schemas.microsoft.com/office/drawing/2014/main" id="{3070EC99-B5CA-4A6C-ABDD-CB93D709C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957" y="304913"/>
              <a:ext cx="4371975" cy="58959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F22892D-F009-40F3-AF43-13460820F3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4648" y="726352"/>
              <a:ext cx="3828148" cy="229079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 descr="Arrow connecting the words &quot;on the West by U.S.Highway 1&quot; to the image of U.S.Highway 1in the areial photo." title="Arrow">
              <a:extLst>
                <a:ext uri="{FF2B5EF4-FFF2-40B4-BE49-F238E27FC236}">
                  <a16:creationId xmlns:a16="http://schemas.microsoft.com/office/drawing/2014/main" id="{BD92C7A9-03DB-4046-9EBB-5685FCF17FED}"/>
                </a:ext>
              </a:extLst>
            </p:cNvPr>
            <p:cNvCxnSpPr>
              <a:cxnSpLocks/>
            </p:cNvCxnSpPr>
            <p:nvPr/>
          </p:nvCxnSpPr>
          <p:spPr>
            <a:xfrm>
              <a:off x="3966960" y="3741103"/>
              <a:ext cx="2962508" cy="29834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 descr="Arrow connecting the words &quot;on the South by the Loxahatchee River&quot; to the image of the Loxahatchee River on the areial photo." title="Arrow">
              <a:extLst>
                <a:ext uri="{FF2B5EF4-FFF2-40B4-BE49-F238E27FC236}">
                  <a16:creationId xmlns:a16="http://schemas.microsoft.com/office/drawing/2014/main" id="{0DADDF85-29C8-4FBC-B06F-AD3E470C410B}"/>
                </a:ext>
              </a:extLst>
            </p:cNvPr>
            <p:cNvCxnSpPr>
              <a:cxnSpLocks/>
            </p:cNvCxnSpPr>
            <p:nvPr/>
          </p:nvCxnSpPr>
          <p:spPr>
            <a:xfrm>
              <a:off x="4767468" y="4621535"/>
              <a:ext cx="2888970" cy="151467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 descr="Arrow connecting the words &quot;on the East by Intracoastal Waterway&quot; to the image of the Intracoastal Waterway on the areial photo." title="Arrow">
              <a:extLst>
                <a:ext uri="{FF2B5EF4-FFF2-40B4-BE49-F238E27FC236}">
                  <a16:creationId xmlns:a16="http://schemas.microsoft.com/office/drawing/2014/main" id="{35598EAC-893B-4621-A171-6A1AD3F97F45}"/>
                </a:ext>
              </a:extLst>
            </p:cNvPr>
            <p:cNvCxnSpPr>
              <a:cxnSpLocks/>
            </p:cNvCxnSpPr>
            <p:nvPr/>
          </p:nvCxnSpPr>
          <p:spPr>
            <a:xfrm>
              <a:off x="4454408" y="4218872"/>
              <a:ext cx="6034271" cy="34841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3" name="TextBox 10">
            <a:extLst>
              <a:ext uri="{FF2B5EF4-FFF2-40B4-BE49-F238E27FC236}">
                <a16:creationId xmlns:a16="http://schemas.microsoft.com/office/drawing/2014/main" id="{D8C9147E-3161-4E87-BF41-C39451AB1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4489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The ONA: Study Site</a:t>
            </a:r>
          </a:p>
        </p:txBody>
      </p:sp>
      <p:cxnSp>
        <p:nvCxnSpPr>
          <p:cNvPr id="19" name="Straight Arrow Connector 18" descr="Arrow connecting the words &quot;Bridge Road passed through the middle&quot; to the image of Bridge Road in the areial photo." title="Arrow">
            <a:extLst>
              <a:ext uri="{FF2B5EF4-FFF2-40B4-BE49-F238E27FC236}">
                <a16:creationId xmlns:a16="http://schemas.microsoft.com/office/drawing/2014/main" id="{6BFDA450-CDB6-4260-8B54-7A50C7345C3E}"/>
              </a:ext>
            </a:extLst>
          </p:cNvPr>
          <p:cNvCxnSpPr>
            <a:cxnSpLocks/>
          </p:cNvCxnSpPr>
          <p:nvPr/>
        </p:nvCxnSpPr>
        <p:spPr>
          <a:xfrm flipV="1">
            <a:off x="6092825" y="3578225"/>
            <a:ext cx="2419350" cy="2127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>
            <a:extLst>
              <a:ext uri="{FF2B5EF4-FFF2-40B4-BE49-F238E27FC236}">
                <a16:creationId xmlns:a16="http://schemas.microsoft.com/office/drawing/2014/main" id="{3846331F-018F-4045-92A0-DCBF0A8F2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4467225"/>
            <a:ext cx="37147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Example of what relationship:</a:t>
            </a:r>
          </a:p>
          <a:p>
            <a:pPr eaLnBrk="1" hangingPunct="1"/>
            <a:endParaRPr lang="en-US" altLang="en-US"/>
          </a:p>
        </p:txBody>
      </p:sp>
      <p:pic>
        <p:nvPicPr>
          <p:cNvPr id="23555" name="Picture 3" descr="Photo of bee going toward flower.">
            <a:extLst>
              <a:ext uri="{FF2B5EF4-FFF2-40B4-BE49-F238E27FC236}">
                <a16:creationId xmlns:a16="http://schemas.microsoft.com/office/drawing/2014/main" id="{745323D5-5841-4BF6-84F2-A0869C68D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666875"/>
            <a:ext cx="3937000" cy="25987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0CE538-61A6-4E9C-BD40-74955F71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5016500"/>
            <a:ext cx="1446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Mutualism</a:t>
            </a:r>
          </a:p>
        </p:txBody>
      </p:sp>
      <p:pic>
        <p:nvPicPr>
          <p:cNvPr id="23557" name="Picture 6" descr="Photo of Woodpecker on tree.">
            <a:extLst>
              <a:ext uri="{FF2B5EF4-FFF2-40B4-BE49-F238E27FC236}">
                <a16:creationId xmlns:a16="http://schemas.microsoft.com/office/drawing/2014/main" id="{F6F09DAC-0800-48FD-9CD7-6EAA9A9F1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1666875"/>
            <a:ext cx="4173537" cy="3546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Box 7">
            <a:extLst>
              <a:ext uri="{FF2B5EF4-FFF2-40B4-BE49-F238E27FC236}">
                <a16:creationId xmlns:a16="http://schemas.microsoft.com/office/drawing/2014/main" id="{0DC5BD82-9FAC-48E6-A73C-7E1C9CB1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4200" y="1779588"/>
            <a:ext cx="22304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Example of what </a:t>
            </a:r>
          </a:p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relationship:</a:t>
            </a:r>
          </a:p>
          <a:p>
            <a:pPr eaLnBrk="1" hangingPunct="1"/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27043-D068-45BA-B710-FA2C14BAC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1825" y="2503488"/>
            <a:ext cx="2017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Predator / Prey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F2007-967E-4F00-BECF-8A6B32D79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725" y="3206750"/>
            <a:ext cx="296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the Predator?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5685D1-EEEE-494D-A5B6-D085B4A7E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5988" y="366871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Woodpecker</a:t>
            </a:r>
            <a:endParaRPr lang="en-US" alt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DE4F1-C645-4DBF-A91E-D46FFAEE2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4200" y="4591050"/>
            <a:ext cx="2327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 is the Prey? </a:t>
            </a:r>
            <a:endParaRPr lang="en-US" alt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56DFE-B11A-4095-B196-B80227312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4263" y="4949825"/>
            <a:ext cx="1112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Insects</a:t>
            </a:r>
          </a:p>
        </p:txBody>
      </p:sp>
      <p:sp>
        <p:nvSpPr>
          <p:cNvPr id="23564" name="TextBox 13">
            <a:extLst>
              <a:ext uri="{FF2B5EF4-FFF2-40B4-BE49-F238E27FC236}">
                <a16:creationId xmlns:a16="http://schemas.microsoft.com/office/drawing/2014/main" id="{AAA581F7-7F2E-4B29-9C8A-B9887C7A2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7731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Review: Identify the Following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8">
            <a:extLst>
              <a:ext uri="{FF2B5EF4-FFF2-40B4-BE49-F238E27FC236}">
                <a16:creationId xmlns:a16="http://schemas.microsoft.com/office/drawing/2014/main" id="{BDCA6C46-BC82-4B77-B20A-A70377A76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5334000"/>
            <a:ext cx="3714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Example of what relationship:</a:t>
            </a:r>
          </a:p>
          <a:p>
            <a:pPr eaLnBrk="1" hangingPunct="1"/>
            <a:endParaRPr lang="en-US" altLang="en-US"/>
          </a:p>
        </p:txBody>
      </p:sp>
      <p:pic>
        <p:nvPicPr>
          <p:cNvPr id="24579" name="Picture 14" descr="Photo of Air Plant (Bromeliad) on dead tree.">
            <a:extLst>
              <a:ext uri="{FF2B5EF4-FFF2-40B4-BE49-F238E27FC236}">
                <a16:creationId xmlns:a16="http://schemas.microsoft.com/office/drawing/2014/main" id="{2B795181-2F3B-4DB8-840D-9667A2432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b="8498"/>
          <a:stretch>
            <a:fillRect/>
          </a:stretch>
        </p:blipFill>
        <p:spPr bwMode="auto">
          <a:xfrm>
            <a:off x="415925" y="1590675"/>
            <a:ext cx="3603625" cy="3657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94726B-9A4C-4336-820B-5492DE686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913" y="5707063"/>
            <a:ext cx="2025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Commensalism</a:t>
            </a:r>
          </a:p>
        </p:txBody>
      </p:sp>
      <p:sp>
        <p:nvSpPr>
          <p:cNvPr id="24581" name="TextBox 18">
            <a:extLst>
              <a:ext uri="{FF2B5EF4-FFF2-40B4-BE49-F238E27FC236}">
                <a16:creationId xmlns:a16="http://schemas.microsoft.com/office/drawing/2014/main" id="{7D008519-6E94-4640-9FAA-AC8A2E877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7388" y="1712913"/>
            <a:ext cx="2333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Example of what </a:t>
            </a:r>
          </a:p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relationship:</a:t>
            </a:r>
          </a:p>
          <a:p>
            <a:pPr eaLnBrk="1" hangingPunct="1"/>
            <a:endParaRPr lang="en-US" altLang="en-US"/>
          </a:p>
        </p:txBody>
      </p:sp>
      <p:pic>
        <p:nvPicPr>
          <p:cNvPr id="24582" name="Picture 22" descr="Photo of Strangler Fig on Cabbage Palm Tree.">
            <a:extLst>
              <a:ext uri="{FF2B5EF4-FFF2-40B4-BE49-F238E27FC236}">
                <a16:creationId xmlns:a16="http://schemas.microsoft.com/office/drawing/2014/main" id="{A7A71A3B-A3C3-4059-87D5-E64614F10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590675"/>
            <a:ext cx="4718050" cy="4298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991461-AE6A-4DA0-A9B3-0674DF6B2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0775" y="2774950"/>
            <a:ext cx="1468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Parasitism</a:t>
            </a:r>
          </a:p>
        </p:txBody>
      </p:sp>
      <p:sp>
        <p:nvSpPr>
          <p:cNvPr id="24584" name="TextBox 9">
            <a:extLst>
              <a:ext uri="{FF2B5EF4-FFF2-40B4-BE49-F238E27FC236}">
                <a16:creationId xmlns:a16="http://schemas.microsoft.com/office/drawing/2014/main" id="{94FD2BD6-1381-4342-B5D2-18A2576A0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7731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Review: Identify the Following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7A76F4-C6F3-4AB3-AE6A-794F85C10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4357688"/>
            <a:ext cx="139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Consumer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8950A-8AA8-4868-88DB-8ADD5A827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288" y="2259013"/>
            <a:ext cx="1268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Producer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403D49-598A-4985-84B7-82E71F51F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5450" y="4819650"/>
            <a:ext cx="16811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Decomposer</a:t>
            </a:r>
          </a:p>
        </p:txBody>
      </p:sp>
      <p:pic>
        <p:nvPicPr>
          <p:cNvPr id="25605" name="Picture 6" descr="Photo of Cocoa Plum.">
            <a:extLst>
              <a:ext uri="{FF2B5EF4-FFF2-40B4-BE49-F238E27FC236}">
                <a16:creationId xmlns:a16="http://schemas.microsoft.com/office/drawing/2014/main" id="{4EC337B4-5BC6-4126-A261-FF7E10F46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720975"/>
            <a:ext cx="4249738" cy="3186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2" descr="Photo of fungus on Prickly Pear Cactus.">
            <a:extLst>
              <a:ext uri="{FF2B5EF4-FFF2-40B4-BE49-F238E27FC236}">
                <a16:creationId xmlns:a16="http://schemas.microsoft.com/office/drawing/2014/main" id="{86F42DA5-2EBD-446D-A2CC-5CC73B281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1573213"/>
            <a:ext cx="3592512" cy="3108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14" descr="Photo of Eastern Gray Squirrel.">
            <a:extLst>
              <a:ext uri="{FF2B5EF4-FFF2-40B4-BE49-F238E27FC236}">
                <a16:creationId xmlns:a16="http://schemas.microsoft.com/office/drawing/2014/main" id="{3848EB15-0D50-4C33-92E3-FB6D37E8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573213"/>
            <a:ext cx="3295650" cy="2679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TextBox 9">
            <a:extLst>
              <a:ext uri="{FF2B5EF4-FFF2-40B4-BE49-F238E27FC236}">
                <a16:creationId xmlns:a16="http://schemas.microsoft.com/office/drawing/2014/main" id="{BBC4F3BD-116A-49F5-8AFB-BD311FEC5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11320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Review: Identify the Trophic Level of Each Organism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hoto of a Crow.">
            <a:extLst>
              <a:ext uri="{FF2B5EF4-FFF2-40B4-BE49-F238E27FC236}">
                <a16:creationId xmlns:a16="http://schemas.microsoft.com/office/drawing/2014/main" id="{1A36D8EF-7587-4C33-9794-2CB815B3D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463675"/>
            <a:ext cx="3735387" cy="45513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Box 3">
            <a:extLst>
              <a:ext uri="{FF2B5EF4-FFF2-40B4-BE49-F238E27FC236}">
                <a16:creationId xmlns:a16="http://schemas.microsoft.com/office/drawing/2014/main" id="{B5143216-0150-40B3-8FDD-8E4496C8F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1725613"/>
            <a:ext cx="2265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Predator or Prey?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2AD33-BFC7-499B-AB46-B13A3B2FF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2349500"/>
            <a:ext cx="1220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Predator</a:t>
            </a:r>
          </a:p>
        </p:txBody>
      </p:sp>
      <p:sp>
        <p:nvSpPr>
          <p:cNvPr id="26629" name="TextBox 6">
            <a:extLst>
              <a:ext uri="{FF2B5EF4-FFF2-40B4-BE49-F238E27FC236}">
                <a16:creationId xmlns:a16="http://schemas.microsoft.com/office/drawing/2014/main" id="{94459703-11B7-4585-B993-1E3D0A306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11320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Review: Predator or Prey?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hoto of a five Line Sand Racer lizard.">
            <a:extLst>
              <a:ext uri="{FF2B5EF4-FFF2-40B4-BE49-F238E27FC236}">
                <a16:creationId xmlns:a16="http://schemas.microsoft.com/office/drawing/2014/main" id="{773E30BC-3B35-4DE9-B963-3DEDBA04A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709738"/>
            <a:ext cx="7454900" cy="4073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Box 3">
            <a:extLst>
              <a:ext uri="{FF2B5EF4-FFF2-40B4-BE49-F238E27FC236}">
                <a16:creationId xmlns:a16="http://schemas.microsoft.com/office/drawing/2014/main" id="{B9045A62-50D9-4827-B379-ED09FA7C9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5575" y="1916113"/>
            <a:ext cx="2265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Predator or Prey?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43B44-F3C5-42FC-8F58-376782989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2088" y="2593975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Could be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EITHER</a:t>
            </a:r>
          </a:p>
        </p:txBody>
      </p:sp>
      <p:sp>
        <p:nvSpPr>
          <p:cNvPr id="27653" name="TextBox 6">
            <a:extLst>
              <a:ext uri="{FF2B5EF4-FFF2-40B4-BE49-F238E27FC236}">
                <a16:creationId xmlns:a16="http://schemas.microsoft.com/office/drawing/2014/main" id="{52D62B41-3E77-4FEC-8C9B-EB7FED243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11320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Review: Predator or Prey?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hoto of a Black Racer snake.">
            <a:extLst>
              <a:ext uri="{FF2B5EF4-FFF2-40B4-BE49-F238E27FC236}">
                <a16:creationId xmlns:a16="http://schemas.microsoft.com/office/drawing/2014/main" id="{67EDCB5E-22F4-44A9-A86F-B81E53E23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2420938"/>
            <a:ext cx="10555287" cy="3435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DA9F8E-5BE1-4C44-B496-0893EC7E8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363" y="1631950"/>
            <a:ext cx="218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Could be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EITHER</a:t>
            </a:r>
          </a:p>
        </p:txBody>
      </p:sp>
      <p:sp>
        <p:nvSpPr>
          <p:cNvPr id="28676" name="TextBox 8">
            <a:extLst>
              <a:ext uri="{FF2B5EF4-FFF2-40B4-BE49-F238E27FC236}">
                <a16:creationId xmlns:a16="http://schemas.microsoft.com/office/drawing/2014/main" id="{1AE2A7E1-E54E-4973-A7F1-0D481B23A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11320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Review: Predator or Prey?</a:t>
            </a:r>
          </a:p>
        </p:txBody>
      </p:sp>
      <p:sp>
        <p:nvSpPr>
          <p:cNvPr id="28677" name="TextBox 9">
            <a:extLst>
              <a:ext uri="{FF2B5EF4-FFF2-40B4-BE49-F238E27FC236}">
                <a16:creationId xmlns:a16="http://schemas.microsoft.com/office/drawing/2014/main" id="{625EB3A3-134B-42C6-8C8E-ADD798875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631950"/>
            <a:ext cx="2265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Predator or Prey?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Photo of an American Kestrel.">
            <a:extLst>
              <a:ext uri="{FF2B5EF4-FFF2-40B4-BE49-F238E27FC236}">
                <a16:creationId xmlns:a16="http://schemas.microsoft.com/office/drawing/2014/main" id="{7CEABDC6-B3DE-4CAE-9708-0D783658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 r="9630" b="18826"/>
          <a:stretch>
            <a:fillRect/>
          </a:stretch>
        </p:blipFill>
        <p:spPr bwMode="auto">
          <a:xfrm>
            <a:off x="441325" y="1555750"/>
            <a:ext cx="6694488" cy="439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Box 1">
            <a:extLst>
              <a:ext uri="{FF2B5EF4-FFF2-40B4-BE49-F238E27FC236}">
                <a16:creationId xmlns:a16="http://schemas.microsoft.com/office/drawing/2014/main" id="{1C4652D8-83F0-4CB3-B851-1A193E16D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1868488"/>
            <a:ext cx="2265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Predator or Prey?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EA0C6-91D4-40F7-84F3-BD901A8CB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350" y="2635250"/>
            <a:ext cx="1220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Predator</a:t>
            </a:r>
          </a:p>
        </p:txBody>
      </p:sp>
      <p:sp>
        <p:nvSpPr>
          <p:cNvPr id="29701" name="TextBox 6">
            <a:extLst>
              <a:ext uri="{FF2B5EF4-FFF2-40B4-BE49-F238E27FC236}">
                <a16:creationId xmlns:a16="http://schemas.microsoft.com/office/drawing/2014/main" id="{D7BF5C75-ECCD-4085-AE8E-027985F2D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11320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Review: Predator or Prey?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Photo of crusty lichens on Cabbage Plam Tree trunk.">
            <a:extLst>
              <a:ext uri="{FF2B5EF4-FFF2-40B4-BE49-F238E27FC236}">
                <a16:creationId xmlns:a16="http://schemas.microsoft.com/office/drawing/2014/main" id="{B4B085DA-76DE-492A-9B6C-B56D01A5A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62113"/>
            <a:ext cx="5602288" cy="420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0DC3E-2338-438C-B546-A66653917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25" y="1870075"/>
            <a:ext cx="43291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LICHENS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(3 different species)on a Cabbage Palm trunk.  </a:t>
            </a:r>
          </a:p>
          <a:p>
            <a:pPr algn="ctr" eaLnBrk="1" hangingPunct="1"/>
            <a:endParaRPr lang="en-US" altLang="en-US" sz="24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Lichens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can function as both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Producers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and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Decomposers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ctr" eaLnBrk="1" hangingPunct="1"/>
            <a:endParaRPr lang="en-US" altLang="en-US" sz="24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palm tree is a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Producer.</a:t>
            </a:r>
          </a:p>
          <a:p>
            <a:pPr algn="ctr" eaLnBrk="1" hangingPunct="1"/>
            <a:endParaRPr lang="en-US" altLang="en-US" sz="2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*No consumer is visible in this photo.</a:t>
            </a:r>
          </a:p>
        </p:txBody>
      </p:sp>
      <p:sp>
        <p:nvSpPr>
          <p:cNvPr id="30724" name="TextBox 8">
            <a:extLst>
              <a:ext uri="{FF2B5EF4-FFF2-40B4-BE49-F238E27FC236}">
                <a16:creationId xmlns:a16="http://schemas.microsoft.com/office/drawing/2014/main" id="{13C6543E-F5F2-4AC1-A58F-BDBFA3012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11828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Review: Identify the Producer, Consumer &amp; Decomposer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Photo of Gopher tortoise.">
            <a:extLst>
              <a:ext uri="{FF2B5EF4-FFF2-40B4-BE49-F238E27FC236}">
                <a16:creationId xmlns:a16="http://schemas.microsoft.com/office/drawing/2014/main" id="{FFB1488F-3274-4CA3-8097-4B9CE8CBE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3938588"/>
            <a:ext cx="2873375" cy="1963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5" descr="Photo of Osprey in flight.">
            <a:extLst>
              <a:ext uri="{FF2B5EF4-FFF2-40B4-BE49-F238E27FC236}">
                <a16:creationId xmlns:a16="http://schemas.microsoft.com/office/drawing/2014/main" id="{D236D8B1-0040-4FFF-AB62-BADA700A2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4" t="6950" r="28412" b="16847"/>
          <a:stretch>
            <a:fillRect/>
          </a:stretch>
        </p:blipFill>
        <p:spPr bwMode="auto">
          <a:xfrm>
            <a:off x="4900613" y="1731963"/>
            <a:ext cx="1568450" cy="1806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7" descr="Photo of mulched pathe through Cabbage Plam Trees.">
            <a:extLst>
              <a:ext uri="{FF2B5EF4-FFF2-40B4-BE49-F238E27FC236}">
                <a16:creationId xmlns:a16="http://schemas.microsoft.com/office/drawing/2014/main" id="{9E0E2E67-6A8E-4757-A80D-EE70D93BB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2371725"/>
            <a:ext cx="4708525" cy="353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Box 9">
            <a:extLst>
              <a:ext uri="{FF2B5EF4-FFF2-40B4-BE49-F238E27FC236}">
                <a16:creationId xmlns:a16="http://schemas.microsoft.com/office/drawing/2014/main" id="{48A1B0AB-006A-4403-825D-6DA7D4C16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1427163"/>
            <a:ext cx="371951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u="sng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Ecological Relationships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Commensalism</a:t>
            </a:r>
          </a:p>
          <a:p>
            <a:pPr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Mutualism</a:t>
            </a:r>
          </a:p>
          <a:p>
            <a:pPr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Parasitism</a:t>
            </a:r>
          </a:p>
          <a:p>
            <a:pPr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Predation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(predators &amp; prey)</a:t>
            </a:r>
          </a:p>
          <a:p>
            <a:pPr eaLnBrk="1" hangingPunct="1"/>
            <a:endParaRPr lang="en-US" altLang="en-US"/>
          </a:p>
        </p:txBody>
      </p:sp>
      <p:sp>
        <p:nvSpPr>
          <p:cNvPr id="31750" name="TextBox 10">
            <a:extLst>
              <a:ext uri="{FF2B5EF4-FFF2-40B4-BE49-F238E27FC236}">
                <a16:creationId xmlns:a16="http://schemas.microsoft.com/office/drawing/2014/main" id="{47A2DFAC-8B58-44DB-8338-26D8B3919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3479800"/>
            <a:ext cx="20145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u="sng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Trophic Levels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Producers</a:t>
            </a:r>
          </a:p>
          <a:p>
            <a:pPr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Consumers</a:t>
            </a:r>
          </a:p>
          <a:p>
            <a:pPr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Decomposers</a:t>
            </a:r>
          </a:p>
          <a:p>
            <a:pPr eaLnBrk="1" hangingPunct="1"/>
            <a:endParaRPr lang="en-US" altLang="en-US"/>
          </a:p>
        </p:txBody>
      </p:sp>
      <p:sp>
        <p:nvSpPr>
          <p:cNvPr id="31751" name="TextBox 11">
            <a:extLst>
              <a:ext uri="{FF2B5EF4-FFF2-40B4-BE49-F238E27FC236}">
                <a16:creationId xmlns:a16="http://schemas.microsoft.com/office/drawing/2014/main" id="{3C644E16-5E70-4F98-9347-4D798F3DD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5224463"/>
            <a:ext cx="2989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altLang="en-US" sz="2400" u="sng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Limiting Factors </a:t>
            </a:r>
            <a:endParaRPr lang="en-US" altLang="en-US" sz="24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1752" name="TextBox 12">
            <a:extLst>
              <a:ext uri="{FF2B5EF4-FFF2-40B4-BE49-F238E27FC236}">
                <a16:creationId xmlns:a16="http://schemas.microsoft.com/office/drawing/2014/main" id="{00547B27-9492-472A-923B-B470DBA13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11320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On Your Visit to the ONA, Identify the Following: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>
            <a:extLst>
              <a:ext uri="{FF2B5EF4-FFF2-40B4-BE49-F238E27FC236}">
                <a16:creationId xmlns:a16="http://schemas.microsoft.com/office/drawing/2014/main" id="{FE0259EE-F089-4187-943E-DDAB0539D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75" y="5549900"/>
            <a:ext cx="879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study of the interactions between organisms and their environment.</a:t>
            </a:r>
          </a:p>
        </p:txBody>
      </p:sp>
      <p:pic>
        <p:nvPicPr>
          <p:cNvPr id="14339" name="Picture 4" descr="Photo of Tree snail on wooden fence post.">
            <a:extLst>
              <a:ext uri="{FF2B5EF4-FFF2-40B4-BE49-F238E27FC236}">
                <a16:creationId xmlns:a16="http://schemas.microsoft.com/office/drawing/2014/main" id="{3E3F8986-EF1B-4FBB-B013-EC37F5BB3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1736725"/>
            <a:ext cx="3113087" cy="3509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10" descr="Photo of students doing field work.  ">
            <a:extLst>
              <a:ext uri="{FF2B5EF4-FFF2-40B4-BE49-F238E27FC236}">
                <a16:creationId xmlns:a16="http://schemas.microsoft.com/office/drawing/2014/main" id="{0673926A-4A5E-4881-ABF0-7E2DFC291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1736725"/>
            <a:ext cx="4679950" cy="3509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1">
            <a:extLst>
              <a:ext uri="{FF2B5EF4-FFF2-40B4-BE49-F238E27FC236}">
                <a16:creationId xmlns:a16="http://schemas.microsoft.com/office/drawing/2014/main" id="{BBDBB9C6-9BEC-47B2-B8D0-107FD44D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4489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Ecology: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13896AC3-579C-4210-B532-792A89546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5262563"/>
            <a:ext cx="11401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complex system of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the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interactions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between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all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living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things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and their </a:t>
            </a:r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physical environment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in a particular area. (Includes humans and human impacts.)</a:t>
            </a:r>
          </a:p>
        </p:txBody>
      </p:sp>
      <p:pic>
        <p:nvPicPr>
          <p:cNvPr id="15364" name="Picture 18" descr="Photo of the silhoutte of a heron.">
            <a:extLst>
              <a:ext uri="{FF2B5EF4-FFF2-40B4-BE49-F238E27FC236}">
                <a16:creationId xmlns:a16="http://schemas.microsoft.com/office/drawing/2014/main" id="{B2297B39-4A0D-4AC0-B9BC-34EF1EC2B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92263"/>
            <a:ext cx="3244850" cy="34020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20" descr="Photo of students planting Mangroves.">
            <a:extLst>
              <a:ext uri="{FF2B5EF4-FFF2-40B4-BE49-F238E27FC236}">
                <a16:creationId xmlns:a16="http://schemas.microsoft.com/office/drawing/2014/main" id="{69D74CB0-398D-4574-A956-B62BF885D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2003425"/>
            <a:ext cx="3587750" cy="2690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22" descr="Photo of Dredge in Intracoastal Waterway.">
            <a:extLst>
              <a:ext uri="{FF2B5EF4-FFF2-40B4-BE49-F238E27FC236}">
                <a16:creationId xmlns:a16="http://schemas.microsoft.com/office/drawing/2014/main" id="{B3111612-A948-41A9-BDA1-60D26630F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1528763"/>
            <a:ext cx="4214812" cy="34020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Box 6">
            <a:extLst>
              <a:ext uri="{FF2B5EF4-FFF2-40B4-BE49-F238E27FC236}">
                <a16:creationId xmlns:a16="http://schemas.microsoft.com/office/drawing/2014/main" id="{425570EF-E267-439E-8DCF-C8C69B433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4489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Ecosystem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hoto of the Sun over the Lighthouse with an arrow pointing toward the sun.">
            <a:extLst>
              <a:ext uri="{FF2B5EF4-FFF2-40B4-BE49-F238E27FC236}">
                <a16:creationId xmlns:a16="http://schemas.microsoft.com/office/drawing/2014/main" id="{44FD3220-EF16-4F91-9127-4E38F566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-269" r="7442" b="7289"/>
          <a:stretch>
            <a:fillRect/>
          </a:stretch>
        </p:blipFill>
        <p:spPr bwMode="auto">
          <a:xfrm>
            <a:off x="392113" y="2365375"/>
            <a:ext cx="2435225" cy="3536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7" descr="Photo of Sea Grapes with an arrow pointing out the plant as a producer.">
            <a:extLst>
              <a:ext uri="{FF2B5EF4-FFF2-40B4-BE49-F238E27FC236}">
                <a16:creationId xmlns:a16="http://schemas.microsoft.com/office/drawing/2014/main" id="{A8A4BE05-4BE7-4D07-BFC9-21FF5F7B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2351088"/>
            <a:ext cx="2936875" cy="2201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13" descr="Photo of a Gopher Tortoise with an arrow pointing out the tortoise as a consumer.">
            <a:extLst>
              <a:ext uri="{FF2B5EF4-FFF2-40B4-BE49-F238E27FC236}">
                <a16:creationId xmlns:a16="http://schemas.microsoft.com/office/drawing/2014/main" id="{7A7B803F-F2C7-48AC-A965-3395E50E1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2351088"/>
            <a:ext cx="2719387" cy="1858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16" descr="Photo of a Bracket Fungi with an arrow pointing out the Fungi as a decomposer.">
            <a:extLst>
              <a:ext uri="{FF2B5EF4-FFF2-40B4-BE49-F238E27FC236}">
                <a16:creationId xmlns:a16="http://schemas.microsoft.com/office/drawing/2014/main" id="{164652EA-FB27-490A-A8B2-68EACFC4E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0" b="21037"/>
          <a:stretch>
            <a:fillRect/>
          </a:stretch>
        </p:blipFill>
        <p:spPr bwMode="auto">
          <a:xfrm>
            <a:off x="9131300" y="2351088"/>
            <a:ext cx="2800350" cy="2043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Box 1">
            <a:extLst>
              <a:ext uri="{FF2B5EF4-FFF2-40B4-BE49-F238E27FC236}">
                <a16:creationId xmlns:a16="http://schemas.microsoft.com/office/drawing/2014/main" id="{D0F09F8C-F2AA-46DD-8F27-E0DD49CF5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1403350"/>
            <a:ext cx="9839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Energy flows through an ecosystem from (trophic levels)</a:t>
            </a:r>
          </a:p>
          <a:p>
            <a:pPr algn="ctr" eaLnBrk="1" hangingPunct="1"/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Sun, through Producers on to Consumers and Decomposers.  </a:t>
            </a:r>
          </a:p>
        </p:txBody>
      </p:sp>
      <p:sp>
        <p:nvSpPr>
          <p:cNvPr id="16391" name="TextBox 18">
            <a:extLst>
              <a:ext uri="{FF2B5EF4-FFF2-40B4-BE49-F238E27FC236}">
                <a16:creationId xmlns:a16="http://schemas.microsoft.com/office/drawing/2014/main" id="{94D0DACA-0E26-4151-9141-5404C7DF4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13" y="4722813"/>
            <a:ext cx="30178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Green Plants and organisms that make their own food from the sun’s energy.</a:t>
            </a:r>
          </a:p>
        </p:txBody>
      </p:sp>
      <p:sp>
        <p:nvSpPr>
          <p:cNvPr id="16392" name="TextBox 19">
            <a:extLst>
              <a:ext uri="{FF2B5EF4-FFF2-40B4-BE49-F238E27FC236}">
                <a16:creationId xmlns:a16="http://schemas.microsoft.com/office/drawing/2014/main" id="{9A46AF00-924D-46BC-A937-7735270B4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6164263"/>
            <a:ext cx="3630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Organisms that eat other organisms.</a:t>
            </a:r>
          </a:p>
        </p:txBody>
      </p:sp>
      <p:sp>
        <p:nvSpPr>
          <p:cNvPr id="16393" name="TextBox 20">
            <a:extLst>
              <a:ext uri="{FF2B5EF4-FFF2-40B4-BE49-F238E27FC236}">
                <a16:creationId xmlns:a16="http://schemas.microsoft.com/office/drawing/2014/main" id="{10581CA7-B26E-4D3C-9367-DF0ACE2DE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0400" y="4627563"/>
            <a:ext cx="1963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Fungi, bacteria, invertebrates that break down organic material.</a:t>
            </a:r>
          </a:p>
        </p:txBody>
      </p:sp>
      <p:sp>
        <p:nvSpPr>
          <p:cNvPr id="16394" name="TextBox 15">
            <a:extLst>
              <a:ext uri="{FF2B5EF4-FFF2-40B4-BE49-F238E27FC236}">
                <a16:creationId xmlns:a16="http://schemas.microsoft.com/office/drawing/2014/main" id="{0340F68E-61CE-406B-90C0-68240005D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4489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Trophic Levels</a:t>
            </a:r>
          </a:p>
        </p:txBody>
      </p:sp>
      <p:sp>
        <p:nvSpPr>
          <p:cNvPr id="22" name="Arrow: Right 14" descr="Arrow connection the word Sun to the  sun in the photo of the sun above the Jupiter Lighthouse." title="Arrow">
            <a:extLst>
              <a:ext uri="{FF2B5EF4-FFF2-40B4-BE49-F238E27FC236}">
                <a16:creationId xmlns:a16="http://schemas.microsoft.com/office/drawing/2014/main" id="{94EF2A2E-BD8B-40F1-9AD0-6005A14A491B}"/>
              </a:ext>
            </a:extLst>
          </p:cNvPr>
          <p:cNvSpPr/>
          <p:nvPr/>
        </p:nvSpPr>
        <p:spPr>
          <a:xfrm rot="8722447">
            <a:off x="2262188" y="2246313"/>
            <a:ext cx="569912" cy="403225"/>
          </a:xfrm>
          <a:prstGeom prst="rightArrow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Arrow: Right 14" descr="Arrow connection the word Producer to the leaves of a Sea Grape plant in the photo." title="Arrow">
            <a:extLst>
              <a:ext uri="{FF2B5EF4-FFF2-40B4-BE49-F238E27FC236}">
                <a16:creationId xmlns:a16="http://schemas.microsoft.com/office/drawing/2014/main" id="{C69189D9-06BD-48F7-AB86-B9B883E7387B}"/>
              </a:ext>
            </a:extLst>
          </p:cNvPr>
          <p:cNvSpPr/>
          <p:nvPr/>
        </p:nvSpPr>
        <p:spPr>
          <a:xfrm rot="5400000">
            <a:off x="4617245" y="2285206"/>
            <a:ext cx="569912" cy="403225"/>
          </a:xfrm>
          <a:prstGeom prst="rightArrow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Arrow: Right 14" descr="Arrow connection the word Consumers to the photo of a Gopher Tortoise." title="Arrow">
            <a:extLst>
              <a:ext uri="{FF2B5EF4-FFF2-40B4-BE49-F238E27FC236}">
                <a16:creationId xmlns:a16="http://schemas.microsoft.com/office/drawing/2014/main" id="{000871F3-DDBB-4CA8-8EDE-5178AF64E0AF}"/>
              </a:ext>
            </a:extLst>
          </p:cNvPr>
          <p:cNvSpPr/>
          <p:nvPr/>
        </p:nvSpPr>
        <p:spPr>
          <a:xfrm rot="5400000">
            <a:off x="6632576" y="2268537"/>
            <a:ext cx="571500" cy="403225"/>
          </a:xfrm>
          <a:prstGeom prst="rightArrow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Arrow: Right 14" descr="Arrow connecting the word Decomposers to a photo of a bracket fungi." title="Arrow">
            <a:extLst>
              <a:ext uri="{FF2B5EF4-FFF2-40B4-BE49-F238E27FC236}">
                <a16:creationId xmlns:a16="http://schemas.microsoft.com/office/drawing/2014/main" id="{9507A879-2D78-4555-83AF-AD40DBF41D45}"/>
              </a:ext>
            </a:extLst>
          </p:cNvPr>
          <p:cNvSpPr/>
          <p:nvPr/>
        </p:nvSpPr>
        <p:spPr>
          <a:xfrm rot="3601531">
            <a:off x="9240045" y="2262981"/>
            <a:ext cx="569912" cy="403225"/>
          </a:xfrm>
          <a:prstGeom prst="rightArrow">
            <a:avLst/>
          </a:prstGeom>
          <a:solidFill>
            <a:srgbClr val="00B0F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>
            <a:extLst>
              <a:ext uri="{FF2B5EF4-FFF2-40B4-BE49-F238E27FC236}">
                <a16:creationId xmlns:a16="http://schemas.microsoft.com/office/drawing/2014/main" id="{25B7DAFD-E993-4903-BBED-62AF4342C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190875"/>
            <a:ext cx="1927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</a:t>
            </a:r>
            <a:r>
              <a:rPr lang="en-US" altLang="en-US" sz="20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SUN </a:t>
            </a:r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provides energy to </a:t>
            </a:r>
            <a:r>
              <a:rPr lang="en-US" altLang="en-US" sz="20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Producers</a:t>
            </a:r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pic>
        <p:nvPicPr>
          <p:cNvPr id="17412" name="Graphic 22" descr="Diagram of the Sun." title="sun">
            <a:extLst>
              <a:ext uri="{FF2B5EF4-FFF2-40B4-BE49-F238E27FC236}">
                <a16:creationId xmlns:a16="http://schemas.microsoft.com/office/drawing/2014/main" id="{80DFE081-14B4-4E1D-97C0-262AB756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441450"/>
            <a:ext cx="1579563" cy="16494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Box 41">
            <a:extLst>
              <a:ext uri="{FF2B5EF4-FFF2-40B4-BE49-F238E27FC236}">
                <a16:creationId xmlns:a16="http://schemas.microsoft.com/office/drawing/2014/main" id="{00D863F0-BFD0-4513-8CF3-E4D84F681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12125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</a:t>
            </a:r>
            <a:r>
              <a:rPr lang="en-US" altLang="en-US" sz="3600" b="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ransfer of Energy</a:t>
            </a:r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in </a:t>
            </a:r>
            <a:r>
              <a:rPr lang="en-US" altLang="en-US" sz="3600" b="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Food Chains</a:t>
            </a:r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and </a:t>
            </a:r>
            <a:r>
              <a:rPr lang="en-US" altLang="en-US" sz="3600" b="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Food Webs</a:t>
            </a:r>
            <a:endParaRPr lang="en-US" altLang="en-US" sz="360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2B8DAE0-C300-4D2F-BA82-946FD8DFEC3B}"/>
              </a:ext>
            </a:extLst>
          </p:cNvPr>
          <p:cNvGraphicFramePr>
            <a:graphicFrameLocks noGrp="1"/>
          </p:cNvGraphicFramePr>
          <p:nvPr/>
        </p:nvGraphicFramePr>
        <p:xfrm>
          <a:off x="2057400" y="1414463"/>
          <a:ext cx="9825038" cy="46640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1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2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 </a:t>
                      </a:r>
                      <a:r>
                        <a:rPr lang="en-US" sz="24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Food Chain </a:t>
                      </a:r>
                      <a:r>
                        <a:rPr lang="en-US" sz="24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shows a </a:t>
                      </a:r>
                      <a:r>
                        <a:rPr lang="en-US" sz="2400" u="sng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simple one to one relationship</a:t>
                      </a:r>
                      <a:r>
                        <a:rPr lang="en-US" sz="24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L="91435" marR="91435" marT="45722" marB="457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 </a:t>
                      </a:r>
                      <a:r>
                        <a:rPr lang="en-US" sz="24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Food Web </a:t>
                      </a:r>
                      <a:r>
                        <a:rPr lang="en-US" sz="24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shows </a:t>
                      </a:r>
                      <a:r>
                        <a:rPr lang="en-US" sz="2400" u="sng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many complex relationships</a:t>
                      </a:r>
                      <a:r>
                        <a:rPr lang="en-US" sz="24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endParaRPr lang="en-US" sz="1800" dirty="0"/>
                    </a:p>
                  </a:txBody>
                  <a:tcPr marL="91435" marR="91435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508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5" marR="91435" marT="45722" marB="45722"/>
                </a:tc>
                <a:tc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 marL="91435" marR="91435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16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*DECOMPOSERS:</a:t>
                      </a:r>
                    </a:p>
                    <a:p>
                      <a:pPr algn="ctr"/>
                      <a:r>
                        <a:rPr lang="en-US" sz="1600" b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(Bacterium, Fungus, Invertebrates)</a:t>
                      </a:r>
                    </a:p>
                    <a:p>
                      <a:pPr algn="ctr"/>
                      <a:r>
                        <a:rPr lang="en-US" sz="1600" b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Are always at work to break down organic material.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L="91435" marR="91435" marT="45722" marB="4572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*Some plants eat bugs.</a:t>
                      </a:r>
                    </a:p>
                    <a:p>
                      <a:pPr algn="ctr"/>
                      <a:endParaRPr lang="en-US" sz="1600" b="0" dirty="0"/>
                    </a:p>
                  </a:txBody>
                  <a:tcPr marL="91435" marR="91435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428" name="Group 57" descr="Diagram of a snake with and arrow pointing at a bug and am arrow pointing to a green flower to depict a food chain.">
            <a:extLst>
              <a:ext uri="{FF2B5EF4-FFF2-40B4-BE49-F238E27FC236}">
                <a16:creationId xmlns:a16="http://schemas.microsoft.com/office/drawing/2014/main" id="{A90BC84A-C93B-487E-8A9F-CE0E3A1EA9CE}"/>
              </a:ext>
            </a:extLst>
          </p:cNvPr>
          <p:cNvGrpSpPr>
            <a:grpSpLocks/>
          </p:cNvGrpSpPr>
          <p:nvPr/>
        </p:nvGrpSpPr>
        <p:grpSpPr bwMode="auto">
          <a:xfrm>
            <a:off x="3836988" y="2566988"/>
            <a:ext cx="1633537" cy="2106612"/>
            <a:chOff x="448301" y="2497395"/>
            <a:chExt cx="3804589" cy="3861446"/>
          </a:xfrm>
        </p:grpSpPr>
        <p:pic>
          <p:nvPicPr>
            <p:cNvPr id="17459" name="Graphic 10" descr="Flower">
              <a:extLst>
                <a:ext uri="{FF2B5EF4-FFF2-40B4-BE49-F238E27FC236}">
                  <a16:creationId xmlns:a16="http://schemas.microsoft.com/office/drawing/2014/main" id="{10D80696-8E2A-4C94-A0F4-332EDA2B3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301" y="4799116"/>
              <a:ext cx="1559725" cy="155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60" name="Graphic 12" descr="Bug">
              <a:extLst>
                <a:ext uri="{FF2B5EF4-FFF2-40B4-BE49-F238E27FC236}">
                  <a16:creationId xmlns:a16="http://schemas.microsoft.com/office/drawing/2014/main" id="{6C365D95-5471-44C2-92AA-AE3634B9E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382084">
              <a:off x="1172058" y="3596332"/>
              <a:ext cx="690300" cy="69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61" name="Graphic 14" descr="Snake">
              <a:extLst>
                <a:ext uri="{FF2B5EF4-FFF2-40B4-BE49-F238E27FC236}">
                  <a16:creationId xmlns:a16="http://schemas.microsoft.com/office/drawing/2014/main" id="{07AEABE4-33F4-4B50-98A6-E42EA0E20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120612">
              <a:off x="2275407" y="2497395"/>
              <a:ext cx="1977483" cy="1977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E4DB093-C482-4D33-9993-7AB93F2474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537" y="4295718"/>
              <a:ext cx="147895" cy="4772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1554292-8BB4-484D-B43E-6247AB2FE2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9353" y="3349997"/>
              <a:ext cx="354947" cy="27353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9" name="Group 65" descr="A diagram of a person, a snake, an owl, a duck, a rabbit, two insects, a rat and a green flower with arrows interconnecting these showing a food web.">
            <a:extLst>
              <a:ext uri="{FF2B5EF4-FFF2-40B4-BE49-F238E27FC236}">
                <a16:creationId xmlns:a16="http://schemas.microsoft.com/office/drawing/2014/main" id="{32A05818-0CB3-444F-B1C1-06F02E32E296}"/>
              </a:ext>
            </a:extLst>
          </p:cNvPr>
          <p:cNvGrpSpPr>
            <a:grpSpLocks/>
          </p:cNvGrpSpPr>
          <p:nvPr/>
        </p:nvGrpSpPr>
        <p:grpSpPr bwMode="auto">
          <a:xfrm>
            <a:off x="8301038" y="2544763"/>
            <a:ext cx="2224087" cy="2184400"/>
            <a:chOff x="7082170" y="1900235"/>
            <a:chExt cx="4514175" cy="4869109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F1C833D-6E76-403E-B714-713BB7B5544F}"/>
                </a:ext>
              </a:extLst>
            </p:cNvPr>
            <p:cNvCxnSpPr>
              <a:cxnSpLocks/>
            </p:cNvCxnSpPr>
            <p:nvPr/>
          </p:nvCxnSpPr>
          <p:spPr>
            <a:xfrm>
              <a:off x="9431087" y="5371597"/>
              <a:ext cx="29000" cy="29016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32" name="Group 67">
              <a:extLst>
                <a:ext uri="{FF2B5EF4-FFF2-40B4-BE49-F238E27FC236}">
                  <a16:creationId xmlns:a16="http://schemas.microsoft.com/office/drawing/2014/main" id="{3981B323-68B5-4BAF-9136-4DC2257BE8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2170" y="1900235"/>
              <a:ext cx="4514175" cy="4869109"/>
              <a:chOff x="7082170" y="1900235"/>
              <a:chExt cx="4514175" cy="4869109"/>
            </a:xfrm>
          </p:grpSpPr>
          <p:pic>
            <p:nvPicPr>
              <p:cNvPr id="17433" name="Graphic 28" descr="Rabbit">
                <a:extLst>
                  <a:ext uri="{FF2B5EF4-FFF2-40B4-BE49-F238E27FC236}">
                    <a16:creationId xmlns:a16="http://schemas.microsoft.com/office/drawing/2014/main" id="{6FEBB03B-E68D-4F8F-9184-B60388095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9370" y="4734860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434" name="Group 70">
                <a:extLst>
                  <a:ext uri="{FF2B5EF4-FFF2-40B4-BE49-F238E27FC236}">
                    <a16:creationId xmlns:a16="http://schemas.microsoft.com/office/drawing/2014/main" id="{737115EC-5F9C-4E93-B231-52168734B5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82170" y="1900235"/>
                <a:ext cx="4514175" cy="4869109"/>
                <a:chOff x="7082170" y="1900235"/>
                <a:chExt cx="4514175" cy="4869109"/>
              </a:xfrm>
            </p:grpSpPr>
            <p:pic>
              <p:nvPicPr>
                <p:cNvPr id="17435" name="Graphic 25" descr="Flower">
                  <a:extLst>
                    <a:ext uri="{FF2B5EF4-FFF2-40B4-BE49-F238E27FC236}">
                      <a16:creationId xmlns:a16="http://schemas.microsoft.com/office/drawing/2014/main" id="{5C314E9B-E66B-4FF0-BF00-EA1C4B9480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30587" y="5625651"/>
                  <a:ext cx="1143693" cy="11436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36" name="Graphic 26" descr="Bug">
                  <a:extLst>
                    <a:ext uri="{FF2B5EF4-FFF2-40B4-BE49-F238E27FC236}">
                      <a16:creationId xmlns:a16="http://schemas.microsoft.com/office/drawing/2014/main" id="{D3361D40-313E-4E90-AD59-86AC8E09DE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10065113">
                  <a:off x="9372271" y="4905505"/>
                  <a:ext cx="440027" cy="440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37" name="Graphic 30" descr="Owl">
                  <a:extLst>
                    <a:ext uri="{FF2B5EF4-FFF2-40B4-BE49-F238E27FC236}">
                      <a16:creationId xmlns:a16="http://schemas.microsoft.com/office/drawing/2014/main" id="{45FDCEA5-5665-40E0-BE00-6813A9D8B3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69797" y="2551603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38" name="Graphic 32" descr="Snake">
                  <a:extLst>
                    <a:ext uri="{FF2B5EF4-FFF2-40B4-BE49-F238E27FC236}">
                      <a16:creationId xmlns:a16="http://schemas.microsoft.com/office/drawing/2014/main" id="{EE2C10D6-4F07-4A08-BE0A-FD80E54E1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389748">
                  <a:off x="7337285" y="2895133"/>
                  <a:ext cx="1053500" cy="1053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39" name="Graphic 34" descr="Bug">
                  <a:extLst>
                    <a:ext uri="{FF2B5EF4-FFF2-40B4-BE49-F238E27FC236}">
                      <a16:creationId xmlns:a16="http://schemas.microsoft.com/office/drawing/2014/main" id="{4076D005-7B89-46A3-AAC8-E7995310FE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7874452">
                  <a:off x="10360193" y="5424048"/>
                  <a:ext cx="451169" cy="451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40" name="Graphic 36" descr="Rat">
                  <a:extLst>
                    <a:ext uri="{FF2B5EF4-FFF2-40B4-BE49-F238E27FC236}">
                      <a16:creationId xmlns:a16="http://schemas.microsoft.com/office/drawing/2014/main" id="{F36E03CD-3E15-4839-94DF-1588EA656C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2170" y="5780681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41" name="Graphic 38" descr="Man">
                  <a:extLst>
                    <a:ext uri="{FF2B5EF4-FFF2-40B4-BE49-F238E27FC236}">
                      <a16:creationId xmlns:a16="http://schemas.microsoft.com/office/drawing/2014/main" id="{7FF1A4EC-3540-4E6B-B3B4-449F4064F9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57697" y="1900235"/>
                  <a:ext cx="1228835" cy="12288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9D52BF9-5F34-4D98-9312-12996500F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90460" y="5371597"/>
                  <a:ext cx="889302" cy="57325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4909E0F6-BD0A-4827-AA32-C74F86D7EC1B}"/>
                    </a:ext>
                  </a:extLst>
                </p:cNvPr>
                <p:cNvCxnSpPr>
                  <a:cxnSpLocks/>
                  <a:stCxn id="17440" idx="3"/>
                </p:cNvCxnSpPr>
                <p:nvPr/>
              </p:nvCxnSpPr>
              <p:spPr>
                <a:xfrm flipV="1">
                  <a:off x="7997249" y="5212361"/>
                  <a:ext cx="1330730" cy="102619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D8A3D4F0-3FBF-4F3B-8CCC-9FDE22C1155C}"/>
                    </a:ext>
                  </a:extLst>
                </p:cNvPr>
                <p:cNvCxnSpPr>
                  <a:cxnSpLocks/>
                  <a:stCxn id="17438" idx="0"/>
                  <a:endCxn id="17433" idx="0"/>
                </p:cNvCxnSpPr>
                <p:nvPr/>
              </p:nvCxnSpPr>
              <p:spPr>
                <a:xfrm>
                  <a:off x="7926363" y="3945544"/>
                  <a:ext cx="70886" cy="789106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C9BE5978-18AD-4AFA-A65F-0A65F05AD0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97020" y="3156436"/>
                  <a:ext cx="2326363" cy="371554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1D1A8EFF-E9E7-49BD-9AEB-56B2E1BA37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33379" y="3942004"/>
                  <a:ext cx="251325" cy="2002846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4707FEDB-3C9C-486B-AE64-D5CE981FE7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90919" y="3485526"/>
                  <a:ext cx="2790347" cy="268933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AAD6A406-72EA-4119-AF8C-5765B4E5CB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87124" y="3358137"/>
                  <a:ext cx="2136260" cy="1694987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FFB1018F-F4A3-4957-AE56-5EE0EC577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46740" y="5831615"/>
                  <a:ext cx="534870" cy="16985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AA57B499-59AF-4AFE-B36C-02F6C5D77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97249" y="6380098"/>
                  <a:ext cx="898968" cy="14154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2542CA88-E6E5-4672-B47A-DB61148351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222797" y="3106895"/>
                  <a:ext cx="1037519" cy="1804684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B37FC4AF-ED78-4C42-87E5-5F51A55DB9D4}"/>
                    </a:ext>
                  </a:extLst>
                </p:cNvPr>
                <p:cNvCxnSpPr>
                  <a:cxnSpLocks/>
                  <a:endCxn id="17438" idx="1"/>
                </p:cNvCxnSpPr>
                <p:nvPr/>
              </p:nvCxnSpPr>
              <p:spPr>
                <a:xfrm flipH="1">
                  <a:off x="8387124" y="3007815"/>
                  <a:ext cx="715308" cy="350322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4C17FE33-B2E6-4A7B-8CE7-CFDA768807F3}"/>
                    </a:ext>
                  </a:extLst>
                </p:cNvPr>
                <p:cNvCxnSpPr>
                  <a:cxnSpLocks/>
                  <a:endCxn id="17436" idx="3"/>
                </p:cNvCxnSpPr>
                <p:nvPr/>
              </p:nvCxnSpPr>
              <p:spPr>
                <a:xfrm>
                  <a:off x="8132578" y="3772152"/>
                  <a:ext cx="1243734" cy="130574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454" name="Graphic 94" descr="Duck">
                  <a:extLst>
                    <a:ext uri="{FF2B5EF4-FFF2-40B4-BE49-F238E27FC236}">
                      <a16:creationId xmlns:a16="http://schemas.microsoft.com/office/drawing/2014/main" id="{FF781BDA-850B-4278-A2D5-B42FBA549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81945" y="3943822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05C08F13-197A-4531-AA92-7E4C40D809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50306" y="3018432"/>
                  <a:ext cx="1324286" cy="121020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53D43D40-1EC3-49E4-8809-4FA632BF3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837073" y="4773575"/>
                  <a:ext cx="898970" cy="244162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3D68F0E9-2E04-4D31-8F9D-F7F744A6A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77687" y="3687225"/>
                  <a:ext cx="2648574" cy="85280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A1CB32AE-193F-4CB1-A90D-C8A1A292AD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76083" y="4918657"/>
                  <a:ext cx="1169625" cy="739568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4" name="Down Arrow 13" descr="Arrow connection the sun to the green plant showing that the plant get its energy from the sun thereby being a producer in the food chain and web." title="Arrow">
            <a:extLst>
              <a:ext uri="{FF2B5EF4-FFF2-40B4-BE49-F238E27FC236}">
                <a16:creationId xmlns:a16="http://schemas.microsoft.com/office/drawing/2014/main" id="{3B1AB765-DCA7-4A4B-9359-FBF91901242D}"/>
              </a:ext>
            </a:extLst>
          </p:cNvPr>
          <p:cNvSpPr/>
          <p:nvPr/>
        </p:nvSpPr>
        <p:spPr>
          <a:xfrm rot="18243535">
            <a:off x="2660651" y="2398712"/>
            <a:ext cx="360362" cy="2354263"/>
          </a:xfrm>
          <a:prstGeom prst="downArrow">
            <a:avLst>
              <a:gd name="adj1" fmla="val 50000"/>
              <a:gd name="adj2" fmla="val 75299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>
            <a:extLst>
              <a:ext uri="{FF2B5EF4-FFF2-40B4-BE49-F238E27FC236}">
                <a16:creationId xmlns:a16="http://schemas.microsoft.com/office/drawing/2014/main" id="{66F9FF72-A4B5-42BF-B015-3AD8E52A1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5" y="1747838"/>
            <a:ext cx="8435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Commensalism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One organism benefits with no impact to the other.</a:t>
            </a:r>
          </a:p>
        </p:txBody>
      </p:sp>
      <p:pic>
        <p:nvPicPr>
          <p:cNvPr id="18435" name="Picture 6" descr="Photo of Spanish Moss and Ball moss living on a branch.">
            <a:extLst>
              <a:ext uri="{FF2B5EF4-FFF2-40B4-BE49-F238E27FC236}">
                <a16:creationId xmlns:a16="http://schemas.microsoft.com/office/drawing/2014/main" id="{A734CF10-955A-48B6-B22E-EC2346779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625725"/>
            <a:ext cx="3257550" cy="2443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8" descr="Photo of Spanish Moss">
            <a:extLst>
              <a:ext uri="{FF2B5EF4-FFF2-40B4-BE49-F238E27FC236}">
                <a16:creationId xmlns:a16="http://schemas.microsoft.com/office/drawing/2014/main" id="{AFEA1471-60DB-427B-9CD5-8BCCA4D90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11555"/>
          <a:stretch>
            <a:fillRect/>
          </a:stretch>
        </p:blipFill>
        <p:spPr bwMode="auto">
          <a:xfrm>
            <a:off x="4329113" y="2439988"/>
            <a:ext cx="2884487" cy="3546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Box 9">
            <a:extLst>
              <a:ext uri="{FF2B5EF4-FFF2-40B4-BE49-F238E27FC236}">
                <a16:creationId xmlns:a16="http://schemas.microsoft.com/office/drawing/2014/main" id="{4D9F4616-81AD-49B2-B144-904864F9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25" y="5395913"/>
            <a:ext cx="354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Snakes, lizards and other animals using a Gopher tortoise burrow. </a:t>
            </a:r>
          </a:p>
        </p:txBody>
      </p:sp>
      <p:pic>
        <p:nvPicPr>
          <p:cNvPr id="18438" name="Picture 15" descr="Photo of the entrance of a Gopher Tortoise burrow.">
            <a:extLst>
              <a:ext uri="{FF2B5EF4-FFF2-40B4-BE49-F238E27FC236}">
                <a16:creationId xmlns:a16="http://schemas.microsoft.com/office/drawing/2014/main" id="{0DCBA19D-6697-4E83-8BBB-9549B67DD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2625725"/>
            <a:ext cx="3538538" cy="26527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6">
            <a:extLst>
              <a:ext uri="{FF2B5EF4-FFF2-40B4-BE49-F238E27FC236}">
                <a16:creationId xmlns:a16="http://schemas.microsoft.com/office/drawing/2014/main" id="{438A0082-FD52-4678-8E00-116197971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78438"/>
            <a:ext cx="3973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Spanish Moss &amp; ball mosses in trees/shrubs elevated off the ground. </a:t>
            </a:r>
          </a:p>
        </p:txBody>
      </p:sp>
      <p:sp>
        <p:nvSpPr>
          <p:cNvPr id="18440" name="TextBox 10">
            <a:extLst>
              <a:ext uri="{FF2B5EF4-FFF2-40B4-BE49-F238E27FC236}">
                <a16:creationId xmlns:a16="http://schemas.microsoft.com/office/drawing/2014/main" id="{4FC57D58-0DEF-4FBF-B53C-96670A39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8083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Ecological Relationships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oto of a butterfly on a Wild Coffee flower.">
            <a:extLst>
              <a:ext uri="{FF2B5EF4-FFF2-40B4-BE49-F238E27FC236}">
                <a16:creationId xmlns:a16="http://schemas.microsoft.com/office/drawing/2014/main" id="{968B27FC-6A87-457F-801E-074A7204D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000250"/>
            <a:ext cx="3608387" cy="27066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7">
            <a:extLst>
              <a:ext uri="{FF2B5EF4-FFF2-40B4-BE49-F238E27FC236}">
                <a16:creationId xmlns:a16="http://schemas.microsoft.com/office/drawing/2014/main" id="{DDC442F3-28B6-448B-8359-EF023732E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1435100"/>
            <a:ext cx="592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Mutualism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 Both organisms benefit.</a:t>
            </a:r>
          </a:p>
        </p:txBody>
      </p:sp>
      <p:pic>
        <p:nvPicPr>
          <p:cNvPr id="19460" name="Picture 9" descr="Photo of ants on a crown of Thoirn flower.">
            <a:extLst>
              <a:ext uri="{FF2B5EF4-FFF2-40B4-BE49-F238E27FC236}">
                <a16:creationId xmlns:a16="http://schemas.microsoft.com/office/drawing/2014/main" id="{44C43763-02B5-49D4-B0E8-1A0DE89C9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3533775"/>
            <a:ext cx="3255963" cy="2441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Box 10">
            <a:extLst>
              <a:ext uri="{FF2B5EF4-FFF2-40B4-BE49-F238E27FC236}">
                <a16:creationId xmlns:a16="http://schemas.microsoft.com/office/drawing/2014/main" id="{137B8A77-6B28-4C9F-9660-03778E342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962525"/>
            <a:ext cx="274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Insects gathering nectar and pollinating flowers.</a:t>
            </a:r>
          </a:p>
        </p:txBody>
      </p:sp>
      <p:pic>
        <p:nvPicPr>
          <p:cNvPr id="19462" name="Picture 11" descr="Photo of Deer Moss Lichen.">
            <a:extLst>
              <a:ext uri="{FF2B5EF4-FFF2-40B4-BE49-F238E27FC236}">
                <a16:creationId xmlns:a16="http://schemas.microsoft.com/office/drawing/2014/main" id="{5D864182-EA80-4A1A-A70B-2ABE62B40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000250"/>
            <a:ext cx="3211513" cy="2408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12" descr="Photo of Lichen.">
            <a:extLst>
              <a:ext uri="{FF2B5EF4-FFF2-40B4-BE49-F238E27FC236}">
                <a16:creationId xmlns:a16="http://schemas.microsoft.com/office/drawing/2014/main" id="{DFA7F217-D5D5-473F-AF65-842D6B80F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3519488"/>
            <a:ext cx="3290888" cy="2470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Box 13">
            <a:extLst>
              <a:ext uri="{FF2B5EF4-FFF2-40B4-BE49-F238E27FC236}">
                <a16:creationId xmlns:a16="http://schemas.microsoft.com/office/drawing/2014/main" id="{B8F59052-8DD9-4583-9BCF-A6DC0847B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2098675"/>
            <a:ext cx="29464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Lichens are  organisms made up of two or more of the following: algae, fungi and bacteria.</a:t>
            </a:r>
          </a:p>
        </p:txBody>
      </p:sp>
      <p:sp>
        <p:nvSpPr>
          <p:cNvPr id="19465" name="TextBox 15">
            <a:extLst>
              <a:ext uri="{FF2B5EF4-FFF2-40B4-BE49-F238E27FC236}">
                <a16:creationId xmlns:a16="http://schemas.microsoft.com/office/drawing/2014/main" id="{BDC1755F-852B-457B-93FA-E9D68F499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8083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Ecological Relationships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9">
            <a:extLst>
              <a:ext uri="{FF2B5EF4-FFF2-40B4-BE49-F238E27FC236}">
                <a16:creationId xmlns:a16="http://schemas.microsoft.com/office/drawing/2014/main" id="{F7612F67-2514-4CB4-B135-457AF66D3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436688"/>
            <a:ext cx="7277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Parasitism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One organism benefits and the other is harmed.</a:t>
            </a:r>
            <a:endParaRPr lang="en-US" altLang="en-US" sz="2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0483" name="TextBox 12">
            <a:extLst>
              <a:ext uri="{FF2B5EF4-FFF2-40B4-BE49-F238E27FC236}">
                <a16:creationId xmlns:a16="http://schemas.microsoft.com/office/drawing/2014/main" id="{5A73DA73-AEA3-41F7-84C6-1DF9033D5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5405438"/>
            <a:ext cx="415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Strangler fig grows on Cabbage Palm eventually choking it .</a:t>
            </a:r>
          </a:p>
        </p:txBody>
      </p:sp>
      <p:pic>
        <p:nvPicPr>
          <p:cNvPr id="20488" name="Picture 11" descr="Photo of Srtangler Fig on a cabbage Palm.">
            <a:extLst>
              <a:ext uri="{FF2B5EF4-FFF2-40B4-BE49-F238E27FC236}">
                <a16:creationId xmlns:a16="http://schemas.microsoft.com/office/drawing/2014/main" id="{5E748B64-88C2-42E5-A38C-EF460CA5B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2001838"/>
            <a:ext cx="4689475" cy="31909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 descr="Arrow pointing to Strangler Fig on Cabbage Palm Tree." title="Arrow">
            <a:extLst>
              <a:ext uri="{FF2B5EF4-FFF2-40B4-BE49-F238E27FC236}">
                <a16:creationId xmlns:a16="http://schemas.microsoft.com/office/drawing/2014/main" id="{419F8D07-F202-4749-9B7A-141D5A45F85C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3450" y="4376738"/>
            <a:ext cx="488950" cy="941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5" name="Picture 20" descr="Photo of Love Vine covering a Live Oak.">
            <a:extLst>
              <a:ext uri="{FF2B5EF4-FFF2-40B4-BE49-F238E27FC236}">
                <a16:creationId xmlns:a16="http://schemas.microsoft.com/office/drawing/2014/main" id="{2CF1B098-DEE2-4ED4-A8F3-4BAFDE566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001838"/>
            <a:ext cx="4278313" cy="3208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Box 21">
            <a:extLst>
              <a:ext uri="{FF2B5EF4-FFF2-40B4-BE49-F238E27FC236}">
                <a16:creationId xmlns:a16="http://schemas.microsoft.com/office/drawing/2014/main" id="{BE91DF69-77DD-40B2-8321-4B66AE5E1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405438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Love vine (Dodder sp.) smothers oaks and other shrubs.</a:t>
            </a:r>
          </a:p>
        </p:txBody>
      </p:sp>
      <p:sp>
        <p:nvSpPr>
          <p:cNvPr id="20487" name="TextBox 8">
            <a:extLst>
              <a:ext uri="{FF2B5EF4-FFF2-40B4-BE49-F238E27FC236}">
                <a16:creationId xmlns:a16="http://schemas.microsoft.com/office/drawing/2014/main" id="{0239842A-F23C-457A-9764-295DB19E6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8083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Ecological Relationships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0" descr="Photo of an Ant Lion funnel trap in the sand.">
            <a:extLst>
              <a:ext uri="{FF2B5EF4-FFF2-40B4-BE49-F238E27FC236}">
                <a16:creationId xmlns:a16="http://schemas.microsoft.com/office/drawing/2014/main" id="{80C4EF46-0755-4FE4-8DE8-62A0B9D71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19375"/>
            <a:ext cx="369252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">
            <a:extLst>
              <a:ext uri="{FF2B5EF4-FFF2-40B4-BE49-F238E27FC236}">
                <a16:creationId xmlns:a16="http://schemas.microsoft.com/office/drawing/2014/main" id="{D77F57B7-0985-4068-BBA0-553DD43D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1376363"/>
            <a:ext cx="1081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Predation</a:t>
            </a:r>
            <a:r>
              <a:rPr lang="en-US" altLang="en-US" sz="2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 One organism (predator) eats part or all of the other (prey).</a:t>
            </a:r>
          </a:p>
        </p:txBody>
      </p:sp>
      <p:pic>
        <p:nvPicPr>
          <p:cNvPr id="21508" name="Picture 5" descr="Photo of an Osprey eating a fish.">
            <a:extLst>
              <a:ext uri="{FF2B5EF4-FFF2-40B4-BE49-F238E27FC236}">
                <a16:creationId xmlns:a16="http://schemas.microsoft.com/office/drawing/2014/main" id="{11458E15-A5F2-423F-8A79-D3383F993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r="12271"/>
          <a:stretch>
            <a:fillRect/>
          </a:stretch>
        </p:blipFill>
        <p:spPr bwMode="auto">
          <a:xfrm>
            <a:off x="474663" y="2085975"/>
            <a:ext cx="372903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6">
            <a:extLst>
              <a:ext uri="{FF2B5EF4-FFF2-40B4-BE49-F238E27FC236}">
                <a16:creationId xmlns:a16="http://schemas.microsoft.com/office/drawing/2014/main" id="{918F59C1-1FB5-4472-98A1-02F65081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5549900"/>
            <a:ext cx="3997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Osprey (predator) eating a fish (prey).</a:t>
            </a:r>
          </a:p>
        </p:txBody>
      </p:sp>
      <p:pic>
        <p:nvPicPr>
          <p:cNvPr id="21510" name="Picture 18" descr="Photo of an Ant Lion.">
            <a:extLst>
              <a:ext uri="{FF2B5EF4-FFF2-40B4-BE49-F238E27FC236}">
                <a16:creationId xmlns:a16="http://schemas.microsoft.com/office/drawing/2014/main" id="{4B603A2B-8D4E-42A0-86BE-311F823F9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188" y="3838575"/>
            <a:ext cx="169703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26">
            <a:extLst>
              <a:ext uri="{FF2B5EF4-FFF2-40B4-BE49-F238E27FC236}">
                <a16:creationId xmlns:a16="http://schemas.microsoft.com/office/drawing/2014/main" id="{EDF01208-8FB3-4874-9D1D-62A95814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0" y="5592763"/>
            <a:ext cx="460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Ants (prey) are eaten by Antlions (predator).</a:t>
            </a:r>
          </a:p>
        </p:txBody>
      </p:sp>
      <p:pic>
        <p:nvPicPr>
          <p:cNvPr id="21518" name="Picture 22" descr="Photo of an ant.">
            <a:extLst>
              <a:ext uri="{FF2B5EF4-FFF2-40B4-BE49-F238E27FC236}">
                <a16:creationId xmlns:a16="http://schemas.microsoft.com/office/drawing/2014/main" id="{95B4A96C-01EA-4847-A82A-9C1CE9C30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79925" y="2054225"/>
            <a:ext cx="32194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 descr="Circle around the ant in the photo." title="Circle">
            <a:extLst>
              <a:ext uri="{FF2B5EF4-FFF2-40B4-BE49-F238E27FC236}">
                <a16:creationId xmlns:a16="http://schemas.microsoft.com/office/drawing/2014/main" id="{7AFBB97D-A2E8-42FD-AEA2-D78773E0FA06}"/>
              </a:ext>
            </a:extLst>
          </p:cNvPr>
          <p:cNvSpPr/>
          <p:nvPr/>
        </p:nvSpPr>
        <p:spPr bwMode="auto">
          <a:xfrm>
            <a:off x="5894388" y="2668588"/>
            <a:ext cx="685800" cy="904875"/>
          </a:xfrm>
          <a:prstGeom prst="ellipse">
            <a:avLst/>
          </a:prstGeom>
          <a:noFill/>
          <a:ln w="476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1" name="Straight Arrow Connector 30" descr="Arrow connecting the word Antlion to the photo of the Antlion." title="Arrow">
            <a:extLst>
              <a:ext uri="{FF2B5EF4-FFF2-40B4-BE49-F238E27FC236}">
                <a16:creationId xmlns:a16="http://schemas.microsoft.com/office/drawing/2014/main" id="{35C0D9A2-B75F-4EEB-ADF0-B2AD8A50E23C}"/>
              </a:ext>
            </a:extLst>
          </p:cNvPr>
          <p:cNvCxnSpPr>
            <a:cxnSpLocks/>
          </p:cNvCxnSpPr>
          <p:nvPr/>
        </p:nvCxnSpPr>
        <p:spPr>
          <a:xfrm flipV="1">
            <a:off x="8089900" y="5389563"/>
            <a:ext cx="2478088" cy="2603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TextBox 35">
            <a:extLst>
              <a:ext uri="{FF2B5EF4-FFF2-40B4-BE49-F238E27FC236}">
                <a16:creationId xmlns:a16="http://schemas.microsoft.com/office/drawing/2014/main" id="{44F4F476-B096-4698-B38C-19FEA9631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8588" y="2019300"/>
            <a:ext cx="18161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Antlion is in the bottom of their funnel/trap and the ant falls in the funnel.</a:t>
            </a:r>
          </a:p>
        </p:txBody>
      </p:sp>
      <p:cxnSp>
        <p:nvCxnSpPr>
          <p:cNvPr id="38" name="Straight Arrow Connector 37" descr="Arrow connecting the photo of the Antlion funnel trap in the sand to the photo of the Antlion." title="Arrow">
            <a:extLst>
              <a:ext uri="{FF2B5EF4-FFF2-40B4-BE49-F238E27FC236}">
                <a16:creationId xmlns:a16="http://schemas.microsoft.com/office/drawing/2014/main" id="{929BCA64-0B34-4A0F-B9A0-E53AC5741BDB}"/>
              </a:ext>
            </a:extLst>
          </p:cNvPr>
          <p:cNvCxnSpPr>
            <a:cxnSpLocks/>
          </p:cNvCxnSpPr>
          <p:nvPr/>
        </p:nvCxnSpPr>
        <p:spPr>
          <a:xfrm>
            <a:off x="8407400" y="4005263"/>
            <a:ext cx="1881188" cy="5540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16">
            <a:extLst>
              <a:ext uri="{FF2B5EF4-FFF2-40B4-BE49-F238E27FC236}">
                <a16:creationId xmlns:a16="http://schemas.microsoft.com/office/drawing/2014/main" id="{E5E2B8B6-1186-482E-A9D0-4C61279DC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85800"/>
            <a:ext cx="8083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Ecological Relationships</a:t>
            </a:r>
          </a:p>
        </p:txBody>
      </p:sp>
      <p:cxnSp>
        <p:nvCxnSpPr>
          <p:cNvPr id="28" name="Straight Arrow Connector 27" descr="Arrow connecting the word Ant to the circle around the ant in the photo of an ant." title="Arrow">
            <a:extLst>
              <a:ext uri="{FF2B5EF4-FFF2-40B4-BE49-F238E27FC236}">
                <a16:creationId xmlns:a16="http://schemas.microsoft.com/office/drawing/2014/main" id="{F1D47612-C342-449B-9F1C-46D0D2E8DA21}"/>
              </a:ext>
            </a:extLst>
          </p:cNvPr>
          <p:cNvCxnSpPr>
            <a:cxnSpLocks/>
          </p:cNvCxnSpPr>
          <p:nvPr/>
        </p:nvCxnSpPr>
        <p:spPr>
          <a:xfrm flipV="1">
            <a:off x="5291138" y="3575050"/>
            <a:ext cx="806450" cy="203676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662</Words>
  <Application>Microsoft Office PowerPoint</Application>
  <PresentationFormat>Widescreen</PresentationFormat>
  <Paragraphs>101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Arial</vt:lpstr>
      <vt:lpstr>Calibri Light</vt:lpstr>
      <vt:lpstr>Roboto Condensed</vt:lpstr>
      <vt:lpstr>Roboto Black</vt:lpstr>
      <vt:lpstr>Office Theme</vt:lpstr>
      <vt:lpstr>Producers, Consumers &amp; Decomposers of the 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Weathering, Erosion &amp; Deposition</dc:title>
  <dc:creator>Neal White</dc:creator>
  <cp:lastModifiedBy>Neal White</cp:lastModifiedBy>
  <cp:revision>67</cp:revision>
  <dcterms:created xsi:type="dcterms:W3CDTF">2017-03-17T13:41:43Z</dcterms:created>
  <dcterms:modified xsi:type="dcterms:W3CDTF">2017-10-17T17:10:18Z</dcterms:modified>
</cp:coreProperties>
</file>