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72" r:id="rId4"/>
    <p:sldId id="260" r:id="rId5"/>
    <p:sldId id="261" r:id="rId6"/>
    <p:sldId id="258" r:id="rId7"/>
    <p:sldId id="262" r:id="rId8"/>
    <p:sldId id="263" r:id="rId9"/>
    <p:sldId id="273" r:id="rId10"/>
    <p:sldId id="267" r:id="rId11"/>
    <p:sldId id="271" r:id="rId12"/>
    <p:sldId id="264" r:id="rId13"/>
    <p:sldId id="266" r:id="rId14"/>
    <p:sldId id="274"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8" d="100"/>
          <a:sy n="88" d="100"/>
        </p:scale>
        <p:origin x="8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1AF060-8BBA-47E5-8391-8528F19029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1619A80-1396-4C0D-B460-8F43A472EC8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C359338-923F-44BC-BE99-0DCAE38DAB47}" type="datetimeFigureOut">
              <a:rPr lang="en-US"/>
              <a:pPr>
                <a:defRPr/>
              </a:pPr>
              <a:t>10/17/2017</a:t>
            </a:fld>
            <a:endParaRPr lang="en-US" dirty="0"/>
          </a:p>
        </p:txBody>
      </p:sp>
      <p:sp>
        <p:nvSpPr>
          <p:cNvPr id="4" name="Slide Image Placeholder 3">
            <a:extLst>
              <a:ext uri="{FF2B5EF4-FFF2-40B4-BE49-F238E27FC236}">
                <a16:creationId xmlns:a16="http://schemas.microsoft.com/office/drawing/2014/main" id="{EC6C8FEC-53F1-4216-ADAF-D30376614DD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49DADCA-9E87-4EDB-9EF3-7D3875C4A82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0F6DE6-8948-4C2F-B33F-3586C9E7471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B1579BA1-0FB2-40EF-9B3C-48B3EC5EEDD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D0F9C54-463E-4247-8383-6AA43FE23B2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45BF8-8256-4C6C-A461-6CC9514571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3101085D-05BF-40B8-BDF9-8EFCC019C7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563CB961-FEF4-44BF-8710-8EEB2A2CB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35DD89-B730-49B2-A75C-A32D5D1910DA}" type="slidenum">
              <a:rPr lang="en-US" altLang="en-US" smtClean="0"/>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4BC4491C-EBCC-4A88-97D3-0ADC37BBD9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5FD5C95-88FA-4FC2-BF5C-09E830AFACC5}"/>
              </a:ext>
            </a:extLst>
          </p:cNvPr>
          <p:cNvSpPr/>
          <p:nvPr userDrawn="1"/>
        </p:nvSpPr>
        <p:spPr>
          <a:xfrm>
            <a:off x="0" y="1292225"/>
            <a:ext cx="12192000" cy="4864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6" name="Straight Connector 5">
            <a:extLst>
              <a:ext uri="{FF2B5EF4-FFF2-40B4-BE49-F238E27FC236}">
                <a16:creationId xmlns:a16="http://schemas.microsoft.com/office/drawing/2014/main" id="{152F8A9D-9AF0-4425-B95F-7CA241721560}"/>
              </a:ext>
            </a:extLst>
          </p:cNvPr>
          <p:cNvCxnSpPr/>
          <p:nvPr userDrawn="1"/>
        </p:nvCxnSpPr>
        <p:spPr>
          <a:xfrm>
            <a:off x="0" y="12922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E6900786-75E6-4E44-9D88-569578529615}"/>
              </a:ext>
            </a:extLst>
          </p:cNvPr>
          <p:cNvCxnSpPr/>
          <p:nvPr userDrawn="1"/>
        </p:nvCxnSpPr>
        <p:spPr>
          <a:xfrm>
            <a:off x="0" y="61563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8" name="TextBox 16">
            <a:extLst>
              <a:ext uri="{FF2B5EF4-FFF2-40B4-BE49-F238E27FC236}">
                <a16:creationId xmlns:a16="http://schemas.microsoft.com/office/drawing/2014/main" id="{2DD7CD55-C252-45FE-B485-853828AE69FC}"/>
              </a:ext>
            </a:extLst>
          </p:cNvPr>
          <p:cNvSpPr txBox="1">
            <a:spLocks noChangeArrowheads="1"/>
          </p:cNvSpPr>
          <p:nvPr userDrawn="1"/>
        </p:nvSpPr>
        <p:spPr bwMode="auto">
          <a:xfrm>
            <a:off x="7820025" y="6381750"/>
            <a:ext cx="4548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400" dirty="0">
                <a:solidFill>
                  <a:srgbClr val="3B3838"/>
                </a:solidFill>
                <a:latin typeface="Roboto Black" panose="02000000000000000000" pitchFamily="2" charset="0"/>
                <a:ea typeface="Roboto Black" panose="02000000000000000000" pitchFamily="2" charset="0"/>
                <a:cs typeface="Roboto Black" panose="02000000000000000000" pitchFamily="2" charset="0"/>
              </a:rPr>
              <a:t>Jupiter Inlet Lighthouse Outstanding Natural Area</a:t>
            </a:r>
          </a:p>
        </p:txBody>
      </p:sp>
      <p:pic>
        <p:nvPicPr>
          <p:cNvPr id="9" name="Picture 17">
            <a:extLst>
              <a:ext uri="{FF2B5EF4-FFF2-40B4-BE49-F238E27FC236}">
                <a16:creationId xmlns:a16="http://schemas.microsoft.com/office/drawing/2014/main" id="{AF9826E5-41B6-41C1-BE12-F0F8F6BCC3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9075" y="315913"/>
            <a:ext cx="33559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482725"/>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87032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5769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2D766-23F0-481D-9AD8-2B2C14F896A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3D168A5F-D36B-4055-807A-33216982AD1A}"/>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45B7425-DF9B-476E-B373-7EB15998F904}"/>
              </a:ext>
            </a:extLst>
          </p:cNvPr>
          <p:cNvSpPr>
            <a:spLocks noGrp="1"/>
          </p:cNvSpPr>
          <p:nvPr>
            <p:ph type="sldNum" sz="quarter" idx="12"/>
          </p:nvPr>
        </p:nvSpPr>
        <p:spPr/>
        <p:txBody>
          <a:bodyPr/>
          <a:lstStyle>
            <a:lvl1pPr>
              <a:defRPr/>
            </a:lvl1pPr>
          </a:lstStyle>
          <a:p>
            <a:pPr>
              <a:defRPr/>
            </a:pPr>
            <a:fld id="{1E10D53B-70EA-41DA-BFE1-5A2AD96599BF}" type="slidenum">
              <a:rPr lang="en-US"/>
              <a:pPr>
                <a:defRPr/>
              </a:pPr>
              <a:t>‹#›</a:t>
            </a:fld>
            <a:endParaRPr lang="en-US" dirty="0"/>
          </a:p>
        </p:txBody>
      </p:sp>
    </p:spTree>
    <p:extLst>
      <p:ext uri="{BB962C8B-B14F-4D97-AF65-F5344CB8AC3E}">
        <p14:creationId xmlns:p14="http://schemas.microsoft.com/office/powerpoint/2010/main" val="283400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E3D7E-9F76-40F3-83C9-87C594E5485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A2CF0BED-682E-4461-B84F-5EEED821C50A}"/>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F90A4A1-B83B-4EB6-93BF-0FB3C9939545}"/>
              </a:ext>
            </a:extLst>
          </p:cNvPr>
          <p:cNvSpPr>
            <a:spLocks noGrp="1"/>
          </p:cNvSpPr>
          <p:nvPr>
            <p:ph type="sldNum" sz="quarter" idx="12"/>
          </p:nvPr>
        </p:nvSpPr>
        <p:spPr/>
        <p:txBody>
          <a:bodyPr/>
          <a:lstStyle>
            <a:lvl1pPr>
              <a:defRPr/>
            </a:lvl1pPr>
          </a:lstStyle>
          <a:p>
            <a:pPr>
              <a:defRPr/>
            </a:pPr>
            <a:fld id="{C84CC26F-03DB-4610-B9A2-2ED5F79A61F7}" type="slidenum">
              <a:rPr lang="en-US"/>
              <a:pPr>
                <a:defRPr/>
              </a:pPr>
              <a:t>‹#›</a:t>
            </a:fld>
            <a:endParaRPr lang="en-US" dirty="0"/>
          </a:p>
        </p:txBody>
      </p:sp>
    </p:spTree>
    <p:extLst>
      <p:ext uri="{BB962C8B-B14F-4D97-AF65-F5344CB8AC3E}">
        <p14:creationId xmlns:p14="http://schemas.microsoft.com/office/powerpoint/2010/main" val="290343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642C2-8747-46AB-A2C4-FEF6240462D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6F6736D7-240A-403C-83E7-57177A95F3A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0421BBC1-AF6C-4E2A-BF61-D802995C6A15}"/>
              </a:ext>
            </a:extLst>
          </p:cNvPr>
          <p:cNvSpPr>
            <a:spLocks noGrp="1"/>
          </p:cNvSpPr>
          <p:nvPr>
            <p:ph type="sldNum" sz="quarter" idx="12"/>
          </p:nvPr>
        </p:nvSpPr>
        <p:spPr/>
        <p:txBody>
          <a:bodyPr/>
          <a:lstStyle>
            <a:lvl1pPr>
              <a:defRPr/>
            </a:lvl1pPr>
          </a:lstStyle>
          <a:p>
            <a:pPr>
              <a:defRPr/>
            </a:pPr>
            <a:fld id="{32A641C5-B7D5-4270-9072-F4E767DD15A3}" type="slidenum">
              <a:rPr lang="en-US"/>
              <a:pPr>
                <a:defRPr/>
              </a:pPr>
              <a:t>‹#›</a:t>
            </a:fld>
            <a:endParaRPr lang="en-US" dirty="0"/>
          </a:p>
        </p:txBody>
      </p:sp>
    </p:spTree>
    <p:extLst>
      <p:ext uri="{BB962C8B-B14F-4D97-AF65-F5344CB8AC3E}">
        <p14:creationId xmlns:p14="http://schemas.microsoft.com/office/powerpoint/2010/main" val="410497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491615-B413-41D8-BD98-7CDCA3AF9C1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416130E4-B343-4940-8D54-B4744988ECDA}"/>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65A09990-DC29-4610-ACBA-28A37F30A59D}"/>
              </a:ext>
            </a:extLst>
          </p:cNvPr>
          <p:cNvSpPr>
            <a:spLocks noGrp="1"/>
          </p:cNvSpPr>
          <p:nvPr>
            <p:ph type="sldNum" sz="quarter" idx="12"/>
          </p:nvPr>
        </p:nvSpPr>
        <p:spPr/>
        <p:txBody>
          <a:bodyPr/>
          <a:lstStyle>
            <a:lvl1pPr>
              <a:defRPr/>
            </a:lvl1pPr>
          </a:lstStyle>
          <a:p>
            <a:pPr>
              <a:defRPr/>
            </a:pPr>
            <a:fld id="{BB39CB38-16B7-4061-8268-682D449D9679}" type="slidenum">
              <a:rPr lang="en-US"/>
              <a:pPr>
                <a:defRPr/>
              </a:pPr>
              <a:t>‹#›</a:t>
            </a:fld>
            <a:endParaRPr lang="en-US" dirty="0"/>
          </a:p>
        </p:txBody>
      </p:sp>
    </p:spTree>
    <p:extLst>
      <p:ext uri="{BB962C8B-B14F-4D97-AF65-F5344CB8AC3E}">
        <p14:creationId xmlns:p14="http://schemas.microsoft.com/office/powerpoint/2010/main" val="290402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DC6C20-F93F-4A53-B6EB-593C712C5DA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1D6969A9-FAAE-4DFF-BB4E-8801E00FD66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C8975B61-0A1D-4C06-AAF8-53E8F0DD76FC}"/>
              </a:ext>
            </a:extLst>
          </p:cNvPr>
          <p:cNvSpPr>
            <a:spLocks noGrp="1"/>
          </p:cNvSpPr>
          <p:nvPr>
            <p:ph type="sldNum" sz="quarter" idx="12"/>
          </p:nvPr>
        </p:nvSpPr>
        <p:spPr/>
        <p:txBody>
          <a:bodyPr/>
          <a:lstStyle>
            <a:lvl1pPr>
              <a:defRPr/>
            </a:lvl1pPr>
          </a:lstStyle>
          <a:p>
            <a:pPr>
              <a:defRPr/>
            </a:pPr>
            <a:fld id="{86212F64-C581-41F2-BDCF-B2BD36F8CF6A}" type="slidenum">
              <a:rPr lang="en-US"/>
              <a:pPr>
                <a:defRPr/>
              </a:pPr>
              <a:t>‹#›</a:t>
            </a:fld>
            <a:endParaRPr lang="en-US" dirty="0"/>
          </a:p>
        </p:txBody>
      </p:sp>
    </p:spTree>
    <p:extLst>
      <p:ext uri="{BB962C8B-B14F-4D97-AF65-F5344CB8AC3E}">
        <p14:creationId xmlns:p14="http://schemas.microsoft.com/office/powerpoint/2010/main" val="267365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30DA7F-0ABE-49AB-9E34-361F510CCC6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8" name="Footer Placeholder 7">
            <a:extLst>
              <a:ext uri="{FF2B5EF4-FFF2-40B4-BE49-F238E27FC236}">
                <a16:creationId xmlns:a16="http://schemas.microsoft.com/office/drawing/2014/main" id="{8B89BA33-6B02-42BF-9E0A-9CAB25746C0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9" name="Slide Number Placeholder 8">
            <a:extLst>
              <a:ext uri="{FF2B5EF4-FFF2-40B4-BE49-F238E27FC236}">
                <a16:creationId xmlns:a16="http://schemas.microsoft.com/office/drawing/2014/main" id="{22A065CC-999A-4894-B284-0670CC758B49}"/>
              </a:ext>
            </a:extLst>
          </p:cNvPr>
          <p:cNvSpPr>
            <a:spLocks noGrp="1"/>
          </p:cNvSpPr>
          <p:nvPr>
            <p:ph type="sldNum" sz="quarter" idx="12"/>
          </p:nvPr>
        </p:nvSpPr>
        <p:spPr/>
        <p:txBody>
          <a:bodyPr/>
          <a:lstStyle>
            <a:lvl1pPr>
              <a:defRPr/>
            </a:lvl1pPr>
          </a:lstStyle>
          <a:p>
            <a:pPr>
              <a:defRPr/>
            </a:pPr>
            <a:fld id="{81A453DD-E46C-4CB8-8342-1EF0FF5093D1}" type="slidenum">
              <a:rPr lang="en-US"/>
              <a:pPr>
                <a:defRPr/>
              </a:pPr>
              <a:t>‹#›</a:t>
            </a:fld>
            <a:endParaRPr lang="en-US" dirty="0"/>
          </a:p>
        </p:txBody>
      </p:sp>
    </p:spTree>
    <p:extLst>
      <p:ext uri="{BB962C8B-B14F-4D97-AF65-F5344CB8AC3E}">
        <p14:creationId xmlns:p14="http://schemas.microsoft.com/office/powerpoint/2010/main" val="399780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20BB34-8295-42BA-9A5C-24FF0879B67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Footer Placeholder 3">
            <a:extLst>
              <a:ext uri="{FF2B5EF4-FFF2-40B4-BE49-F238E27FC236}">
                <a16:creationId xmlns:a16="http://schemas.microsoft.com/office/drawing/2014/main" id="{79B8ACB1-2F91-40C6-B9EF-B09CD9545A67}"/>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9DFC7BD5-7369-4E74-B0A3-4F5FB2C5E416}"/>
              </a:ext>
            </a:extLst>
          </p:cNvPr>
          <p:cNvSpPr>
            <a:spLocks noGrp="1"/>
          </p:cNvSpPr>
          <p:nvPr>
            <p:ph type="sldNum" sz="quarter" idx="12"/>
          </p:nvPr>
        </p:nvSpPr>
        <p:spPr/>
        <p:txBody>
          <a:bodyPr/>
          <a:lstStyle>
            <a:lvl1pPr>
              <a:defRPr/>
            </a:lvl1pPr>
          </a:lstStyle>
          <a:p>
            <a:pPr>
              <a:defRPr/>
            </a:pPr>
            <a:fld id="{1CCA3A16-49AE-47F5-8C5B-AF4839A77D77}" type="slidenum">
              <a:rPr lang="en-US"/>
              <a:pPr>
                <a:defRPr/>
              </a:pPr>
              <a:t>‹#›</a:t>
            </a:fld>
            <a:endParaRPr lang="en-US" dirty="0"/>
          </a:p>
        </p:txBody>
      </p:sp>
    </p:spTree>
    <p:extLst>
      <p:ext uri="{BB962C8B-B14F-4D97-AF65-F5344CB8AC3E}">
        <p14:creationId xmlns:p14="http://schemas.microsoft.com/office/powerpoint/2010/main" val="329862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36236-C89D-41FB-983A-DC8B0B9583A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3" name="Footer Placeholder 2">
            <a:extLst>
              <a:ext uri="{FF2B5EF4-FFF2-40B4-BE49-F238E27FC236}">
                <a16:creationId xmlns:a16="http://schemas.microsoft.com/office/drawing/2014/main" id="{9DC89772-4525-4DC8-9F2E-9E8C3705E7E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4F9226AF-FF9E-416F-8214-E8BFD484B55F}"/>
              </a:ext>
            </a:extLst>
          </p:cNvPr>
          <p:cNvSpPr>
            <a:spLocks noGrp="1"/>
          </p:cNvSpPr>
          <p:nvPr>
            <p:ph type="sldNum" sz="quarter" idx="12"/>
          </p:nvPr>
        </p:nvSpPr>
        <p:spPr/>
        <p:txBody>
          <a:bodyPr/>
          <a:lstStyle>
            <a:lvl1pPr>
              <a:defRPr/>
            </a:lvl1pPr>
          </a:lstStyle>
          <a:p>
            <a:pPr>
              <a:defRPr/>
            </a:pPr>
            <a:fld id="{17B18379-F5AE-4EC6-BCEB-D98FD480B976}" type="slidenum">
              <a:rPr lang="en-US"/>
              <a:pPr>
                <a:defRPr/>
              </a:pPr>
              <a:t>‹#›</a:t>
            </a:fld>
            <a:endParaRPr lang="en-US" dirty="0"/>
          </a:p>
        </p:txBody>
      </p:sp>
    </p:spTree>
    <p:extLst>
      <p:ext uri="{BB962C8B-B14F-4D97-AF65-F5344CB8AC3E}">
        <p14:creationId xmlns:p14="http://schemas.microsoft.com/office/powerpoint/2010/main" val="370418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B27A47-6855-4DAC-A414-97FC347D17D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889A5707-DA92-447A-8377-BAAEF991AB4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21654FC9-6553-41F8-B212-6E58285BDAA6}"/>
              </a:ext>
            </a:extLst>
          </p:cNvPr>
          <p:cNvSpPr>
            <a:spLocks noGrp="1"/>
          </p:cNvSpPr>
          <p:nvPr>
            <p:ph type="sldNum" sz="quarter" idx="12"/>
          </p:nvPr>
        </p:nvSpPr>
        <p:spPr/>
        <p:txBody>
          <a:bodyPr/>
          <a:lstStyle>
            <a:lvl1pPr>
              <a:defRPr/>
            </a:lvl1pPr>
          </a:lstStyle>
          <a:p>
            <a:pPr>
              <a:defRPr/>
            </a:pPr>
            <a:fld id="{7820F9EF-ED3F-43E3-A841-11F08FFAE7F7}" type="slidenum">
              <a:rPr lang="en-US"/>
              <a:pPr>
                <a:defRPr/>
              </a:pPr>
              <a:t>‹#›</a:t>
            </a:fld>
            <a:endParaRPr lang="en-US" dirty="0"/>
          </a:p>
        </p:txBody>
      </p:sp>
    </p:spTree>
    <p:extLst>
      <p:ext uri="{BB962C8B-B14F-4D97-AF65-F5344CB8AC3E}">
        <p14:creationId xmlns:p14="http://schemas.microsoft.com/office/powerpoint/2010/main" val="122743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3BE111-9226-44E3-8B2A-F59C2407E00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Footer Placeholder 5">
            <a:extLst>
              <a:ext uri="{FF2B5EF4-FFF2-40B4-BE49-F238E27FC236}">
                <a16:creationId xmlns:a16="http://schemas.microsoft.com/office/drawing/2014/main" id="{8818C500-50F2-4286-A63B-E2602FA8A7F2}"/>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4F0B89D1-D28D-4B6B-BE7E-BEAA38BDE18E}"/>
              </a:ext>
            </a:extLst>
          </p:cNvPr>
          <p:cNvSpPr>
            <a:spLocks noGrp="1"/>
          </p:cNvSpPr>
          <p:nvPr>
            <p:ph type="sldNum" sz="quarter" idx="12"/>
          </p:nvPr>
        </p:nvSpPr>
        <p:spPr/>
        <p:txBody>
          <a:bodyPr/>
          <a:lstStyle>
            <a:lvl1pPr>
              <a:defRPr/>
            </a:lvl1pPr>
          </a:lstStyle>
          <a:p>
            <a:pPr>
              <a:defRPr/>
            </a:pPr>
            <a:fld id="{54A5D18A-CD29-4DCD-A030-5CA82121A388}" type="slidenum">
              <a:rPr lang="en-US"/>
              <a:pPr>
                <a:defRPr/>
              </a:pPr>
              <a:t>‹#›</a:t>
            </a:fld>
            <a:endParaRPr lang="en-US" dirty="0"/>
          </a:p>
        </p:txBody>
      </p:sp>
    </p:spTree>
    <p:extLst>
      <p:ext uri="{BB962C8B-B14F-4D97-AF65-F5344CB8AC3E}">
        <p14:creationId xmlns:p14="http://schemas.microsoft.com/office/powerpoint/2010/main" val="35898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D0D818F-45B4-46E8-A466-4C12C64D6611}"/>
              </a:ext>
            </a:extLst>
          </p:cNvPr>
          <p:cNvPicPr>
            <a:picLocks noChangeAspect="1"/>
          </p:cNvPicPr>
          <p:nvPr userDrawn="1"/>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310595"/>
            <a:ext cx="12192000" cy="4866368"/>
          </a:xfrm>
          <a:prstGeom prst="rect">
            <a:avLst/>
          </a:prstGeom>
        </p:spPr>
      </p:pic>
      <p:sp>
        <p:nvSpPr>
          <p:cNvPr id="1027" name="Title Placeholder 1">
            <a:extLst>
              <a:ext uri="{FF2B5EF4-FFF2-40B4-BE49-F238E27FC236}">
                <a16:creationId xmlns:a16="http://schemas.microsoft.com/office/drawing/2014/main" id="{BDD5815C-C507-4BC8-875F-15F42B430FCA}"/>
              </a:ext>
            </a:extLst>
          </p:cNvPr>
          <p:cNvSpPr>
            <a:spLocks noGrp="1"/>
          </p:cNvSpPr>
          <p:nvPr>
            <p:ph type="title"/>
          </p:nvPr>
        </p:nvSpPr>
        <p:spPr bwMode="auto">
          <a:xfrm>
            <a:off x="261938" y="365125"/>
            <a:ext cx="116728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94A93A17-2A33-457C-970B-BD5DCE93BD79}"/>
              </a:ext>
            </a:extLst>
          </p:cNvPr>
          <p:cNvSpPr>
            <a:spLocks noGrp="1"/>
          </p:cNvSpPr>
          <p:nvPr>
            <p:ph type="body" idx="1"/>
          </p:nvPr>
        </p:nvSpPr>
        <p:spPr bwMode="auto">
          <a:xfrm>
            <a:off x="261938" y="1814513"/>
            <a:ext cx="11672887"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C2C09A3F-D657-4CA0-B372-6711851092A6}"/>
              </a:ext>
            </a:extLst>
          </p:cNvPr>
          <p:cNvSpPr>
            <a:spLocks noGrp="1"/>
          </p:cNvSpPr>
          <p:nvPr>
            <p:ph type="sldNum" sz="quarter" idx="4"/>
          </p:nvPr>
        </p:nvSpPr>
        <p:spPr>
          <a:xfrm>
            <a:off x="4724400" y="6345238"/>
            <a:ext cx="2743200" cy="365125"/>
          </a:xfrm>
          <a:prstGeom prst="rect">
            <a:avLst/>
          </a:prstGeom>
        </p:spPr>
        <p:txBody>
          <a:bodyPr vert="horz" lIns="91440" tIns="45720" rIns="91440" bIns="45720" rtlCol="0" anchor="ctr"/>
          <a:lstStyle>
            <a:lvl1pPr algn="ctr" eaLnBrk="1" fontAlgn="auto" hangingPunct="1">
              <a:spcBef>
                <a:spcPts val="0"/>
              </a:spcBef>
              <a:spcAft>
                <a:spcPts val="0"/>
              </a:spcAft>
              <a:defRPr sz="1400">
                <a:solidFill>
                  <a:schemeClr val="bg2">
                    <a:lumMod val="50000"/>
                  </a:schemeClr>
                </a:solidFill>
                <a:latin typeface="Roboto Black" panose="02000000000000000000" pitchFamily="2" charset="0"/>
                <a:ea typeface="Roboto Black" panose="02000000000000000000" pitchFamily="2" charset="0"/>
              </a:defRPr>
            </a:lvl1pPr>
          </a:lstStyle>
          <a:p>
            <a:pPr>
              <a:defRPr/>
            </a:pPr>
            <a:fld id="{2737E2FF-8B92-4539-8D79-063D68379D35}" type="slidenum">
              <a:rPr lang="en-US"/>
              <a:pPr>
                <a:defRPr/>
              </a:pPr>
              <a:t>‹#›</a:t>
            </a:fld>
            <a:endParaRPr lang="en-US" dirty="0"/>
          </a:p>
        </p:txBody>
      </p:sp>
      <p:cxnSp>
        <p:nvCxnSpPr>
          <p:cNvPr id="7" name="Straight Connector 6">
            <a:extLst>
              <a:ext uri="{FF2B5EF4-FFF2-40B4-BE49-F238E27FC236}">
                <a16:creationId xmlns:a16="http://schemas.microsoft.com/office/drawing/2014/main" id="{AAB30746-3C23-44BF-9201-62C64268299A}"/>
              </a:ext>
            </a:extLst>
          </p:cNvPr>
          <p:cNvCxnSpPr/>
          <p:nvPr userDrawn="1"/>
        </p:nvCxnSpPr>
        <p:spPr>
          <a:xfrm>
            <a:off x="0" y="12922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40E5908A-F987-4462-BF68-FD4424F1A115}"/>
              </a:ext>
            </a:extLst>
          </p:cNvPr>
          <p:cNvCxnSpPr/>
          <p:nvPr userDrawn="1"/>
        </p:nvCxnSpPr>
        <p:spPr>
          <a:xfrm>
            <a:off x="0" y="6156325"/>
            <a:ext cx="12192000" cy="20638"/>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1032" name="TextBox 9">
            <a:extLst>
              <a:ext uri="{FF2B5EF4-FFF2-40B4-BE49-F238E27FC236}">
                <a16:creationId xmlns:a16="http://schemas.microsoft.com/office/drawing/2014/main" id="{7739D531-0533-4A6E-A2BB-D849B852A121}"/>
              </a:ext>
            </a:extLst>
          </p:cNvPr>
          <p:cNvSpPr txBox="1">
            <a:spLocks noChangeArrowheads="1"/>
          </p:cNvSpPr>
          <p:nvPr userDrawn="1"/>
        </p:nvSpPr>
        <p:spPr bwMode="auto">
          <a:xfrm>
            <a:off x="7820025" y="6381750"/>
            <a:ext cx="4548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400" dirty="0">
                <a:solidFill>
                  <a:srgbClr val="767171"/>
                </a:solidFill>
                <a:latin typeface="Roboto Black" panose="02000000000000000000" pitchFamily="2" charset="0"/>
                <a:ea typeface="Roboto Black" panose="02000000000000000000" pitchFamily="2" charset="0"/>
                <a:cs typeface="Roboto Black" panose="02000000000000000000" pitchFamily="2" charset="0"/>
              </a:rPr>
              <a:t>Jupiter Inlet Lighthouse Outstanding Natural Area</a:t>
            </a:r>
          </a:p>
        </p:txBody>
      </p:sp>
      <p:pic>
        <p:nvPicPr>
          <p:cNvPr id="1033" name="Picture 10">
            <a:extLst>
              <a:ext uri="{FF2B5EF4-FFF2-40B4-BE49-F238E27FC236}">
                <a16:creationId xmlns:a16="http://schemas.microsoft.com/office/drawing/2014/main" id="{D21FE7B3-FD22-4078-84A2-CDD980795E02}"/>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61938" y="6311900"/>
            <a:ext cx="193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rtl="0" eaLnBrk="0" fontAlgn="base" hangingPunct="0">
        <a:lnSpc>
          <a:spcPct val="90000"/>
        </a:lnSpc>
        <a:spcBef>
          <a:spcPct val="0"/>
        </a:spcBef>
        <a:spcAft>
          <a:spcPct val="0"/>
        </a:spcAft>
        <a:defRPr sz="36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lgn="l" rtl="0" eaLnBrk="0" fontAlgn="base" hangingPunct="0">
        <a:lnSpc>
          <a:spcPct val="90000"/>
        </a:lnSpc>
        <a:spcBef>
          <a:spcPct val="0"/>
        </a:spcBef>
        <a:spcAft>
          <a:spcPct val="0"/>
        </a:spcAft>
        <a:defRPr sz="36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algn="l" rtl="0" eaLnBrk="0" fontAlgn="base" hangingPunct="0">
        <a:lnSpc>
          <a:spcPct val="90000"/>
        </a:lnSpc>
        <a:spcBef>
          <a:spcPct val="0"/>
        </a:spcBef>
        <a:spcAft>
          <a:spcPct val="0"/>
        </a:spcAft>
        <a:defRPr sz="36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algn="l" rtl="0" eaLnBrk="0" fontAlgn="base" hangingPunct="0">
        <a:lnSpc>
          <a:spcPct val="90000"/>
        </a:lnSpc>
        <a:spcBef>
          <a:spcPct val="0"/>
        </a:spcBef>
        <a:spcAft>
          <a:spcPct val="0"/>
        </a:spcAft>
        <a:defRPr sz="36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algn="l" rtl="0" eaLnBrk="0" fontAlgn="base" hangingPunct="0">
        <a:lnSpc>
          <a:spcPct val="90000"/>
        </a:lnSpc>
        <a:spcBef>
          <a:spcPct val="0"/>
        </a:spcBef>
        <a:spcAft>
          <a:spcPct val="0"/>
        </a:spcAft>
        <a:defRPr sz="36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457200" algn="l" rtl="0" fontAlgn="base">
        <a:lnSpc>
          <a:spcPct val="90000"/>
        </a:lnSpc>
        <a:spcBef>
          <a:spcPct val="0"/>
        </a:spcBef>
        <a:spcAft>
          <a:spcPct val="0"/>
        </a:spcAft>
        <a:defRPr sz="36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6pPr>
      <a:lvl7pPr marL="914400" algn="l" rtl="0" fontAlgn="base">
        <a:lnSpc>
          <a:spcPct val="90000"/>
        </a:lnSpc>
        <a:spcBef>
          <a:spcPct val="0"/>
        </a:spcBef>
        <a:spcAft>
          <a:spcPct val="0"/>
        </a:spcAft>
        <a:defRPr sz="36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7pPr>
      <a:lvl8pPr marL="1371600" algn="l" rtl="0" fontAlgn="base">
        <a:lnSpc>
          <a:spcPct val="90000"/>
        </a:lnSpc>
        <a:spcBef>
          <a:spcPct val="0"/>
        </a:spcBef>
        <a:spcAft>
          <a:spcPct val="0"/>
        </a:spcAft>
        <a:defRPr sz="36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8pPr>
      <a:lvl9pPr marL="1828800" algn="l" rtl="0" fontAlgn="base">
        <a:lnSpc>
          <a:spcPct val="90000"/>
        </a:lnSpc>
        <a:spcBef>
          <a:spcPct val="0"/>
        </a:spcBef>
        <a:spcAft>
          <a:spcPct val="0"/>
        </a:spcAft>
        <a:defRPr sz="36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C95705A-2055-4F5F-85A3-EDADB1C13BCA}"/>
              </a:ext>
            </a:extLst>
          </p:cNvPr>
          <p:cNvSpPr>
            <a:spLocks noGrp="1"/>
          </p:cNvSpPr>
          <p:nvPr>
            <p:ph type="ctrTitle"/>
          </p:nvPr>
        </p:nvSpPr>
        <p:spPr>
          <a:xfrm>
            <a:off x="1524000" y="1692275"/>
            <a:ext cx="9144000" cy="2387600"/>
          </a:xfrm>
        </p:spPr>
        <p:txBody>
          <a:bodyPr/>
          <a:lstStyle/>
          <a:p>
            <a:pPr eaLnBrk="1" hangingPunct="1"/>
            <a:r>
              <a:rPr lang="en-US" altLang="en-US" sz="7200" b="1"/>
              <a:t>Weathering, Erosion &amp; Deposition</a:t>
            </a:r>
          </a:p>
        </p:txBody>
      </p:sp>
      <p:sp>
        <p:nvSpPr>
          <p:cNvPr id="14339" name="Subtitle 2">
            <a:extLst>
              <a:ext uri="{FF2B5EF4-FFF2-40B4-BE49-F238E27FC236}">
                <a16:creationId xmlns:a16="http://schemas.microsoft.com/office/drawing/2014/main" id="{C22E448C-769F-4949-87A9-6956F6724B84}"/>
              </a:ext>
            </a:extLst>
          </p:cNvPr>
          <p:cNvSpPr>
            <a:spLocks noGrp="1"/>
          </p:cNvSpPr>
          <p:nvPr>
            <p:ph type="subTitle" idx="1"/>
          </p:nvPr>
        </p:nvSpPr>
        <p:spPr>
          <a:xfrm>
            <a:off x="1524000" y="4297363"/>
            <a:ext cx="9144000" cy="1214437"/>
          </a:xfrm>
        </p:spPr>
        <p:txBody>
          <a:bodyPr/>
          <a:lstStyle/>
          <a:p>
            <a:pPr eaLnBrk="1" hangingPunct="1"/>
            <a:r>
              <a:rPr lang="en-US" altLang="en-US" sz="5400"/>
              <a:t>Grade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hoto of Rocky Mountain, Montana.">
            <a:extLst>
              <a:ext uri="{FF2B5EF4-FFF2-40B4-BE49-F238E27FC236}">
                <a16:creationId xmlns:a16="http://schemas.microsoft.com/office/drawing/2014/main" id="{5682159B-4769-4934-B584-5A787933FC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455738"/>
            <a:ext cx="5400675" cy="4051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79" name="Picture 4" descr="Photo of Rocky Mountains, Montana.">
            <a:extLst>
              <a:ext uri="{FF2B5EF4-FFF2-40B4-BE49-F238E27FC236}">
                <a16:creationId xmlns:a16="http://schemas.microsoft.com/office/drawing/2014/main" id="{59566945-B84A-45A6-A792-99C2B2779D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2550" y="1455738"/>
            <a:ext cx="5457825" cy="4092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0" name="TextBox 1">
            <a:extLst>
              <a:ext uri="{FF2B5EF4-FFF2-40B4-BE49-F238E27FC236}">
                <a16:creationId xmlns:a16="http://schemas.microsoft.com/office/drawing/2014/main" id="{FF08AEC5-C879-49AB-9996-99DB845D2374}"/>
              </a:ext>
            </a:extLst>
          </p:cNvPr>
          <p:cNvSpPr txBox="1">
            <a:spLocks noChangeArrowheads="1"/>
          </p:cNvSpPr>
          <p:nvPr/>
        </p:nvSpPr>
        <p:spPr bwMode="auto">
          <a:xfrm>
            <a:off x="3889375" y="5630863"/>
            <a:ext cx="4251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algn="ctr" eaLnBrk="1" hangingPunct="1">
              <a:lnSpc>
                <a:spcPct val="100000"/>
              </a:lnSpc>
              <a:spcBef>
                <a:spcPct val="0"/>
              </a:spcBef>
              <a:buFontTx/>
              <a:buNone/>
            </a:pPr>
            <a:r>
              <a:rPr lang="en-US" altLang="en-US"/>
              <a:t>Rocky Mountains: Montana</a:t>
            </a:r>
          </a:p>
        </p:txBody>
      </p:sp>
      <p:sp>
        <p:nvSpPr>
          <p:cNvPr id="24581" name="Rectangle 5">
            <a:extLst>
              <a:ext uri="{FF2B5EF4-FFF2-40B4-BE49-F238E27FC236}">
                <a16:creationId xmlns:a16="http://schemas.microsoft.com/office/drawing/2014/main" id="{D33056A0-3B27-4E9F-A387-CC794D63CD04}"/>
              </a:ext>
            </a:extLst>
          </p:cNvPr>
          <p:cNvSpPr>
            <a:spLocks noChangeArrowheads="1"/>
          </p:cNvSpPr>
          <p:nvPr/>
        </p:nvSpPr>
        <p:spPr bwMode="auto">
          <a:xfrm>
            <a:off x="152400" y="685800"/>
            <a:ext cx="5862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Earth’s Surface: Mountains</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2" name="Slide Number Placeholder 1">
            <a:extLst>
              <a:ext uri="{FF2B5EF4-FFF2-40B4-BE49-F238E27FC236}">
                <a16:creationId xmlns:a16="http://schemas.microsoft.com/office/drawing/2014/main" id="{134BCEAD-D8F0-493C-8550-F0EC38EA3E9E}"/>
              </a:ext>
            </a:extLst>
          </p:cNvPr>
          <p:cNvSpPr>
            <a:spLocks noGrp="1"/>
          </p:cNvSpPr>
          <p:nvPr>
            <p:ph type="sldNum" sz="quarter" idx="12"/>
          </p:nvPr>
        </p:nvSpPr>
        <p:spPr/>
        <p:txBody>
          <a:bodyPr/>
          <a:lstStyle/>
          <a:p>
            <a:pPr>
              <a:defRPr/>
            </a:pPr>
            <a:fld id="{DBF8C65D-94C6-47DC-ABA9-8B759DFE2D67}"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hoto of a Glacier, Alaska. Photo by Dennis Demcheck, U.S. Geological Survey.">
            <a:extLst>
              <a:ext uri="{FF2B5EF4-FFF2-40B4-BE49-F238E27FC236}">
                <a16:creationId xmlns:a16="http://schemas.microsoft.com/office/drawing/2014/main" id="{FE0803B8-5908-4622-8690-14BC3179A1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571625"/>
            <a:ext cx="5713413" cy="42846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Rectangle 4">
            <a:extLst>
              <a:ext uri="{FF2B5EF4-FFF2-40B4-BE49-F238E27FC236}">
                <a16:creationId xmlns:a16="http://schemas.microsoft.com/office/drawing/2014/main" id="{5EA4AA0C-351A-48D3-B877-ABDFE02DB104}"/>
              </a:ext>
            </a:extLst>
          </p:cNvPr>
          <p:cNvSpPr>
            <a:spLocks noChangeArrowheads="1"/>
          </p:cNvSpPr>
          <p:nvPr/>
        </p:nvSpPr>
        <p:spPr bwMode="auto">
          <a:xfrm>
            <a:off x="1989138" y="5856288"/>
            <a:ext cx="4851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a:lnSpc>
                <a:spcPct val="100000"/>
              </a:lnSpc>
              <a:spcBef>
                <a:spcPct val="0"/>
              </a:spcBef>
              <a:buFontTx/>
              <a:buNone/>
            </a:pPr>
            <a:r>
              <a:rPr lang="en-US" altLang="en-US" sz="1200"/>
              <a:t>(Credit: Dennis Demcheck, U.S. Geological Survey. Public domain.)</a:t>
            </a:r>
          </a:p>
        </p:txBody>
      </p:sp>
      <p:sp>
        <p:nvSpPr>
          <p:cNvPr id="25604" name="TextBox 5">
            <a:extLst>
              <a:ext uri="{FF2B5EF4-FFF2-40B4-BE49-F238E27FC236}">
                <a16:creationId xmlns:a16="http://schemas.microsoft.com/office/drawing/2014/main" id="{2C4CC452-F5A4-4696-87A5-607A2CB7473A}"/>
              </a:ext>
            </a:extLst>
          </p:cNvPr>
          <p:cNvSpPr txBox="1">
            <a:spLocks noChangeArrowheads="1"/>
          </p:cNvSpPr>
          <p:nvPr/>
        </p:nvSpPr>
        <p:spPr bwMode="auto">
          <a:xfrm>
            <a:off x="7075488" y="1581150"/>
            <a:ext cx="2036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Alaskan Glacier</a:t>
            </a:r>
          </a:p>
        </p:txBody>
      </p:sp>
      <p:sp>
        <p:nvSpPr>
          <p:cNvPr id="25605" name="Rectangle 6">
            <a:extLst>
              <a:ext uri="{FF2B5EF4-FFF2-40B4-BE49-F238E27FC236}">
                <a16:creationId xmlns:a16="http://schemas.microsoft.com/office/drawing/2014/main" id="{5AEBF828-3829-4437-BCC5-FD76B6CFAF1A}"/>
              </a:ext>
            </a:extLst>
          </p:cNvPr>
          <p:cNvSpPr>
            <a:spLocks noChangeArrowheads="1"/>
          </p:cNvSpPr>
          <p:nvPr/>
        </p:nvSpPr>
        <p:spPr bwMode="auto">
          <a:xfrm>
            <a:off x="152400" y="685800"/>
            <a:ext cx="5338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Earth’s Surface: Glaciers</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2" name="Slide Number Placeholder 1">
            <a:extLst>
              <a:ext uri="{FF2B5EF4-FFF2-40B4-BE49-F238E27FC236}">
                <a16:creationId xmlns:a16="http://schemas.microsoft.com/office/drawing/2014/main" id="{B546D22C-F972-402F-9759-B1FF1ECE6798}"/>
              </a:ext>
            </a:extLst>
          </p:cNvPr>
          <p:cNvSpPr>
            <a:spLocks noGrp="1"/>
          </p:cNvSpPr>
          <p:nvPr>
            <p:ph type="sldNum" sz="quarter" idx="12"/>
          </p:nvPr>
        </p:nvSpPr>
        <p:spPr/>
        <p:txBody>
          <a:bodyPr/>
          <a:lstStyle/>
          <a:p>
            <a:pPr>
              <a:defRPr/>
            </a:pPr>
            <a:fld id="{F845F2F7-B641-416C-8184-26E2B46850FA}"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5" descr="Aerial phot form Google Earth showing deposited sand (Delta) in the Loxahatchee River, Jupiter Florida.">
            <a:extLst>
              <a:ext uri="{FF2B5EF4-FFF2-40B4-BE49-F238E27FC236}">
                <a16:creationId xmlns:a16="http://schemas.microsoft.com/office/drawing/2014/main" id="{339A6652-E293-472B-B61D-71C03D56D0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7413" y="1889125"/>
            <a:ext cx="6548437" cy="37909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descr="Circle around deposited sand in the Loxahatchee River." title="Circle">
            <a:extLst>
              <a:ext uri="{FF2B5EF4-FFF2-40B4-BE49-F238E27FC236}">
                <a16:creationId xmlns:a16="http://schemas.microsoft.com/office/drawing/2014/main" id="{6E382D7B-6670-4BFC-A617-D74DDB15341D}"/>
              </a:ext>
            </a:extLst>
          </p:cNvPr>
          <p:cNvSpPr/>
          <p:nvPr/>
        </p:nvSpPr>
        <p:spPr bwMode="auto">
          <a:xfrm>
            <a:off x="7192963" y="3667125"/>
            <a:ext cx="2119312" cy="1108075"/>
          </a:xfrm>
          <a:prstGeom prst="ellipse">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627" name="TextBox 9">
            <a:extLst>
              <a:ext uri="{FF2B5EF4-FFF2-40B4-BE49-F238E27FC236}">
                <a16:creationId xmlns:a16="http://schemas.microsoft.com/office/drawing/2014/main" id="{9465A7AE-B3AA-48CB-9244-01B607F46883}"/>
              </a:ext>
            </a:extLst>
          </p:cNvPr>
          <p:cNvSpPr txBox="1">
            <a:spLocks noChangeArrowheads="1"/>
          </p:cNvSpPr>
          <p:nvPr/>
        </p:nvSpPr>
        <p:spPr bwMode="auto">
          <a:xfrm>
            <a:off x="307975" y="1708150"/>
            <a:ext cx="33559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This is a Google image of the Loxahatchee River showing where sand is deposited as the water flows from each of the three river branches.</a:t>
            </a:r>
          </a:p>
          <a:p>
            <a:pPr eaLnBrk="1" hangingPunct="1">
              <a:lnSpc>
                <a:spcPct val="100000"/>
              </a:lnSpc>
              <a:spcBef>
                <a:spcPct val="0"/>
              </a:spcBef>
              <a:buFontTx/>
              <a:buNone/>
            </a:pPr>
            <a:endParaRPr lang="en-US" altLang="en-US"/>
          </a:p>
          <a:p>
            <a:pPr eaLnBrk="1" hangingPunct="1">
              <a:lnSpc>
                <a:spcPct val="100000"/>
              </a:lnSpc>
              <a:spcBef>
                <a:spcPct val="0"/>
              </a:spcBef>
              <a:buFontTx/>
              <a:buNone/>
            </a:pPr>
            <a:r>
              <a:rPr lang="en-US" altLang="en-US"/>
              <a:t>Water moves faster in narrow channels then slows down in open areas depositing the sediment.</a:t>
            </a:r>
          </a:p>
        </p:txBody>
      </p:sp>
      <p:sp>
        <p:nvSpPr>
          <p:cNvPr id="26628" name="Rectangle 8">
            <a:extLst>
              <a:ext uri="{FF2B5EF4-FFF2-40B4-BE49-F238E27FC236}">
                <a16:creationId xmlns:a16="http://schemas.microsoft.com/office/drawing/2014/main" id="{00D9709F-0456-4378-81CF-52B7B2044BB4}"/>
              </a:ext>
            </a:extLst>
          </p:cNvPr>
          <p:cNvSpPr>
            <a:spLocks noChangeArrowheads="1"/>
          </p:cNvSpPr>
          <p:nvPr/>
        </p:nvSpPr>
        <p:spPr bwMode="auto">
          <a:xfrm>
            <a:off x="152400" y="685800"/>
            <a:ext cx="496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Earth’s Surface: Deltas</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2" name="Slide Number Placeholder 1">
            <a:extLst>
              <a:ext uri="{FF2B5EF4-FFF2-40B4-BE49-F238E27FC236}">
                <a16:creationId xmlns:a16="http://schemas.microsoft.com/office/drawing/2014/main" id="{1BCA5B26-4B20-4D33-9604-814274BC110C}"/>
              </a:ext>
            </a:extLst>
          </p:cNvPr>
          <p:cNvSpPr>
            <a:spLocks noGrp="1"/>
          </p:cNvSpPr>
          <p:nvPr>
            <p:ph type="sldNum" sz="quarter" idx="12"/>
          </p:nvPr>
        </p:nvSpPr>
        <p:spPr/>
        <p:txBody>
          <a:bodyPr/>
          <a:lstStyle/>
          <a:p>
            <a:pPr>
              <a:defRPr/>
            </a:pPr>
            <a:fld id="{2187B145-061D-409E-B868-63E2D33E734E}"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7">
            <a:extLst>
              <a:ext uri="{FF2B5EF4-FFF2-40B4-BE49-F238E27FC236}">
                <a16:creationId xmlns:a16="http://schemas.microsoft.com/office/drawing/2014/main" id="{FBA2C174-9D12-4E55-B9EA-4A305EE27AD4}"/>
              </a:ext>
            </a:extLst>
          </p:cNvPr>
          <p:cNvSpPr txBox="1">
            <a:spLocks noChangeArrowheads="1"/>
          </p:cNvSpPr>
          <p:nvPr/>
        </p:nvSpPr>
        <p:spPr bwMode="auto">
          <a:xfrm>
            <a:off x="3175000" y="5659438"/>
            <a:ext cx="2339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Lake Okeechobee </a:t>
            </a:r>
          </a:p>
        </p:txBody>
      </p:sp>
      <p:sp>
        <p:nvSpPr>
          <p:cNvPr id="27651" name="TextBox 9">
            <a:extLst>
              <a:ext uri="{FF2B5EF4-FFF2-40B4-BE49-F238E27FC236}">
                <a16:creationId xmlns:a16="http://schemas.microsoft.com/office/drawing/2014/main" id="{AD04B3E1-5967-419E-91AC-833BA3F70702}"/>
              </a:ext>
            </a:extLst>
          </p:cNvPr>
          <p:cNvSpPr txBox="1">
            <a:spLocks noChangeArrowheads="1"/>
          </p:cNvSpPr>
          <p:nvPr/>
        </p:nvSpPr>
        <p:spPr bwMode="auto">
          <a:xfrm>
            <a:off x="8286750" y="5427663"/>
            <a:ext cx="1144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Jupiter</a:t>
            </a:r>
            <a:r>
              <a:rPr lang="en-US" altLang="en-US" sz="4000">
                <a:latin typeface="Calibri" panose="020F0502020204030204" pitchFamily="34" charset="0"/>
              </a:rPr>
              <a:t> </a:t>
            </a:r>
          </a:p>
        </p:txBody>
      </p:sp>
      <p:pic>
        <p:nvPicPr>
          <p:cNvPr id="27656" name="Picture 3" descr="Aerial photo from Google Earth showing size comparison of Lake Okeechobee to the Town of Jupiter, Florida.">
            <a:extLst>
              <a:ext uri="{FF2B5EF4-FFF2-40B4-BE49-F238E27FC236}">
                <a16:creationId xmlns:a16="http://schemas.microsoft.com/office/drawing/2014/main" id="{E33B6E1B-13CF-40C6-BC97-58BFF1726E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8121" y="1585913"/>
            <a:ext cx="6713979" cy="394940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descr="Small circle around the Town of Jupiter." title="Small circle">
            <a:extLst>
              <a:ext uri="{FF2B5EF4-FFF2-40B4-BE49-F238E27FC236}">
                <a16:creationId xmlns:a16="http://schemas.microsoft.com/office/drawing/2014/main" id="{D916E40E-BA7B-4A04-BD27-1CD7393F32D1}"/>
              </a:ext>
            </a:extLst>
          </p:cNvPr>
          <p:cNvSpPr/>
          <p:nvPr/>
        </p:nvSpPr>
        <p:spPr bwMode="auto">
          <a:xfrm>
            <a:off x="10123488" y="3749675"/>
            <a:ext cx="165100" cy="125413"/>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Oval 8" descr="Circle around photo of lake Okeechobee." title="Circle">
            <a:extLst>
              <a:ext uri="{FF2B5EF4-FFF2-40B4-BE49-F238E27FC236}">
                <a16:creationId xmlns:a16="http://schemas.microsoft.com/office/drawing/2014/main" id="{BA0B8A7A-46CE-407B-B332-4A4ED384E247}"/>
              </a:ext>
            </a:extLst>
          </p:cNvPr>
          <p:cNvSpPr/>
          <p:nvPr/>
        </p:nvSpPr>
        <p:spPr bwMode="auto">
          <a:xfrm>
            <a:off x="5667375" y="2422525"/>
            <a:ext cx="2435225" cy="2717800"/>
          </a:xfrm>
          <a:prstGeom prst="ellipse">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2" name="Straight Arrow Connector 11" descr="One line forming a triangle connecting circle around photo of Lake Okeechobee to the words Lake Okeechobee." title="Line">
            <a:extLst>
              <a:ext uri="{FF2B5EF4-FFF2-40B4-BE49-F238E27FC236}">
                <a16:creationId xmlns:a16="http://schemas.microsoft.com/office/drawing/2014/main" id="{F4624693-634F-471D-9C6C-42D8F7F0F195}"/>
              </a:ext>
            </a:extLst>
          </p:cNvPr>
          <p:cNvCxnSpPr>
            <a:cxnSpLocks/>
          </p:cNvCxnSpPr>
          <p:nvPr/>
        </p:nvCxnSpPr>
        <p:spPr bwMode="auto">
          <a:xfrm flipH="1">
            <a:off x="4322763" y="3489325"/>
            <a:ext cx="1381125" cy="2170113"/>
          </a:xfrm>
          <a:prstGeom prst="straightConnector1">
            <a:avLst/>
          </a:prstGeom>
          <a:ln w="381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One line forming a triangle connecting circle around photo of Lake Okeechobee to the words Lake Okeechobee." title="Line">
            <a:extLst>
              <a:ext uri="{FF2B5EF4-FFF2-40B4-BE49-F238E27FC236}">
                <a16:creationId xmlns:a16="http://schemas.microsoft.com/office/drawing/2014/main" id="{CE8C24F3-616A-4CED-BAE8-F983B997875C}"/>
              </a:ext>
            </a:extLst>
          </p:cNvPr>
          <p:cNvCxnSpPr>
            <a:cxnSpLocks/>
          </p:cNvCxnSpPr>
          <p:nvPr/>
        </p:nvCxnSpPr>
        <p:spPr bwMode="auto">
          <a:xfrm flipH="1">
            <a:off x="4322763" y="5140325"/>
            <a:ext cx="2632075" cy="519113"/>
          </a:xfrm>
          <a:prstGeom prst="straightConnector1">
            <a:avLst/>
          </a:prstGeom>
          <a:ln w="381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One line forming a triangle from the circle around the Town of Jupiter on the map to the word &quot;Jupiter&quot;." title="Line">
            <a:extLst>
              <a:ext uri="{FF2B5EF4-FFF2-40B4-BE49-F238E27FC236}">
                <a16:creationId xmlns:a16="http://schemas.microsoft.com/office/drawing/2014/main" id="{31739387-E419-4A9C-B264-15B6C0FC5E05}"/>
              </a:ext>
            </a:extLst>
          </p:cNvPr>
          <p:cNvCxnSpPr>
            <a:cxnSpLocks/>
          </p:cNvCxnSpPr>
          <p:nvPr/>
        </p:nvCxnSpPr>
        <p:spPr bwMode="auto">
          <a:xfrm flipH="1">
            <a:off x="8863013" y="3813175"/>
            <a:ext cx="1260475" cy="1798638"/>
          </a:xfrm>
          <a:prstGeom prst="straightConnector1">
            <a:avLst/>
          </a:prstGeom>
          <a:ln w="3810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descr="One line forming a triangle from the circle around the Town of Jupiter on the map to the word &quot;Jupiter&quot;." title="Line">
            <a:extLst>
              <a:ext uri="{FF2B5EF4-FFF2-40B4-BE49-F238E27FC236}">
                <a16:creationId xmlns:a16="http://schemas.microsoft.com/office/drawing/2014/main" id="{CD8362AA-95F1-4E8B-A48D-42BA371F83A0}"/>
              </a:ext>
            </a:extLst>
          </p:cNvPr>
          <p:cNvCxnSpPr>
            <a:cxnSpLocks/>
          </p:cNvCxnSpPr>
          <p:nvPr/>
        </p:nvCxnSpPr>
        <p:spPr bwMode="auto">
          <a:xfrm flipH="1">
            <a:off x="8863013" y="3825875"/>
            <a:ext cx="1420812" cy="1785938"/>
          </a:xfrm>
          <a:prstGeom prst="straightConnector1">
            <a:avLst/>
          </a:prstGeom>
          <a:ln w="38100">
            <a:solidFill>
              <a:srgbClr val="00B0F0"/>
            </a:solidFill>
            <a:tailEnd type="none"/>
          </a:ln>
        </p:spPr>
        <p:style>
          <a:lnRef idx="1">
            <a:schemeClr val="accent1"/>
          </a:lnRef>
          <a:fillRef idx="0">
            <a:schemeClr val="accent1"/>
          </a:fillRef>
          <a:effectRef idx="0">
            <a:schemeClr val="accent1"/>
          </a:effectRef>
          <a:fontRef idx="minor">
            <a:schemeClr val="tx1"/>
          </a:fontRef>
        </p:style>
      </p:cxnSp>
      <p:sp>
        <p:nvSpPr>
          <p:cNvPr id="27653" name="TextBox 27">
            <a:extLst>
              <a:ext uri="{FF2B5EF4-FFF2-40B4-BE49-F238E27FC236}">
                <a16:creationId xmlns:a16="http://schemas.microsoft.com/office/drawing/2014/main" id="{55404314-0122-404D-8A10-7A8ACD2BBE7A}"/>
              </a:ext>
            </a:extLst>
          </p:cNvPr>
          <p:cNvSpPr txBox="1">
            <a:spLocks noChangeArrowheads="1"/>
          </p:cNvSpPr>
          <p:nvPr/>
        </p:nvSpPr>
        <p:spPr bwMode="auto">
          <a:xfrm>
            <a:off x="317500" y="1697038"/>
            <a:ext cx="36258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Lake Okeechobee is about 720 square miles of water.</a:t>
            </a:r>
          </a:p>
          <a:p>
            <a:pPr eaLnBrk="1" hangingPunct="1">
              <a:lnSpc>
                <a:spcPct val="100000"/>
              </a:lnSpc>
              <a:spcBef>
                <a:spcPct val="0"/>
              </a:spcBef>
              <a:buFontTx/>
              <a:buNone/>
            </a:pPr>
            <a:endParaRPr lang="en-US" altLang="en-US"/>
          </a:p>
          <a:p>
            <a:pPr eaLnBrk="1" hangingPunct="1">
              <a:lnSpc>
                <a:spcPct val="100000"/>
              </a:lnSpc>
              <a:spcBef>
                <a:spcPct val="0"/>
              </a:spcBef>
              <a:buFontTx/>
              <a:buNone/>
            </a:pPr>
            <a:r>
              <a:rPr lang="en-US" altLang="en-US"/>
              <a:t>Located about 30 miles west of the Jupiter Inlet Lighthouse Outstanding Natural Area.</a:t>
            </a:r>
          </a:p>
        </p:txBody>
      </p:sp>
      <p:sp>
        <p:nvSpPr>
          <p:cNvPr id="27654" name="Rectangle 13">
            <a:extLst>
              <a:ext uri="{FF2B5EF4-FFF2-40B4-BE49-F238E27FC236}">
                <a16:creationId xmlns:a16="http://schemas.microsoft.com/office/drawing/2014/main" id="{D7D481A9-D451-4D81-B4D9-B07308F4ECE9}"/>
              </a:ext>
            </a:extLst>
          </p:cNvPr>
          <p:cNvSpPr>
            <a:spLocks noChangeArrowheads="1"/>
          </p:cNvSpPr>
          <p:nvPr/>
        </p:nvSpPr>
        <p:spPr bwMode="auto">
          <a:xfrm>
            <a:off x="152400" y="685800"/>
            <a:ext cx="4875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Earth’s Surface: Lakes</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2" name="Slide Number Placeholder 1">
            <a:extLst>
              <a:ext uri="{FF2B5EF4-FFF2-40B4-BE49-F238E27FC236}">
                <a16:creationId xmlns:a16="http://schemas.microsoft.com/office/drawing/2014/main" id="{C3CBD2DB-88E4-410C-806A-7B2E58F77069}"/>
              </a:ext>
            </a:extLst>
          </p:cNvPr>
          <p:cNvSpPr>
            <a:spLocks noGrp="1"/>
          </p:cNvSpPr>
          <p:nvPr>
            <p:ph type="sldNum" sz="quarter" idx="12"/>
          </p:nvPr>
        </p:nvSpPr>
        <p:spPr/>
        <p:txBody>
          <a:bodyPr/>
          <a:lstStyle/>
          <a:p>
            <a:pPr>
              <a:defRPr/>
            </a:pPr>
            <a:fld id="{F6301CD6-9CD9-4DF7-A786-78DDB9041DE5}"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A5D6D031-EF0C-46E5-B356-0E64904B4A3E}"/>
              </a:ext>
            </a:extLst>
          </p:cNvPr>
          <p:cNvSpPr txBox="1">
            <a:spLocks noChangeArrowheads="1"/>
          </p:cNvSpPr>
          <p:nvPr/>
        </p:nvSpPr>
        <p:spPr bwMode="auto">
          <a:xfrm>
            <a:off x="846138" y="1844675"/>
            <a:ext cx="103790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2800"/>
              <a:t>The Jupiter Inlet Lighthouse Outstanding Natural Area does not have all the geologic land forms however the geological processes that create the various land forms have worked over time to create both the State of Florida and the ONA.</a:t>
            </a:r>
          </a:p>
          <a:p>
            <a:pPr eaLnBrk="1" hangingPunct="1">
              <a:lnSpc>
                <a:spcPct val="100000"/>
              </a:lnSpc>
              <a:spcBef>
                <a:spcPct val="0"/>
              </a:spcBef>
              <a:buFontTx/>
              <a:buNone/>
            </a:pPr>
            <a:endParaRPr lang="en-US" altLang="en-US" sz="2800"/>
          </a:p>
          <a:p>
            <a:pPr eaLnBrk="1" hangingPunct="1">
              <a:lnSpc>
                <a:spcPct val="100000"/>
              </a:lnSpc>
              <a:spcBef>
                <a:spcPct val="0"/>
              </a:spcBef>
              <a:buFontTx/>
              <a:buNone/>
            </a:pPr>
            <a:endParaRPr lang="en-US" altLang="en-US" sz="2800"/>
          </a:p>
          <a:p>
            <a:pPr algn="ctr" eaLnBrk="1" hangingPunct="1">
              <a:lnSpc>
                <a:spcPct val="100000"/>
              </a:lnSpc>
              <a:spcBef>
                <a:spcPct val="0"/>
              </a:spcBef>
              <a:buFontTx/>
              <a:buNone/>
            </a:pPr>
            <a:r>
              <a:rPr lang="en-US" altLang="en-US" sz="2800"/>
              <a:t>As you tour the ONA, you will map and describe evidence of geologic processes, efforts to slow or stop some of these processes and evidence of land forms on the site. </a:t>
            </a:r>
          </a:p>
          <a:p>
            <a:pPr eaLnBrk="1" hangingPunct="1">
              <a:lnSpc>
                <a:spcPct val="100000"/>
              </a:lnSpc>
              <a:spcBef>
                <a:spcPct val="0"/>
              </a:spcBef>
              <a:buFontTx/>
              <a:buNone/>
            </a:pPr>
            <a:r>
              <a:rPr lang="en-US" altLang="en-US" sz="1800">
                <a:latin typeface="Calibri" panose="020F0502020204030204" pitchFamily="34" charset="0"/>
              </a:rPr>
              <a:t> </a:t>
            </a:r>
          </a:p>
        </p:txBody>
      </p:sp>
      <p:sp>
        <p:nvSpPr>
          <p:cNvPr id="28675" name="Rectangle 2">
            <a:extLst>
              <a:ext uri="{FF2B5EF4-FFF2-40B4-BE49-F238E27FC236}">
                <a16:creationId xmlns:a16="http://schemas.microsoft.com/office/drawing/2014/main" id="{6EF5FDAC-B5D3-43E9-80C6-952460EFA6D6}"/>
              </a:ext>
            </a:extLst>
          </p:cNvPr>
          <p:cNvSpPr>
            <a:spLocks noChangeArrowheads="1"/>
          </p:cNvSpPr>
          <p:nvPr/>
        </p:nvSpPr>
        <p:spPr bwMode="auto">
          <a:xfrm>
            <a:off x="152400" y="685800"/>
            <a:ext cx="1171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ONA</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2" name="Slide Number Placeholder 1">
            <a:extLst>
              <a:ext uri="{FF2B5EF4-FFF2-40B4-BE49-F238E27FC236}">
                <a16:creationId xmlns:a16="http://schemas.microsoft.com/office/drawing/2014/main" id="{B3978592-D442-41BD-AE17-B7B6263C40D5}"/>
              </a:ext>
            </a:extLst>
          </p:cNvPr>
          <p:cNvSpPr>
            <a:spLocks noGrp="1"/>
          </p:cNvSpPr>
          <p:nvPr>
            <p:ph type="sldNum" sz="quarter" idx="12"/>
          </p:nvPr>
        </p:nvSpPr>
        <p:spPr/>
        <p:txBody>
          <a:bodyPr/>
          <a:lstStyle/>
          <a:p>
            <a:pPr>
              <a:defRPr/>
            </a:pPr>
            <a:fld id="{A8DD80A2-A175-43CA-8B8C-8ECF00A31F12}" type="slidenum">
              <a:rPr lang="en-US" smtClean="0"/>
              <a:pPr>
                <a:defRPr/>
              </a:pPr>
              <a:t>14</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8A1C76E-0CB0-4C4B-B0C6-F7C65536DCE8}"/>
              </a:ext>
            </a:extLst>
          </p:cNvPr>
          <p:cNvSpPr>
            <a:spLocks noGrp="1"/>
          </p:cNvSpPr>
          <p:nvPr>
            <p:ph type="title"/>
          </p:nvPr>
        </p:nvSpPr>
        <p:spPr/>
        <p:txBody>
          <a:bodyPr/>
          <a:lstStyle/>
          <a:p>
            <a:pPr eaLnBrk="1" hangingPunct="1"/>
            <a:r>
              <a:rPr lang="en-US" altLang="en-US" b="1"/>
              <a:t>The Earth’s Surface is Built Up and Torn Down</a:t>
            </a:r>
            <a:endParaRPr lang="en-US" altLang="en-US"/>
          </a:p>
        </p:txBody>
      </p:sp>
      <p:sp>
        <p:nvSpPr>
          <p:cNvPr id="3" name="Content Placeholder 2">
            <a:extLst>
              <a:ext uri="{FF2B5EF4-FFF2-40B4-BE49-F238E27FC236}">
                <a16:creationId xmlns:a16="http://schemas.microsoft.com/office/drawing/2014/main" id="{D92DC272-82EA-4B57-AE52-311BFE8B9308}"/>
              </a:ext>
            </a:extLst>
          </p:cNvPr>
          <p:cNvSpPr>
            <a:spLocks noGrp="1"/>
          </p:cNvSpPr>
          <p:nvPr>
            <p:ph idx="1"/>
          </p:nvPr>
        </p:nvSpPr>
        <p:spPr>
          <a:xfrm>
            <a:off x="261938" y="1577975"/>
            <a:ext cx="11672887" cy="4351338"/>
          </a:xfrm>
        </p:spPr>
        <p:txBody>
          <a:bodyPr rtlCol="0">
            <a:normAutofit/>
          </a:bodyPr>
          <a:lstStyle/>
          <a:p>
            <a:pPr eaLnBrk="1" fontAlgn="auto" hangingPunct="1">
              <a:spcAft>
                <a:spcPts val="0"/>
              </a:spcAft>
              <a:defRPr/>
            </a:pPr>
            <a:r>
              <a:rPr lang="en-US" sz="3200" b="1" dirty="0">
                <a:cs typeface="+mn-cs"/>
              </a:rPr>
              <a:t>Physical Weathering </a:t>
            </a:r>
            <a:r>
              <a:rPr lang="en-US" sz="3200" dirty="0">
                <a:cs typeface="+mn-cs"/>
              </a:rPr>
              <a:t>– the breaking up of earth’s surface into smaller pieces by some mechanical/physical force.</a:t>
            </a:r>
          </a:p>
          <a:p>
            <a:pPr marL="0" indent="0" eaLnBrk="1" fontAlgn="auto" hangingPunct="1">
              <a:spcAft>
                <a:spcPts val="0"/>
              </a:spcAft>
              <a:buFont typeface="Arial" panose="020B0604020202020204" pitchFamily="34" charset="0"/>
              <a:buNone/>
              <a:defRPr/>
            </a:pPr>
            <a:endParaRPr lang="en-US" sz="1000" dirty="0">
              <a:cs typeface="+mn-cs"/>
            </a:endParaRPr>
          </a:p>
          <a:p>
            <a:pPr eaLnBrk="1" fontAlgn="auto" hangingPunct="1">
              <a:spcAft>
                <a:spcPts val="0"/>
              </a:spcAft>
              <a:defRPr/>
            </a:pPr>
            <a:r>
              <a:rPr lang="en-US" sz="3200" b="1" dirty="0">
                <a:cs typeface="+mn-cs"/>
              </a:rPr>
              <a:t>Chemical Weathering </a:t>
            </a:r>
            <a:r>
              <a:rPr lang="en-US" sz="3200" dirty="0">
                <a:cs typeface="+mn-cs"/>
              </a:rPr>
              <a:t>– the breaking down of earth’s surface by a chemical process (oxidation, dissolved by acids or water)</a:t>
            </a:r>
          </a:p>
          <a:p>
            <a:pPr marL="0" indent="0" eaLnBrk="1" fontAlgn="auto" hangingPunct="1">
              <a:spcAft>
                <a:spcPts val="0"/>
              </a:spcAft>
              <a:buFont typeface="Arial" panose="020B0604020202020204" pitchFamily="34" charset="0"/>
              <a:buNone/>
              <a:defRPr/>
            </a:pPr>
            <a:r>
              <a:rPr lang="en-US" sz="1000" dirty="0">
                <a:cs typeface="+mn-cs"/>
              </a:rPr>
              <a:t> </a:t>
            </a:r>
          </a:p>
          <a:p>
            <a:pPr eaLnBrk="1" fontAlgn="auto" hangingPunct="1">
              <a:spcAft>
                <a:spcPts val="0"/>
              </a:spcAft>
              <a:defRPr/>
            </a:pPr>
            <a:r>
              <a:rPr lang="en-US" sz="3200" b="1" dirty="0">
                <a:cs typeface="+mn-cs"/>
              </a:rPr>
              <a:t>Erosion</a:t>
            </a:r>
            <a:r>
              <a:rPr lang="en-US" sz="3200" dirty="0">
                <a:cs typeface="+mn-cs"/>
              </a:rPr>
              <a:t> – the movement of soil or rock from one place to another (usually by wind or water)</a:t>
            </a:r>
          </a:p>
          <a:p>
            <a:pPr eaLnBrk="1" fontAlgn="auto" hangingPunct="1">
              <a:spcAft>
                <a:spcPts val="0"/>
              </a:spcAft>
              <a:defRPr/>
            </a:pPr>
            <a:endParaRPr lang="en-US" sz="1000" dirty="0">
              <a:cs typeface="+mn-cs"/>
            </a:endParaRPr>
          </a:p>
          <a:p>
            <a:pPr eaLnBrk="1" fontAlgn="auto" hangingPunct="1">
              <a:spcAft>
                <a:spcPts val="0"/>
              </a:spcAft>
              <a:defRPr/>
            </a:pPr>
            <a:r>
              <a:rPr lang="en-US" sz="3200" b="1" dirty="0">
                <a:cs typeface="+mn-cs"/>
              </a:rPr>
              <a:t>Deposition</a:t>
            </a:r>
            <a:r>
              <a:rPr lang="en-US" sz="3200" dirty="0">
                <a:cs typeface="+mn-cs"/>
              </a:rPr>
              <a:t> – the place where eroded rock or soil is deposited.</a:t>
            </a:r>
          </a:p>
        </p:txBody>
      </p:sp>
      <p:sp>
        <p:nvSpPr>
          <p:cNvPr id="2" name="Slide Number Placeholder 1">
            <a:extLst>
              <a:ext uri="{FF2B5EF4-FFF2-40B4-BE49-F238E27FC236}">
                <a16:creationId xmlns:a16="http://schemas.microsoft.com/office/drawing/2014/main" id="{CB62B72E-C17C-4745-8DCE-F6A83D012F40}"/>
              </a:ext>
            </a:extLst>
          </p:cNvPr>
          <p:cNvSpPr>
            <a:spLocks noGrp="1"/>
          </p:cNvSpPr>
          <p:nvPr>
            <p:ph type="sldNum" sz="quarter" idx="12"/>
          </p:nvPr>
        </p:nvSpPr>
        <p:spPr/>
        <p:txBody>
          <a:bodyPr/>
          <a:lstStyle/>
          <a:p>
            <a:pPr>
              <a:defRPr/>
            </a:pPr>
            <a:fld id="{2AC620C4-A8C1-4BE9-85D6-89EF9B8045BC}"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Photo of Physical weathering of rock on the Coastline.">
            <a:extLst>
              <a:ext uri="{FF2B5EF4-FFF2-40B4-BE49-F238E27FC236}">
                <a16:creationId xmlns:a16="http://schemas.microsoft.com/office/drawing/2014/main" id="{81C81939-CAA7-49F3-B43D-4D39F1FCD2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576388"/>
            <a:ext cx="4646612" cy="33162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Box 2">
            <a:extLst>
              <a:ext uri="{FF2B5EF4-FFF2-40B4-BE49-F238E27FC236}">
                <a16:creationId xmlns:a16="http://schemas.microsoft.com/office/drawing/2014/main" id="{50299D8D-175F-44A3-A610-57A7B969670F}"/>
              </a:ext>
            </a:extLst>
          </p:cNvPr>
          <p:cNvSpPr txBox="1">
            <a:spLocks noChangeArrowheads="1"/>
          </p:cNvSpPr>
          <p:nvPr/>
        </p:nvSpPr>
        <p:spPr bwMode="auto">
          <a:xfrm>
            <a:off x="342900" y="5022850"/>
            <a:ext cx="5651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Physical weathering by wave action.</a:t>
            </a:r>
          </a:p>
          <a:p>
            <a:pPr eaLnBrk="1" hangingPunct="1">
              <a:lnSpc>
                <a:spcPct val="100000"/>
              </a:lnSpc>
              <a:spcBef>
                <a:spcPct val="0"/>
              </a:spcBef>
              <a:buFontTx/>
              <a:buNone/>
            </a:pPr>
            <a:r>
              <a:rPr lang="en-US" altLang="en-US"/>
              <a:t>The waves carrying sand, pound the soft rock.</a:t>
            </a:r>
          </a:p>
        </p:txBody>
      </p:sp>
      <p:sp>
        <p:nvSpPr>
          <p:cNvPr id="17412" name="Rectangle 4">
            <a:extLst>
              <a:ext uri="{FF2B5EF4-FFF2-40B4-BE49-F238E27FC236}">
                <a16:creationId xmlns:a16="http://schemas.microsoft.com/office/drawing/2014/main" id="{E0151BC8-8401-4E95-A115-B7FECFBF6D06}"/>
              </a:ext>
            </a:extLst>
          </p:cNvPr>
          <p:cNvSpPr>
            <a:spLocks noChangeArrowheads="1"/>
          </p:cNvSpPr>
          <p:nvPr/>
        </p:nvSpPr>
        <p:spPr bwMode="auto">
          <a:xfrm>
            <a:off x="152400" y="685800"/>
            <a:ext cx="2622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Weathering</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17413" name="TextBox 5">
            <a:extLst>
              <a:ext uri="{FF2B5EF4-FFF2-40B4-BE49-F238E27FC236}">
                <a16:creationId xmlns:a16="http://schemas.microsoft.com/office/drawing/2014/main" id="{F2075226-C6D3-4A20-8968-AE1033955B5A}"/>
              </a:ext>
            </a:extLst>
          </p:cNvPr>
          <p:cNvSpPr txBox="1">
            <a:spLocks noChangeArrowheads="1"/>
          </p:cNvSpPr>
          <p:nvPr/>
        </p:nvSpPr>
        <p:spPr bwMode="auto">
          <a:xfrm>
            <a:off x="9317038" y="1576388"/>
            <a:ext cx="2546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Chemical weathering by oxidation.</a:t>
            </a:r>
          </a:p>
          <a:p>
            <a:pPr eaLnBrk="1" hangingPunct="1">
              <a:lnSpc>
                <a:spcPct val="100000"/>
              </a:lnSpc>
              <a:spcBef>
                <a:spcPct val="0"/>
              </a:spcBef>
              <a:buFontTx/>
              <a:buNone/>
            </a:pPr>
            <a:r>
              <a:rPr lang="en-US" altLang="en-US"/>
              <a:t>The salt in the water corrodes the steel in the concrete and caused cracks.</a:t>
            </a:r>
          </a:p>
        </p:txBody>
      </p:sp>
      <p:pic>
        <p:nvPicPr>
          <p:cNvPr id="17414" name="Picture 7" descr="Photo of Chemical Weathering of concrete pilings cracking due to rusting steel reinforcement rods..">
            <a:extLst>
              <a:ext uri="{FF2B5EF4-FFF2-40B4-BE49-F238E27FC236}">
                <a16:creationId xmlns:a16="http://schemas.microsoft.com/office/drawing/2014/main" id="{3CCED5DA-0A37-4517-8CA7-DDFE077C87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1576388"/>
            <a:ext cx="3189288" cy="33289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14D54A7-8A28-40B8-8562-2D987F912269}"/>
              </a:ext>
            </a:extLst>
          </p:cNvPr>
          <p:cNvSpPr>
            <a:spLocks noGrp="1"/>
          </p:cNvSpPr>
          <p:nvPr>
            <p:ph type="sldNum" sz="quarter" idx="12"/>
          </p:nvPr>
        </p:nvSpPr>
        <p:spPr/>
        <p:txBody>
          <a:bodyPr/>
          <a:lstStyle/>
          <a:p>
            <a:pPr>
              <a:defRPr/>
            </a:pPr>
            <a:fld id="{BE4DC9A1-3CC2-4455-9278-7FD4ED75CBBC}"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hoto of wind erosion of a sandy dune.">
            <a:extLst>
              <a:ext uri="{FF2B5EF4-FFF2-40B4-BE49-F238E27FC236}">
                <a16:creationId xmlns:a16="http://schemas.microsoft.com/office/drawing/2014/main" id="{EDACE7A4-7EB5-4F9A-A218-6804864387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733550"/>
            <a:ext cx="3536950" cy="26527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5" name="Picture 10" descr="Photo of sand being eroded by boat wakes on the shoreline.">
            <a:extLst>
              <a:ext uri="{FF2B5EF4-FFF2-40B4-BE49-F238E27FC236}">
                <a16:creationId xmlns:a16="http://schemas.microsoft.com/office/drawing/2014/main" id="{70462914-C659-4DAD-99B5-9F058CD2AC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7275" y="1736725"/>
            <a:ext cx="3054350" cy="26860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6" name="Picture 12" descr="Photo of eroded sand due to off-road vehicles.">
            <a:extLst>
              <a:ext uri="{FF2B5EF4-FFF2-40B4-BE49-F238E27FC236}">
                <a16:creationId xmlns:a16="http://schemas.microsoft.com/office/drawing/2014/main" id="{C2C9C86E-C2E9-4025-9429-F9C8222BAE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8350" y="3289300"/>
            <a:ext cx="3522663" cy="2643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7" name="Rectangle 2">
            <a:extLst>
              <a:ext uri="{FF2B5EF4-FFF2-40B4-BE49-F238E27FC236}">
                <a16:creationId xmlns:a16="http://schemas.microsoft.com/office/drawing/2014/main" id="{C8DD35E0-6017-4B20-A046-679738A07D60}"/>
              </a:ext>
            </a:extLst>
          </p:cNvPr>
          <p:cNvSpPr>
            <a:spLocks noChangeArrowheads="1"/>
          </p:cNvSpPr>
          <p:nvPr/>
        </p:nvSpPr>
        <p:spPr bwMode="auto">
          <a:xfrm>
            <a:off x="158750" y="688975"/>
            <a:ext cx="1757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a:latin typeface="Roboto Black" panose="02000000000000000000" pitchFamily="2" charset="0"/>
                <a:ea typeface="Roboto Black" panose="02000000000000000000" pitchFamily="2" charset="0"/>
                <a:cs typeface="Roboto Black" panose="02000000000000000000" pitchFamily="2" charset="0"/>
              </a:rPr>
              <a:t>Erosion</a:t>
            </a:r>
          </a:p>
        </p:txBody>
      </p:sp>
      <p:sp>
        <p:nvSpPr>
          <p:cNvPr id="18438" name="TextBox 3">
            <a:extLst>
              <a:ext uri="{FF2B5EF4-FFF2-40B4-BE49-F238E27FC236}">
                <a16:creationId xmlns:a16="http://schemas.microsoft.com/office/drawing/2014/main" id="{55C1F214-4382-4C81-8130-9D3F5BEAEAA9}"/>
              </a:ext>
            </a:extLst>
          </p:cNvPr>
          <p:cNvSpPr txBox="1">
            <a:spLocks noChangeArrowheads="1"/>
          </p:cNvSpPr>
          <p:nvPr/>
        </p:nvSpPr>
        <p:spPr bwMode="auto">
          <a:xfrm>
            <a:off x="455613" y="4610100"/>
            <a:ext cx="1154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By Wind</a:t>
            </a:r>
          </a:p>
        </p:txBody>
      </p:sp>
      <p:sp>
        <p:nvSpPr>
          <p:cNvPr id="18439" name="TextBox 8">
            <a:extLst>
              <a:ext uri="{FF2B5EF4-FFF2-40B4-BE49-F238E27FC236}">
                <a16:creationId xmlns:a16="http://schemas.microsoft.com/office/drawing/2014/main" id="{90C1CC67-DAD4-4A57-8FB5-70ED74E8776A}"/>
              </a:ext>
            </a:extLst>
          </p:cNvPr>
          <p:cNvSpPr txBox="1">
            <a:spLocks noChangeArrowheads="1"/>
          </p:cNvSpPr>
          <p:nvPr/>
        </p:nvSpPr>
        <p:spPr bwMode="auto">
          <a:xfrm>
            <a:off x="4578350" y="2641600"/>
            <a:ext cx="1370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By People</a:t>
            </a:r>
          </a:p>
        </p:txBody>
      </p:sp>
      <p:sp>
        <p:nvSpPr>
          <p:cNvPr id="18440" name="TextBox 9">
            <a:extLst>
              <a:ext uri="{FF2B5EF4-FFF2-40B4-BE49-F238E27FC236}">
                <a16:creationId xmlns:a16="http://schemas.microsoft.com/office/drawing/2014/main" id="{6C4FC177-3C7A-43BE-84FD-75A3B22DDE8D}"/>
              </a:ext>
            </a:extLst>
          </p:cNvPr>
          <p:cNvSpPr txBox="1">
            <a:spLocks noChangeArrowheads="1"/>
          </p:cNvSpPr>
          <p:nvPr/>
        </p:nvSpPr>
        <p:spPr bwMode="auto">
          <a:xfrm>
            <a:off x="8677275" y="4646613"/>
            <a:ext cx="1260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By Water</a:t>
            </a:r>
          </a:p>
        </p:txBody>
      </p:sp>
      <p:sp>
        <p:nvSpPr>
          <p:cNvPr id="2" name="Slide Number Placeholder 1">
            <a:extLst>
              <a:ext uri="{FF2B5EF4-FFF2-40B4-BE49-F238E27FC236}">
                <a16:creationId xmlns:a16="http://schemas.microsoft.com/office/drawing/2014/main" id="{C2DE8AD1-7E06-4B7E-BBCB-2A2F1C667621}"/>
              </a:ext>
            </a:extLst>
          </p:cNvPr>
          <p:cNvSpPr>
            <a:spLocks noGrp="1"/>
          </p:cNvSpPr>
          <p:nvPr>
            <p:ph type="sldNum" sz="quarter" idx="12"/>
          </p:nvPr>
        </p:nvSpPr>
        <p:spPr/>
        <p:txBody>
          <a:bodyPr/>
          <a:lstStyle/>
          <a:p>
            <a:pPr>
              <a:defRPr/>
            </a:pPr>
            <a:fld id="{CE23DAFD-26B7-49B8-B9A6-4F2D0ABE510B}"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a:extLst>
              <a:ext uri="{FF2B5EF4-FFF2-40B4-BE49-F238E27FC236}">
                <a16:creationId xmlns:a16="http://schemas.microsoft.com/office/drawing/2014/main" id="{6CA04802-DADA-4FC3-B052-0BE6C401CFEC}"/>
              </a:ext>
            </a:extLst>
          </p:cNvPr>
          <p:cNvSpPr txBox="1">
            <a:spLocks noChangeArrowheads="1"/>
          </p:cNvSpPr>
          <p:nvPr/>
        </p:nvSpPr>
        <p:spPr bwMode="auto">
          <a:xfrm>
            <a:off x="901700" y="5283200"/>
            <a:ext cx="102568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algn="ctr" eaLnBrk="1" hangingPunct="1">
              <a:lnSpc>
                <a:spcPct val="100000"/>
              </a:lnSpc>
              <a:spcBef>
                <a:spcPct val="0"/>
              </a:spcBef>
              <a:buFontTx/>
              <a:buNone/>
            </a:pPr>
            <a:r>
              <a:rPr lang="en-US" altLang="en-US"/>
              <a:t>Fine sand particles and silt is transported by water and trapped by mangroves creating new land or holding existing land. </a:t>
            </a:r>
          </a:p>
        </p:txBody>
      </p:sp>
      <p:pic>
        <p:nvPicPr>
          <p:cNvPr id="19465" name="Picture 6" descr="Photo of sand being moved and deposited by water current.">
            <a:extLst>
              <a:ext uri="{FF2B5EF4-FFF2-40B4-BE49-F238E27FC236}">
                <a16:creationId xmlns:a16="http://schemas.microsoft.com/office/drawing/2014/main" id="{294B5B06-FDD5-4811-BC79-ECBF034205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3" y="1698625"/>
            <a:ext cx="4735512" cy="35480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descr="Circle around sand suspended in the water." title="Circle">
            <a:extLst>
              <a:ext uri="{FF2B5EF4-FFF2-40B4-BE49-F238E27FC236}">
                <a16:creationId xmlns:a16="http://schemas.microsoft.com/office/drawing/2014/main" id="{E02E270C-3935-4FAC-BB3B-00742B5D24BB}"/>
              </a:ext>
            </a:extLst>
          </p:cNvPr>
          <p:cNvSpPr/>
          <p:nvPr/>
        </p:nvSpPr>
        <p:spPr bwMode="auto">
          <a:xfrm>
            <a:off x="1411288" y="2376488"/>
            <a:ext cx="1571625" cy="1092200"/>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val 9" descr="Circle around sand suspended in the water." title="Circle">
            <a:extLst>
              <a:ext uri="{FF2B5EF4-FFF2-40B4-BE49-F238E27FC236}">
                <a16:creationId xmlns:a16="http://schemas.microsoft.com/office/drawing/2014/main" id="{EA65DC84-CE47-4CBB-9B11-BE2ADC9E9E0E}"/>
              </a:ext>
            </a:extLst>
          </p:cNvPr>
          <p:cNvSpPr/>
          <p:nvPr/>
        </p:nvSpPr>
        <p:spPr bwMode="auto">
          <a:xfrm>
            <a:off x="3190875" y="2962275"/>
            <a:ext cx="1571625" cy="1093788"/>
          </a:xfrm>
          <a:prstGeom prst="ellipse">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9463" name="Picture 2" descr="Photo of silt and sand held in place by Red Mangrove trees.">
            <a:extLst>
              <a:ext uri="{FF2B5EF4-FFF2-40B4-BE49-F238E27FC236}">
                <a16:creationId xmlns:a16="http://schemas.microsoft.com/office/drawing/2014/main" id="{886219D8-CE46-4BC0-B539-F74971A066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735138"/>
            <a:ext cx="4791075" cy="35480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Oval 10" descr="Circle around the roots of Mangroves holding silt and sand." title="Circle">
            <a:extLst>
              <a:ext uri="{FF2B5EF4-FFF2-40B4-BE49-F238E27FC236}">
                <a16:creationId xmlns:a16="http://schemas.microsoft.com/office/drawing/2014/main" id="{BBB5F286-7CB3-47BD-809E-57B4691BEEA5}"/>
              </a:ext>
            </a:extLst>
          </p:cNvPr>
          <p:cNvSpPr/>
          <p:nvPr/>
        </p:nvSpPr>
        <p:spPr bwMode="auto">
          <a:xfrm>
            <a:off x="7950200" y="2749550"/>
            <a:ext cx="2460625" cy="1676400"/>
          </a:xfrm>
          <a:prstGeom prst="ellipse">
            <a:avLst/>
          </a:prstGeom>
          <a:noFill/>
          <a:ln w="444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461" name="Rectangle 11">
            <a:extLst>
              <a:ext uri="{FF2B5EF4-FFF2-40B4-BE49-F238E27FC236}">
                <a16:creationId xmlns:a16="http://schemas.microsoft.com/office/drawing/2014/main" id="{A8A81BAA-88F3-475B-89E0-CF867DCE49AD}"/>
              </a:ext>
            </a:extLst>
          </p:cNvPr>
          <p:cNvSpPr>
            <a:spLocks noChangeArrowheads="1"/>
          </p:cNvSpPr>
          <p:nvPr/>
        </p:nvSpPr>
        <p:spPr bwMode="auto">
          <a:xfrm>
            <a:off x="152400" y="685800"/>
            <a:ext cx="2476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Deposition</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2" name="Slide Number Placeholder 1">
            <a:extLst>
              <a:ext uri="{FF2B5EF4-FFF2-40B4-BE49-F238E27FC236}">
                <a16:creationId xmlns:a16="http://schemas.microsoft.com/office/drawing/2014/main" id="{1C27AC88-D583-4271-B164-B42629D88C97}"/>
              </a:ext>
            </a:extLst>
          </p:cNvPr>
          <p:cNvSpPr>
            <a:spLocks noGrp="1"/>
          </p:cNvSpPr>
          <p:nvPr>
            <p:ph type="sldNum" sz="quarter" idx="12"/>
          </p:nvPr>
        </p:nvSpPr>
        <p:spPr/>
        <p:txBody>
          <a:bodyPr/>
          <a:lstStyle/>
          <a:p>
            <a:pPr>
              <a:defRPr/>
            </a:pPr>
            <a:fld id="{ADA62D89-7B9B-4A63-8A60-CED06519B12C}"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72360EF9-3648-420B-A466-C33E5C756194}"/>
              </a:ext>
            </a:extLst>
          </p:cNvPr>
          <p:cNvSpPr>
            <a:spLocks noGrp="1"/>
          </p:cNvSpPr>
          <p:nvPr>
            <p:ph idx="1"/>
          </p:nvPr>
        </p:nvSpPr>
        <p:spPr/>
        <p:txBody>
          <a:bodyPr/>
          <a:lstStyle/>
          <a:p>
            <a:pPr eaLnBrk="1" hangingPunct="1"/>
            <a:r>
              <a:rPr lang="en-US" altLang="en-US"/>
              <a:t>Coastlines – where land meets water (usually and Ocean)</a:t>
            </a:r>
          </a:p>
          <a:p>
            <a:pPr eaLnBrk="1" hangingPunct="1"/>
            <a:r>
              <a:rPr lang="en-US" altLang="en-US"/>
              <a:t>Dunes – a hill or ridge of sand pile up by erosion</a:t>
            </a:r>
          </a:p>
          <a:p>
            <a:pPr eaLnBrk="1" hangingPunct="1"/>
            <a:r>
              <a:rPr lang="en-US" altLang="en-US"/>
              <a:t>Rivers – a large flowing body of water usually ending in an ocean</a:t>
            </a:r>
          </a:p>
          <a:p>
            <a:pPr eaLnBrk="1" hangingPunct="1"/>
            <a:r>
              <a:rPr lang="en-US" altLang="en-US"/>
              <a:t>Mountains – large natural elevations in the earth’s surface</a:t>
            </a:r>
          </a:p>
          <a:p>
            <a:pPr eaLnBrk="1" hangingPunct="1"/>
            <a:r>
              <a:rPr lang="en-US" altLang="en-US"/>
              <a:t>Glaciers – a large body of ice moving slowly across land.</a:t>
            </a:r>
          </a:p>
          <a:p>
            <a:pPr eaLnBrk="1" hangingPunct="1"/>
            <a:r>
              <a:rPr lang="en-US" altLang="en-US"/>
              <a:t>Deltas – land formed by sediment deposited at the end of a river.</a:t>
            </a:r>
          </a:p>
          <a:p>
            <a:pPr eaLnBrk="1" hangingPunct="1"/>
            <a:r>
              <a:rPr lang="en-US" altLang="en-US"/>
              <a:t>Lakes – large body of water surrounded by land.</a:t>
            </a:r>
          </a:p>
        </p:txBody>
      </p:sp>
      <p:sp>
        <p:nvSpPr>
          <p:cNvPr id="20483" name="Rectangle 3">
            <a:extLst>
              <a:ext uri="{FF2B5EF4-FFF2-40B4-BE49-F238E27FC236}">
                <a16:creationId xmlns:a16="http://schemas.microsoft.com/office/drawing/2014/main" id="{D6FD0D5D-F993-4A80-A711-A1A6434C5A75}"/>
              </a:ext>
            </a:extLst>
          </p:cNvPr>
          <p:cNvSpPr>
            <a:spLocks noChangeArrowheads="1"/>
          </p:cNvSpPr>
          <p:nvPr/>
        </p:nvSpPr>
        <p:spPr bwMode="auto">
          <a:xfrm>
            <a:off x="152400" y="685800"/>
            <a:ext cx="10488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Earth’s Surface is Made of a Variety of Landforms</a:t>
            </a:r>
            <a:endParaRPr lang="en-US" altLang="en-US" sz="1800">
              <a:latin typeface="Calibri" panose="020F0502020204030204" pitchFamily="34" charset="0"/>
              <a:ea typeface="Roboto Black" panose="02000000000000000000" pitchFamily="2" charset="0"/>
              <a:cs typeface="Roboto Black" panose="02000000000000000000" pitchFamily="2" charset="0"/>
            </a:endParaRPr>
          </a:p>
        </p:txBody>
      </p:sp>
      <p:sp>
        <p:nvSpPr>
          <p:cNvPr id="2" name="Slide Number Placeholder 1">
            <a:extLst>
              <a:ext uri="{FF2B5EF4-FFF2-40B4-BE49-F238E27FC236}">
                <a16:creationId xmlns:a16="http://schemas.microsoft.com/office/drawing/2014/main" id="{86F0229E-1D37-49AE-861D-490E21B5A2A4}"/>
              </a:ext>
            </a:extLst>
          </p:cNvPr>
          <p:cNvSpPr>
            <a:spLocks noGrp="1"/>
          </p:cNvSpPr>
          <p:nvPr>
            <p:ph type="sldNum" sz="quarter" idx="12"/>
          </p:nvPr>
        </p:nvSpPr>
        <p:spPr/>
        <p:txBody>
          <a:bodyPr/>
          <a:lstStyle/>
          <a:p>
            <a:pPr>
              <a:defRPr/>
            </a:pPr>
            <a:fld id="{FB7137B4-6E57-4D8A-9041-31172927D5A0}"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hoto of the river shoreline on the south side of the ONA, Jupiter, Florida.">
            <a:extLst>
              <a:ext uri="{FF2B5EF4-FFF2-40B4-BE49-F238E27FC236}">
                <a16:creationId xmlns:a16="http://schemas.microsoft.com/office/drawing/2014/main" id="{8F36BA0C-2967-441A-B4F2-74291145CC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5750" y="1582738"/>
            <a:ext cx="4829175" cy="3622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6" descr="Photo of South Florida Atlantic coastline at Coral Cove Park, Palm Beacxh County, Florida.">
            <a:extLst>
              <a:ext uri="{FF2B5EF4-FFF2-40B4-BE49-F238E27FC236}">
                <a16:creationId xmlns:a16="http://schemas.microsoft.com/office/drawing/2014/main" id="{FA8AF977-AC57-4A4C-87D0-1BEA111F18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579563"/>
            <a:ext cx="5419725" cy="36290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8" name="TextBox 1">
            <a:extLst>
              <a:ext uri="{FF2B5EF4-FFF2-40B4-BE49-F238E27FC236}">
                <a16:creationId xmlns:a16="http://schemas.microsoft.com/office/drawing/2014/main" id="{AE8371F8-FA56-4EF0-BFDE-50D2ED1B948C}"/>
              </a:ext>
            </a:extLst>
          </p:cNvPr>
          <p:cNvSpPr txBox="1">
            <a:spLocks noChangeArrowheads="1"/>
          </p:cNvSpPr>
          <p:nvPr/>
        </p:nvSpPr>
        <p:spPr bwMode="auto">
          <a:xfrm>
            <a:off x="7696200" y="5383213"/>
            <a:ext cx="2709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algn="ctr" eaLnBrk="1" hangingPunct="1">
              <a:lnSpc>
                <a:spcPct val="100000"/>
              </a:lnSpc>
              <a:spcBef>
                <a:spcPct val="0"/>
              </a:spcBef>
              <a:buFontTx/>
              <a:buNone/>
            </a:pPr>
            <a:r>
              <a:rPr lang="en-US" altLang="en-US"/>
              <a:t>Shoreline</a:t>
            </a:r>
          </a:p>
        </p:txBody>
      </p:sp>
      <p:sp>
        <p:nvSpPr>
          <p:cNvPr id="21509" name="TextBox 4">
            <a:extLst>
              <a:ext uri="{FF2B5EF4-FFF2-40B4-BE49-F238E27FC236}">
                <a16:creationId xmlns:a16="http://schemas.microsoft.com/office/drawing/2014/main" id="{20959536-0B86-4B08-8731-BA3F4FD651EE}"/>
              </a:ext>
            </a:extLst>
          </p:cNvPr>
          <p:cNvSpPr txBox="1">
            <a:spLocks noChangeArrowheads="1"/>
          </p:cNvSpPr>
          <p:nvPr/>
        </p:nvSpPr>
        <p:spPr bwMode="auto">
          <a:xfrm>
            <a:off x="1917700" y="5456238"/>
            <a:ext cx="2709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algn="ctr" eaLnBrk="1" hangingPunct="1">
              <a:lnSpc>
                <a:spcPct val="100000"/>
              </a:lnSpc>
              <a:spcBef>
                <a:spcPct val="0"/>
              </a:spcBef>
              <a:buFontTx/>
              <a:buNone/>
            </a:pPr>
            <a:r>
              <a:rPr lang="en-US" altLang="en-US"/>
              <a:t>Coastline</a:t>
            </a:r>
          </a:p>
        </p:txBody>
      </p:sp>
      <p:sp>
        <p:nvSpPr>
          <p:cNvPr id="21510" name="Rectangle 5">
            <a:extLst>
              <a:ext uri="{FF2B5EF4-FFF2-40B4-BE49-F238E27FC236}">
                <a16:creationId xmlns:a16="http://schemas.microsoft.com/office/drawing/2014/main" id="{6FBCD417-C0C5-47CF-B390-4EDE391B3347}"/>
              </a:ext>
            </a:extLst>
          </p:cNvPr>
          <p:cNvSpPr>
            <a:spLocks noChangeArrowheads="1"/>
          </p:cNvSpPr>
          <p:nvPr/>
        </p:nvSpPr>
        <p:spPr bwMode="auto">
          <a:xfrm>
            <a:off x="152400" y="685800"/>
            <a:ext cx="946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The Earth’s Surface: Coastline and Shoreline</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2" name="Slide Number Placeholder 1">
            <a:extLst>
              <a:ext uri="{FF2B5EF4-FFF2-40B4-BE49-F238E27FC236}">
                <a16:creationId xmlns:a16="http://schemas.microsoft.com/office/drawing/2014/main" id="{5AA29D6F-B6C9-437B-99E9-BA6F5B0EF340}"/>
              </a:ext>
            </a:extLst>
          </p:cNvPr>
          <p:cNvSpPr>
            <a:spLocks noGrp="1"/>
          </p:cNvSpPr>
          <p:nvPr>
            <p:ph type="sldNum" sz="quarter" idx="12"/>
          </p:nvPr>
        </p:nvSpPr>
        <p:spPr/>
        <p:txBody>
          <a:bodyPr/>
          <a:lstStyle/>
          <a:p>
            <a:pPr>
              <a:defRPr/>
            </a:pPr>
            <a:fld id="{FFAAC74D-6F12-48F7-939B-A4937BC319F0}"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hoto of sandy dune.">
            <a:extLst>
              <a:ext uri="{FF2B5EF4-FFF2-40B4-BE49-F238E27FC236}">
                <a16:creationId xmlns:a16="http://schemas.microsoft.com/office/drawing/2014/main" id="{5D5B6ADB-A50E-4325-8069-62F8BBF439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535113"/>
            <a:ext cx="5664200" cy="4248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531" name="Picture 1" descr="Photo of sand piled by gopher tortoise at burrow entrance.">
            <a:extLst>
              <a:ext uri="{FF2B5EF4-FFF2-40B4-BE49-F238E27FC236}">
                <a16:creationId xmlns:a16="http://schemas.microsoft.com/office/drawing/2014/main" id="{307F738B-A077-4A00-9026-B853AC0993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1535113"/>
            <a:ext cx="45656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5">
            <a:extLst>
              <a:ext uri="{FF2B5EF4-FFF2-40B4-BE49-F238E27FC236}">
                <a16:creationId xmlns:a16="http://schemas.microsoft.com/office/drawing/2014/main" id="{A1E1D4D1-79C3-4847-901A-DCE67D66B03F}"/>
              </a:ext>
            </a:extLst>
          </p:cNvPr>
          <p:cNvSpPr txBox="1">
            <a:spLocks noChangeArrowheads="1"/>
          </p:cNvSpPr>
          <p:nvPr/>
        </p:nvSpPr>
        <p:spPr bwMode="auto">
          <a:xfrm>
            <a:off x="6359525" y="5227638"/>
            <a:ext cx="5154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a:t>Soil piled by: wind, water, or animals.</a:t>
            </a:r>
          </a:p>
        </p:txBody>
      </p:sp>
      <p:sp>
        <p:nvSpPr>
          <p:cNvPr id="22533" name="Rectangle 6">
            <a:extLst>
              <a:ext uri="{FF2B5EF4-FFF2-40B4-BE49-F238E27FC236}">
                <a16:creationId xmlns:a16="http://schemas.microsoft.com/office/drawing/2014/main" id="{7E509124-482E-4154-BC49-171772A9C9A8}"/>
              </a:ext>
            </a:extLst>
          </p:cNvPr>
          <p:cNvSpPr>
            <a:spLocks noChangeArrowheads="1"/>
          </p:cNvSpPr>
          <p:nvPr/>
        </p:nvSpPr>
        <p:spPr bwMode="auto">
          <a:xfrm>
            <a:off x="152400" y="685800"/>
            <a:ext cx="5827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The Earth’s Surface: Dunes</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2" name="Slide Number Placeholder 1">
            <a:extLst>
              <a:ext uri="{FF2B5EF4-FFF2-40B4-BE49-F238E27FC236}">
                <a16:creationId xmlns:a16="http://schemas.microsoft.com/office/drawing/2014/main" id="{C709BF8F-5149-4F57-92B7-7E82F8E30AB5}"/>
              </a:ext>
            </a:extLst>
          </p:cNvPr>
          <p:cNvSpPr>
            <a:spLocks noGrp="1"/>
          </p:cNvSpPr>
          <p:nvPr>
            <p:ph type="sldNum" sz="quarter" idx="12"/>
          </p:nvPr>
        </p:nvSpPr>
        <p:spPr/>
        <p:txBody>
          <a:bodyPr/>
          <a:lstStyle/>
          <a:p>
            <a:pPr>
              <a:defRPr/>
            </a:pPr>
            <a:fld id="{45EFDAE7-D71D-4134-8B5B-8A966CEC0C62}"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2" descr="Photo of river connecting to the Inlet.  Photo taken toward the South East from the lighthouse.">
            <a:extLst>
              <a:ext uri="{FF2B5EF4-FFF2-40B4-BE49-F238E27FC236}">
                <a16:creationId xmlns:a16="http://schemas.microsoft.com/office/drawing/2014/main" id="{6F3A28FF-AD27-4BA4-83F7-9E8760F6F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294" y="3449584"/>
            <a:ext cx="5672469" cy="237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23559" name="Picture 6" descr="Photo of Jupiter Inlet looking East South East from the Lighthouse.">
            <a:extLst>
              <a:ext uri="{FF2B5EF4-FFF2-40B4-BE49-F238E27FC236}">
                <a16:creationId xmlns:a16="http://schemas.microsoft.com/office/drawing/2014/main" id="{73804D1F-AA30-4010-B44D-C748EE305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635125"/>
            <a:ext cx="5202543" cy="390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3555" name="TextBox 8">
            <a:extLst>
              <a:ext uri="{FF2B5EF4-FFF2-40B4-BE49-F238E27FC236}">
                <a16:creationId xmlns:a16="http://schemas.microsoft.com/office/drawing/2014/main" id="{609C1A47-5077-493B-999D-35DC5A2DCA81}"/>
              </a:ext>
            </a:extLst>
          </p:cNvPr>
          <p:cNvSpPr txBox="1">
            <a:spLocks noChangeArrowheads="1"/>
          </p:cNvSpPr>
          <p:nvPr/>
        </p:nvSpPr>
        <p:spPr bwMode="auto">
          <a:xfrm>
            <a:off x="6210300" y="2830513"/>
            <a:ext cx="4994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algn="ctr" eaLnBrk="1" hangingPunct="1">
              <a:lnSpc>
                <a:spcPct val="100000"/>
              </a:lnSpc>
              <a:spcBef>
                <a:spcPct val="0"/>
              </a:spcBef>
              <a:buFontTx/>
              <a:buNone/>
            </a:pPr>
            <a:r>
              <a:rPr lang="en-US" altLang="en-US"/>
              <a:t>Loxahatchee River to the Jupiter Inlet</a:t>
            </a:r>
          </a:p>
        </p:txBody>
      </p:sp>
      <p:sp>
        <p:nvSpPr>
          <p:cNvPr id="23556" name="Rectangle 5">
            <a:extLst>
              <a:ext uri="{FF2B5EF4-FFF2-40B4-BE49-F238E27FC236}">
                <a16:creationId xmlns:a16="http://schemas.microsoft.com/office/drawing/2014/main" id="{3FB4D9ED-6E2D-4330-A066-F6304F634676}"/>
              </a:ext>
            </a:extLst>
          </p:cNvPr>
          <p:cNvSpPr>
            <a:spLocks noChangeArrowheads="1"/>
          </p:cNvSpPr>
          <p:nvPr/>
        </p:nvSpPr>
        <p:spPr bwMode="auto">
          <a:xfrm>
            <a:off x="152400" y="685800"/>
            <a:ext cx="4967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11430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2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400" indent="-228600">
              <a:lnSpc>
                <a:spcPct val="90000"/>
              </a:lnSpc>
              <a:spcBef>
                <a:spcPts val="500"/>
              </a:spcBef>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9pPr>
          </a:lstStyle>
          <a:p>
            <a:pPr eaLnBrk="1" hangingPunct="1">
              <a:lnSpc>
                <a:spcPct val="100000"/>
              </a:lnSpc>
              <a:spcBef>
                <a:spcPct val="0"/>
              </a:spcBef>
              <a:buFontTx/>
              <a:buNone/>
            </a:pPr>
            <a:r>
              <a:rPr lang="en-US" altLang="en-US" sz="3600" b="1">
                <a:latin typeface="Roboto Black" panose="02000000000000000000" pitchFamily="2" charset="0"/>
                <a:ea typeface="Roboto Black" panose="02000000000000000000" pitchFamily="2" charset="0"/>
                <a:cs typeface="Roboto Black" panose="02000000000000000000" pitchFamily="2" charset="0"/>
              </a:rPr>
              <a:t>Earth’s Surface: Rivers</a:t>
            </a:r>
            <a:r>
              <a:rPr lang="en-US" altLang="en-US" sz="1800">
                <a:latin typeface="Calibri" panose="020F0502020204030204" pitchFamily="34" charset="0"/>
                <a:ea typeface="Roboto Black" panose="02000000000000000000" pitchFamily="2" charset="0"/>
                <a:cs typeface="Roboto Black" panose="02000000000000000000" pitchFamily="2" charset="0"/>
              </a:rPr>
              <a:t> </a:t>
            </a:r>
          </a:p>
        </p:txBody>
      </p:sp>
      <p:sp>
        <p:nvSpPr>
          <p:cNvPr id="2" name="Slide Number Placeholder 1">
            <a:extLst>
              <a:ext uri="{FF2B5EF4-FFF2-40B4-BE49-F238E27FC236}">
                <a16:creationId xmlns:a16="http://schemas.microsoft.com/office/drawing/2014/main" id="{C673D739-D224-4C44-AA7A-C33E1430FE75}"/>
              </a:ext>
            </a:extLst>
          </p:cNvPr>
          <p:cNvSpPr>
            <a:spLocks noGrp="1"/>
          </p:cNvSpPr>
          <p:nvPr>
            <p:ph type="sldNum" sz="quarter" idx="12"/>
          </p:nvPr>
        </p:nvSpPr>
        <p:spPr/>
        <p:txBody>
          <a:bodyPr/>
          <a:lstStyle/>
          <a:p>
            <a:pPr>
              <a:defRPr/>
            </a:pPr>
            <a:fld id="{76E5AA8F-F835-4338-B37E-343B60F37CCD}"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478</Words>
  <Application>Microsoft Office PowerPoint</Application>
  <PresentationFormat>Widescreen</PresentationFormat>
  <Paragraphs>71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Roboto Black</vt:lpstr>
      <vt:lpstr>Roboto Condensed</vt:lpstr>
      <vt:lpstr>Office Theme</vt:lpstr>
      <vt:lpstr>Weathering, Erosion &amp; Deposition</vt:lpstr>
      <vt:lpstr>The Earth’s Surface is Built Up and Torn 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Weathering, Erosion &amp; Deposition</dc:title>
  <dc:creator>Neal White</dc:creator>
  <cp:lastModifiedBy>Neal White</cp:lastModifiedBy>
  <cp:revision>44</cp:revision>
  <dcterms:created xsi:type="dcterms:W3CDTF">2017-03-17T13:41:43Z</dcterms:created>
  <dcterms:modified xsi:type="dcterms:W3CDTF">2017-10-17T17:06:23Z</dcterms:modified>
</cp:coreProperties>
</file>