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3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542D37FB-EFBC-4142-A5AF-FDAC8D732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0BB08A-1B6D-49EE-B101-871062109CE2}"/>
              </a:ext>
            </a:extLst>
          </p:cNvPr>
          <p:cNvSpPr/>
          <p:nvPr userDrawn="1"/>
        </p:nvSpPr>
        <p:spPr>
          <a:xfrm>
            <a:off x="0" y="1271588"/>
            <a:ext cx="12192000" cy="489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6C2A8F-294F-4772-8D73-9999EBF64FE4}"/>
              </a:ext>
            </a:extLst>
          </p:cNvPr>
          <p:cNvCxnSpPr/>
          <p:nvPr userDrawn="1"/>
        </p:nvCxnSpPr>
        <p:spPr>
          <a:xfrm>
            <a:off x="0" y="1268413"/>
            <a:ext cx="12192000" cy="2063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17C756-2FFB-4641-AB7A-8D5CB6ADBC13}"/>
              </a:ext>
            </a:extLst>
          </p:cNvPr>
          <p:cNvCxnSpPr/>
          <p:nvPr userDrawn="1"/>
        </p:nvCxnSpPr>
        <p:spPr>
          <a:xfrm>
            <a:off x="0" y="61563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Picture 17">
            <a:extLst>
              <a:ext uri="{FF2B5EF4-FFF2-40B4-BE49-F238E27FC236}">
                <a16:creationId xmlns:a16="http://schemas.microsoft.com/office/drawing/2014/main" id="{BD081329-52FE-45D0-9F05-831C71C6CD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15913"/>
            <a:ext cx="33559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B0988-31DE-4FA2-A5AF-47B177F403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20025" y="6381750"/>
            <a:ext cx="454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dirty="0">
                <a:solidFill>
                  <a:srgbClr val="3B3838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Jupiter Inlet Lighthouse Outstanding Natural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090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942A7-8E21-4473-ABED-BD021B12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7B3A71-7BE4-488A-AD4C-8D48EA9150CD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F0B5-9883-4A80-8CB4-EDE17E02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644BC-6D62-4B67-995E-A4405766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723B7C-4004-4B4D-AD7F-192BF6DEC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1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0F11-B6B3-4F6C-927B-10117973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451A3D-A59D-4AC2-A66B-560BAD4EC8C6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3473-7A4C-434C-BA76-4C57FA92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F2B61-03B9-43CB-A056-8491E8FE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8E812F-6BFA-4C67-BD16-4996E8E546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5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53FB3-993C-4DD5-B17F-8296B859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A89495-D321-43F2-B1D8-B7A806951807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6FC2-7A11-426E-9D81-62A91942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4C980-5235-4DED-95FF-3563B084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D79674-7BBB-4983-BF78-E60DC1EB33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6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15A4C-7D6E-4711-AF85-9045C86A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8BE05D-677B-4F53-A97B-CA2131F967C2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92ACC-1083-4116-9C93-06998BCF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EB29D-29B6-4974-B18C-5826678B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2A5E72-EC63-4CEC-A779-296B01963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0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8720-9F11-4A21-B142-F80A53EC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2728FE-11B9-4797-9B6B-1A0C1F702738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9C811-CF16-435A-8C4D-2A6720C5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A1EAF-501C-4EFE-9782-D6A4FB42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82FC561-6F4E-4BBE-9ADC-58B6B86805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62A8F-FE4E-4558-A275-BA304E33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0D62BD7-0C7A-46C0-BBF7-CBBE64B9CD98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520BF-760B-4B8A-B55E-9C8AE1D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6DBB8-D72E-4CAB-8BF5-EEE666AF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36ED678-ACAC-4879-8F37-CDE2BB1193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4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1122E-AA3B-4558-875E-23669CA8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EDFE39-3DFD-494F-AB72-7E05DBD1CEC6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D37E-2FE0-4C94-AD3A-65BACD0C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743E9-9B3A-4F6A-8C73-A8939E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E4F86D-265B-4D6B-B882-EE05D23F4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4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EB543-1FD5-42AC-B300-4BB85045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5C72475-4ACE-4416-827F-DD68E47B15CB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98B7A-DC44-4D2C-8827-53500BB9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87FD9-9C21-4CCE-B37E-AAF2746C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291CA7-7490-421F-BB51-3530ADA7A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9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A578D-8B11-4B3E-8946-4D807FDB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70F1FE-4F6A-4EF0-A516-2094A1258363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EFC7F-9EC2-4C69-9895-2487946A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28685-FDC0-4B94-8B52-1317F7D8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5D99BE-9AD0-40B8-AB6C-C50241C6D7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6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EF206-AEB7-4DA8-A676-84E976C3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C56C8B-C0FD-4796-ADAE-5FC4D82422D2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506B-2BD0-445E-AFE1-41F1DDC5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FC013-941C-4152-A32E-B4179397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7808D5-C8ED-4FBE-84B7-7578516890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0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D3CC83-DAAB-4CBD-B0F9-B3153CDC76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840"/>
            <a:ext cx="12192000" cy="489312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0B305B-995E-4EDE-9688-3EB7431967D4}"/>
              </a:ext>
            </a:extLst>
          </p:cNvPr>
          <p:cNvSpPr txBox="1">
            <a:spLocks/>
          </p:cNvSpPr>
          <p:nvPr userDrawn="1"/>
        </p:nvSpPr>
        <p:spPr>
          <a:xfrm>
            <a:off x="4724400" y="634523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 smtClean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FCA8F84-B816-4ED2-A743-2E4D655BBE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0D67BE-5713-4556-B61D-646E820E374A}"/>
              </a:ext>
            </a:extLst>
          </p:cNvPr>
          <p:cNvCxnSpPr/>
          <p:nvPr userDrawn="1"/>
        </p:nvCxnSpPr>
        <p:spPr>
          <a:xfrm>
            <a:off x="0" y="12922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7A0815-FEC4-43B5-8045-CE2BC860A5FA}"/>
              </a:ext>
            </a:extLst>
          </p:cNvPr>
          <p:cNvCxnSpPr/>
          <p:nvPr userDrawn="1"/>
        </p:nvCxnSpPr>
        <p:spPr>
          <a:xfrm>
            <a:off x="0" y="61563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92579A-3B37-4716-9285-C7609FA5A6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20025" y="6381750"/>
            <a:ext cx="454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dirty="0">
                <a:solidFill>
                  <a:srgbClr val="76717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Jupiter Inlet Lighthouse Outstanding Natural Area</a:t>
            </a:r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5CF40A4B-577F-46A4-8F44-D9F8FF9CD1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311900"/>
            <a:ext cx="1930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C8BE34E-F03A-4B46-82F4-8679088D43A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72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Plants of the ONA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8AB48-1E0E-4BCB-A9AE-8D387EFA97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Fourth Grade Activity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Photo of Spanish Moss.">
            <a:extLst>
              <a:ext uri="{FF2B5EF4-FFF2-40B4-BE49-F238E27FC236}">
                <a16:creationId xmlns:a16="http://schemas.microsoft.com/office/drawing/2014/main" id="{2DABAB93-41CA-42CD-9E43-3D9D6233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416050"/>
            <a:ext cx="6099175" cy="4575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FDCAE727-8B31-4F07-BFDA-67E0E1D7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5529263"/>
            <a:ext cx="2300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Bromeliad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</p:txBody>
      </p:sp>
      <p:sp>
        <p:nvSpPr>
          <p:cNvPr id="22532" name="TextBox 4">
            <a:extLst>
              <a:ext uri="{FF2B5EF4-FFF2-40B4-BE49-F238E27FC236}">
                <a16:creationId xmlns:a16="http://schemas.microsoft.com/office/drawing/2014/main" id="{7976769E-3710-46D4-9BA5-2A4BCD373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Spanish Moss (Native)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hoto of Strangler Fig tree growing at the top of a Cabbage Palm tree.">
            <a:extLst>
              <a:ext uri="{FF2B5EF4-FFF2-40B4-BE49-F238E27FC236}">
                <a16:creationId xmlns:a16="http://schemas.microsoft.com/office/drawing/2014/main" id="{F4F08802-6474-47FF-B3A2-DED6F791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684338"/>
            <a:ext cx="5340350" cy="4005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Photo of Strangler Fig tree growing at the bottom of a Cabbage Palm tree.">
            <a:extLst>
              <a:ext uri="{FF2B5EF4-FFF2-40B4-BE49-F238E27FC236}">
                <a16:creationId xmlns:a16="http://schemas.microsoft.com/office/drawing/2014/main" id="{4745B599-C14F-49B9-9E68-6D1D446CF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684338"/>
            <a:ext cx="5340350" cy="4005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Box 6">
            <a:extLst>
              <a:ext uri="{FF2B5EF4-FFF2-40B4-BE49-F238E27FC236}">
                <a16:creationId xmlns:a16="http://schemas.microsoft.com/office/drawing/2014/main" id="{C6A67782-1CBA-4B4A-9D19-1A4DA546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92150"/>
            <a:ext cx="1037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Strangler Fig </a:t>
            </a:r>
            <a:r>
              <a:rPr lang="en-US" altLang="en-US" sz="20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(</a:t>
            </a:r>
            <a:r>
              <a:rPr lang="en-US" altLang="en-US" sz="2000" i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Ficus aurea</a:t>
            </a:r>
            <a:r>
              <a:rPr lang="en-US" altLang="en-US" sz="20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)</a:t>
            </a:r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(Native)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hoto of a Cocoa Plumb bush.">
            <a:extLst>
              <a:ext uri="{FF2B5EF4-FFF2-40B4-BE49-F238E27FC236}">
                <a16:creationId xmlns:a16="http://schemas.microsoft.com/office/drawing/2014/main" id="{3F3FBC69-AAF5-49D7-AF9C-8AF0000B9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695450"/>
            <a:ext cx="5475287" cy="4106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2" descr="Close-up of a Cocoa Plumb bush showing fruit/seed.">
            <a:extLst>
              <a:ext uri="{FF2B5EF4-FFF2-40B4-BE49-F238E27FC236}">
                <a16:creationId xmlns:a16="http://schemas.microsoft.com/office/drawing/2014/main" id="{675F838A-66F2-48A3-A1E5-09C1983A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695450"/>
            <a:ext cx="5532437" cy="4149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Box 5">
            <a:extLst>
              <a:ext uri="{FF2B5EF4-FFF2-40B4-BE49-F238E27FC236}">
                <a16:creationId xmlns:a16="http://schemas.microsoft.com/office/drawing/2014/main" id="{ED177822-0963-4A28-A2CA-94AD8FFD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Coco-Plum (Native)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hoto of a Sand Pine tree.">
            <a:extLst>
              <a:ext uri="{FF2B5EF4-FFF2-40B4-BE49-F238E27FC236}">
                <a16:creationId xmlns:a16="http://schemas.microsoft.com/office/drawing/2014/main" id="{013EE3A9-895C-4B1C-838A-01EE90835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76400"/>
            <a:ext cx="5435600" cy="4076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2" descr="Photo showing the short needles of the Sand Pine tree.">
            <a:extLst>
              <a:ext uri="{FF2B5EF4-FFF2-40B4-BE49-F238E27FC236}">
                <a16:creationId xmlns:a16="http://schemas.microsoft.com/office/drawing/2014/main" id="{F86ADA3A-619E-4F01-B8D0-4618856E6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819275"/>
            <a:ext cx="5054600" cy="379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Box 6">
            <a:extLst>
              <a:ext uri="{FF2B5EF4-FFF2-40B4-BE49-F238E27FC236}">
                <a16:creationId xmlns:a16="http://schemas.microsoft.com/office/drawing/2014/main" id="{ED34FC65-31EA-4E4E-9B1A-23137A4D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Sand Pine (Native)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hoto of the exotic white Madagascar Periwinkle plant.">
            <a:extLst>
              <a:ext uri="{FF2B5EF4-FFF2-40B4-BE49-F238E27FC236}">
                <a16:creationId xmlns:a16="http://schemas.microsoft.com/office/drawing/2014/main" id="{82337F2F-D510-469F-B604-3FBA2FE7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49413"/>
            <a:ext cx="5006975" cy="4225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6" descr="Photo of the exotic pink Madagascar Periwinkle plant.">
            <a:extLst>
              <a:ext uri="{FF2B5EF4-FFF2-40B4-BE49-F238E27FC236}">
                <a16:creationId xmlns:a16="http://schemas.microsoft.com/office/drawing/2014/main" id="{17FE0984-B4A0-455F-A6C9-59A3437FB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624013"/>
            <a:ext cx="5102225" cy="4276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Box 5">
            <a:extLst>
              <a:ext uri="{FF2B5EF4-FFF2-40B4-BE49-F238E27FC236}">
                <a16:creationId xmlns:a16="http://schemas.microsoft.com/office/drawing/2014/main" id="{A498CDC1-5677-40F7-93D3-88B6C707D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Madagascar Periwinkle (Exotic)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CE8BD2C9-E436-457A-9F57-20E3330A1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179070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27651" name="Picture 2" descr="Photo showing ficus tree.">
            <a:extLst>
              <a:ext uri="{FF2B5EF4-FFF2-40B4-BE49-F238E27FC236}">
                <a16:creationId xmlns:a16="http://schemas.microsoft.com/office/drawing/2014/main" id="{DFB639F1-DE5D-4487-844A-59ADB3E51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r="1726" b="10434"/>
          <a:stretch>
            <a:fillRect/>
          </a:stretch>
        </p:blipFill>
        <p:spPr bwMode="auto">
          <a:xfrm>
            <a:off x="5141913" y="1597025"/>
            <a:ext cx="5930900" cy="4348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734AF-3DCE-44CF-8010-9FCEB2EF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2587625"/>
            <a:ext cx="2767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Banyan/Ficus tree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186FA-B3EB-4784-BD94-C3B62767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3700463"/>
            <a:ext cx="2185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0134F-CCD8-4633-A39C-4C35E7C66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462463"/>
            <a:ext cx="922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Exotic</a:t>
            </a:r>
          </a:p>
        </p:txBody>
      </p:sp>
      <p:sp>
        <p:nvSpPr>
          <p:cNvPr id="27655" name="TextBox 6">
            <a:extLst>
              <a:ext uri="{FF2B5EF4-FFF2-40B4-BE49-F238E27FC236}">
                <a16:creationId xmlns:a16="http://schemas.microsoft.com/office/drawing/2014/main" id="{955A4721-54BC-4964-85E6-812924C0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2E5171C0-6E7A-4498-B7AC-9DEFD64B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2184400"/>
            <a:ext cx="1450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28675" name="Picture 2" descr="Photo showing Cabbage Palm tree with boots.">
            <a:extLst>
              <a:ext uri="{FF2B5EF4-FFF2-40B4-BE49-F238E27FC236}">
                <a16:creationId xmlns:a16="http://schemas.microsoft.com/office/drawing/2014/main" id="{346A58AB-5AD1-4084-B5E5-AD567F249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3828" b="3561"/>
          <a:stretch>
            <a:fillRect/>
          </a:stretch>
        </p:blipFill>
        <p:spPr bwMode="auto">
          <a:xfrm>
            <a:off x="4940300" y="1731963"/>
            <a:ext cx="3467100" cy="4111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C28EE-E857-4201-8D5A-285E29BB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81313"/>
            <a:ext cx="16017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Cabbage or </a:t>
            </a:r>
          </a:p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Sabal Palm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811A4-6B25-47D5-8932-ABDAA29AA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3976688"/>
            <a:ext cx="2185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8CA0E-7086-4F72-99A8-BEF718FED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4700588"/>
            <a:ext cx="954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28679" name="TextBox 6">
            <a:extLst>
              <a:ext uri="{FF2B5EF4-FFF2-40B4-BE49-F238E27FC236}">
                <a16:creationId xmlns:a16="http://schemas.microsoft.com/office/drawing/2014/main" id="{1E5A1323-61BA-47D9-9831-AED33E84A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Photo showing Coconut Palm tree.">
            <a:extLst>
              <a:ext uri="{FF2B5EF4-FFF2-40B4-BE49-F238E27FC236}">
                <a16:creationId xmlns:a16="http://schemas.microsoft.com/office/drawing/2014/main" id="{A54D55DA-3451-42AB-8C7D-9F6CA8B6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9770" r="8076" b="6116"/>
          <a:stretch>
            <a:fillRect/>
          </a:stretch>
        </p:blipFill>
        <p:spPr bwMode="auto">
          <a:xfrm>
            <a:off x="5568950" y="1592263"/>
            <a:ext cx="5118100" cy="4249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33E65D66-C055-4449-B9A7-60F9D951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63" y="210185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91C97-D206-42A5-8808-BF97E7E3C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2647950"/>
            <a:ext cx="1857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Coconut Palm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D266C-BCD3-4E28-8B73-65BAA3551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3498850"/>
            <a:ext cx="218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9905A-367A-43DF-A40E-BF2FFAC8E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3971925"/>
            <a:ext cx="92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Exotic</a:t>
            </a:r>
          </a:p>
        </p:txBody>
      </p:sp>
      <p:sp>
        <p:nvSpPr>
          <p:cNvPr id="29703" name="TextBox 7">
            <a:extLst>
              <a:ext uri="{FF2B5EF4-FFF2-40B4-BE49-F238E27FC236}">
                <a16:creationId xmlns:a16="http://schemas.microsoft.com/office/drawing/2014/main" id="{592F0FD9-D791-40C3-9338-1FDBB74C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B0EDCD09-1436-41EB-8B48-D2EF72D4F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2039938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0723" name="Picture 4" descr="Photo showing Coco Plumb plant.">
            <a:extLst>
              <a:ext uri="{FF2B5EF4-FFF2-40B4-BE49-F238E27FC236}">
                <a16:creationId xmlns:a16="http://schemas.microsoft.com/office/drawing/2014/main" id="{674AF49F-CA0D-4395-AC52-D007F7F69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824038"/>
            <a:ext cx="5265737" cy="3949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C6917-C54E-4D80-B917-ED863412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2590800"/>
            <a:ext cx="147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Coco-plum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BB967-1845-474B-80F9-AD1313681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3695700"/>
            <a:ext cx="2185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C6215-5738-4BB8-BF53-739F569C9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4321175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0727" name="TextBox 8">
            <a:extLst>
              <a:ext uri="{FF2B5EF4-FFF2-40B4-BE49-F238E27FC236}">
                <a16:creationId xmlns:a16="http://schemas.microsoft.com/office/drawing/2014/main" id="{57953C0E-4169-4335-B66E-90C4A61E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hoto showing red flaky bark of the Gumbo Limbo tree.">
            <a:extLst>
              <a:ext uri="{FF2B5EF4-FFF2-40B4-BE49-F238E27FC236}">
                <a16:creationId xmlns:a16="http://schemas.microsoft.com/office/drawing/2014/main" id="{B73EF93B-B6BA-4A0F-BDE9-ACFF678F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633538"/>
            <a:ext cx="5683250" cy="4260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AEA96ED7-4C0D-447E-BCAF-8AD47F019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192405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252A3-AA0B-47E5-84F0-71BADFBDC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2486025"/>
            <a:ext cx="1847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Gumbo Limbo</a:t>
            </a: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3A03D-3D11-423B-9F1C-987F251DE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3719513"/>
            <a:ext cx="218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5E5E9-27A1-4786-9C48-9E0EA2F6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4321175"/>
            <a:ext cx="95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1751" name="TextBox 6">
            <a:extLst>
              <a:ext uri="{FF2B5EF4-FFF2-40B4-BE49-F238E27FC236}">
                <a16:creationId xmlns:a16="http://schemas.microsoft.com/office/drawing/2014/main" id="{A8C7CF5A-8FB1-469C-B834-F849C26E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>
            <a:extLst>
              <a:ext uri="{FF2B5EF4-FFF2-40B4-BE49-F238E27FC236}">
                <a16:creationId xmlns:a16="http://schemas.microsoft.com/office/drawing/2014/main" id="{69C87A4A-50BD-4CCD-AC24-50AD250D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5624513"/>
            <a:ext cx="386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Three different species on site.</a:t>
            </a:r>
          </a:p>
        </p:txBody>
      </p:sp>
      <p:pic>
        <p:nvPicPr>
          <p:cNvPr id="14339" name="Picture 8" descr="Photo of Oak tree. ">
            <a:extLst>
              <a:ext uri="{FF2B5EF4-FFF2-40B4-BE49-F238E27FC236}">
                <a16:creationId xmlns:a16="http://schemas.microsoft.com/office/drawing/2014/main" id="{80FE9640-5A25-40FF-A174-256C74C6E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682750"/>
            <a:ext cx="5064125" cy="3797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10" descr="Photo of Oak tree.">
            <a:extLst>
              <a:ext uri="{FF2B5EF4-FFF2-40B4-BE49-F238E27FC236}">
                <a16:creationId xmlns:a16="http://schemas.microsoft.com/office/drawing/2014/main" id="{29245227-28C9-4802-869E-1282FEEF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b="7980"/>
          <a:stretch>
            <a:fillRect/>
          </a:stretch>
        </p:blipFill>
        <p:spPr bwMode="auto">
          <a:xfrm>
            <a:off x="8099425" y="1682750"/>
            <a:ext cx="3011488" cy="3941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3">
            <a:extLst>
              <a:ext uri="{FF2B5EF4-FFF2-40B4-BE49-F238E27FC236}">
                <a16:creationId xmlns:a16="http://schemas.microsoft.com/office/drawing/2014/main" id="{1210F85D-DDCD-4B83-9F88-CEC8A3D3E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Oak (Native)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58769D0-E9EF-4091-B4A0-8E37E5F77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1871663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2771" name="Picture 3" descr="Photo showing Mangroves.">
            <a:extLst>
              <a:ext uri="{FF2B5EF4-FFF2-40B4-BE49-F238E27FC236}">
                <a16:creationId xmlns:a16="http://schemas.microsoft.com/office/drawing/2014/main" id="{783CB0B1-72C7-4EBE-B4E6-6C621A048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627188"/>
            <a:ext cx="5672137" cy="4254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E074B-F390-4245-BBC5-3186F4430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038" y="2546350"/>
            <a:ext cx="1366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Mangrove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B3764-E896-4474-93F5-770315B41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3" y="3441700"/>
            <a:ext cx="218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3A38B-7814-4B4A-8F7F-8BB43DF5C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4116388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BF6613D1-1E54-407F-BA12-86DA0607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C8B4661-38B9-492B-AC7E-98A3D4EB0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487613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3795" name="Picture 3" descr="Photo of Oak tree.">
            <a:extLst>
              <a:ext uri="{FF2B5EF4-FFF2-40B4-BE49-F238E27FC236}">
                <a16:creationId xmlns:a16="http://schemas.microsoft.com/office/drawing/2014/main" id="{004BA8CD-5AC1-495B-82F4-9C7AA5858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b="9276"/>
          <a:stretch>
            <a:fillRect/>
          </a:stretch>
        </p:blipFill>
        <p:spPr bwMode="auto">
          <a:xfrm>
            <a:off x="8407400" y="1573213"/>
            <a:ext cx="3298825" cy="4356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lose-up photo of the rough bark of the Oak tree.">
            <a:extLst>
              <a:ext uri="{FF2B5EF4-FFF2-40B4-BE49-F238E27FC236}">
                <a16:creationId xmlns:a16="http://schemas.microsoft.com/office/drawing/2014/main" id="{795FC73D-3877-4EDF-9081-3C178C2D9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886075"/>
            <a:ext cx="4057650" cy="304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7A395-E0C2-4544-A056-2725164FC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2997200"/>
            <a:ext cx="1235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Oak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5CEC3-CE76-4999-A59F-4E7FEB349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3967163"/>
            <a:ext cx="2185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D344-11CF-403A-A149-2172093D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4565650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3800" name="TextBox 8">
            <a:extLst>
              <a:ext uri="{FF2B5EF4-FFF2-40B4-BE49-F238E27FC236}">
                <a16:creationId xmlns:a16="http://schemas.microsoft.com/office/drawing/2014/main" id="{7835AB54-8427-4AD2-A5EF-6CC8AB817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4815223-2D4C-4056-88F1-FC4FD4CEA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8" y="2046288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4819" name="Picture 3" descr="Photo of Pineapple plants and exotic bromeliad.">
            <a:extLst>
              <a:ext uri="{FF2B5EF4-FFF2-40B4-BE49-F238E27FC236}">
                <a16:creationId xmlns:a16="http://schemas.microsoft.com/office/drawing/2014/main" id="{04E6A435-B754-459A-9EE0-63FF33C3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584325"/>
            <a:ext cx="5795962" cy="434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CEC57-6F28-4921-A333-B27E06AC6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2635250"/>
            <a:ext cx="136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Pineapple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B1DB0-2F52-4CEB-8BA4-E2C9F1C3E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3359150"/>
            <a:ext cx="218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A9D9C-6570-41C4-AFCD-D80BCAED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081463"/>
            <a:ext cx="92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Exotic</a:t>
            </a:r>
          </a:p>
        </p:txBody>
      </p:sp>
      <p:sp>
        <p:nvSpPr>
          <p:cNvPr id="34823" name="TextBox 7">
            <a:extLst>
              <a:ext uri="{FF2B5EF4-FFF2-40B4-BE49-F238E27FC236}">
                <a16:creationId xmlns:a16="http://schemas.microsoft.com/office/drawing/2014/main" id="{E0CD0CCD-D50E-4735-BA11-04F67C91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31A1F3-6218-4DF3-BE75-306F1274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1971675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5843" name="Picture 3" descr="Photo of Prickly-Pear cactus.">
            <a:extLst>
              <a:ext uri="{FF2B5EF4-FFF2-40B4-BE49-F238E27FC236}">
                <a16:creationId xmlns:a16="http://schemas.microsoft.com/office/drawing/2014/main" id="{E7F761F3-E3B0-426C-A442-D38F5C6EC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746250"/>
            <a:ext cx="5441950" cy="40814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7435A-94CF-44A5-A03F-8C79B5C9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2595563"/>
            <a:ext cx="168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Prickly-pear </a:t>
            </a: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cactus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2B5B6-5A96-4564-B93B-83377160D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3705225"/>
            <a:ext cx="218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B9076-EE24-4FD8-9D5B-761BAE6FB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4354513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5847" name="TextBox 7">
            <a:extLst>
              <a:ext uri="{FF2B5EF4-FFF2-40B4-BE49-F238E27FC236}">
                <a16:creationId xmlns:a16="http://schemas.microsoft.com/office/drawing/2014/main" id="{71E0FCAD-F899-4AF2-B802-21452563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803AF9D-CF53-48B3-B22F-143DFA1A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5" y="1835150"/>
            <a:ext cx="1450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6867" name="Picture 3" descr="Photo of Sand Pine tree.">
            <a:extLst>
              <a:ext uri="{FF2B5EF4-FFF2-40B4-BE49-F238E27FC236}">
                <a16:creationId xmlns:a16="http://schemas.microsoft.com/office/drawing/2014/main" id="{3A3B5B5E-7F7A-44AB-98D0-42504B8B2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1528763"/>
            <a:ext cx="5903912" cy="4427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993C4-EE26-40DC-A89F-8CC787089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2576513"/>
            <a:ext cx="192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Sand Pine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EB9F0-6C20-4DBB-A231-DA910DAF3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3708400"/>
            <a:ext cx="218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E2679-9AB7-460C-839F-61C36D15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44497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6871" name="TextBox 8">
            <a:extLst>
              <a:ext uri="{FF2B5EF4-FFF2-40B4-BE49-F238E27FC236}">
                <a16:creationId xmlns:a16="http://schemas.microsoft.com/office/drawing/2014/main" id="{FE197C72-1A57-4BA9-A454-3AADCDD25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51AD05C-297D-4AFD-89FA-5A4DDB6D5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200025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7891" name="Picture 3" descr="Photo of Sea Grape leaves.">
            <a:extLst>
              <a:ext uri="{FF2B5EF4-FFF2-40B4-BE49-F238E27FC236}">
                <a16:creationId xmlns:a16="http://schemas.microsoft.com/office/drawing/2014/main" id="{2BE20EE8-802E-40FF-91D0-6CD0FDD1D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663700"/>
            <a:ext cx="5632450" cy="4224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A2207-B675-427D-9E24-23A053153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2462213"/>
            <a:ext cx="1406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Sea Grape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68FAF-FEAF-4BF8-8681-7391AB7A3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3376613"/>
            <a:ext cx="2185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CA6B5-5107-4F26-B225-3EA9D5A46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4054475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83A921EF-13CB-44D2-A779-282D9327B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DFC86B6-AB02-4068-903A-716C39796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203200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8915" name="Picture 3" descr="Photo of Spanish Moss.">
            <a:extLst>
              <a:ext uri="{FF2B5EF4-FFF2-40B4-BE49-F238E27FC236}">
                <a16:creationId xmlns:a16="http://schemas.microsoft.com/office/drawing/2014/main" id="{D366B25A-D31C-4F52-850B-178D5A9D1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590675"/>
            <a:ext cx="5768975" cy="4325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752EB-6D90-4C9B-8693-D83415632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2576513"/>
            <a:ext cx="1851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Spanish Moss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DE3BF-B93E-4606-9B6A-9A3DE337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3617913"/>
            <a:ext cx="2185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DA8AA-3058-43EC-94EA-40DAB1668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4195763"/>
            <a:ext cx="954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8919" name="TextBox 7">
            <a:extLst>
              <a:ext uri="{FF2B5EF4-FFF2-40B4-BE49-F238E27FC236}">
                <a16:creationId xmlns:a16="http://schemas.microsoft.com/office/drawing/2014/main" id="{55FC1DD5-859C-4B1F-8011-0633A182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A743498-DDEB-4982-AC43-860C8B228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1889125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pic>
        <p:nvPicPr>
          <p:cNvPr id="39939" name="Picture 3" descr="Photo of Strangler Fig on a cabbage Palm tree.">
            <a:extLst>
              <a:ext uri="{FF2B5EF4-FFF2-40B4-BE49-F238E27FC236}">
                <a16:creationId xmlns:a16="http://schemas.microsoft.com/office/drawing/2014/main" id="{3D6FEDC1-E6A7-4C30-9F99-D9515251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889125"/>
            <a:ext cx="5060950" cy="37957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BCF62-8328-437E-8E99-04E80940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2520950"/>
            <a:ext cx="1722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Strangler Fig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5F078-62A2-4AD2-BDBC-6E2CC72C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3779838"/>
            <a:ext cx="2185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59FC6-B65A-4B66-B045-DD9814EE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4344988"/>
            <a:ext cx="954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</a:t>
            </a:r>
          </a:p>
        </p:txBody>
      </p:sp>
      <p:sp>
        <p:nvSpPr>
          <p:cNvPr id="39943" name="TextBox 7">
            <a:extLst>
              <a:ext uri="{FF2B5EF4-FFF2-40B4-BE49-F238E27FC236}">
                <a16:creationId xmlns:a16="http://schemas.microsoft.com/office/drawing/2014/main" id="{288A9AA5-D993-4663-BE30-28B554EB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9396887-4181-48D7-BB61-B859395C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170180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E9194-70D5-4BA3-BF49-24AA31957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203450"/>
            <a:ext cx="295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Madagascar Periwinkle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193C3-E54C-4D60-B224-1F70208C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3130550"/>
            <a:ext cx="2185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or exotic?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617E6-2119-4EB4-AD86-FC4C8AE0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3825875"/>
            <a:ext cx="922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Exotic</a:t>
            </a:r>
          </a:p>
        </p:txBody>
      </p:sp>
      <p:pic>
        <p:nvPicPr>
          <p:cNvPr id="40966" name="Picture 6" descr="Photo of a white Madagascar Periwinkle.">
            <a:extLst>
              <a:ext uri="{FF2B5EF4-FFF2-40B4-BE49-F238E27FC236}">
                <a16:creationId xmlns:a16="http://schemas.microsoft.com/office/drawing/2014/main" id="{BAC83BA5-0F15-4398-A5A1-80C34F71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646238"/>
            <a:ext cx="5659437" cy="42433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TextBox 7">
            <a:extLst>
              <a:ext uri="{FF2B5EF4-FFF2-40B4-BE49-F238E27FC236}">
                <a16:creationId xmlns:a16="http://schemas.microsoft.com/office/drawing/2014/main" id="{7F0FE0ED-D983-4C3A-A8FC-4C0351E06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899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 Review: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oto of Cabbage Palm Tree also know as a Sabal Palm tree with arrow pointing out that the tree has &quot;boots&quot;.">
            <a:extLst>
              <a:ext uri="{FF2B5EF4-FFF2-40B4-BE49-F238E27FC236}">
                <a16:creationId xmlns:a16="http://schemas.microsoft.com/office/drawing/2014/main" id="{1D1C7954-AE58-4345-BC7A-9E5B18F99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654175"/>
            <a:ext cx="5537200" cy="415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4" descr="Photo of Cabbage Palm Tree also know as a Sabal Palm tree with arrow pointing out that there are no &quot;boots&quot; on the tree.">
            <a:extLst>
              <a:ext uri="{FF2B5EF4-FFF2-40B4-BE49-F238E27FC236}">
                <a16:creationId xmlns:a16="http://schemas.microsoft.com/office/drawing/2014/main" id="{0CF4680C-96A4-4C65-AD72-50E679B14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562100"/>
            <a:ext cx="3184525" cy="4244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Box 5">
            <a:extLst>
              <a:ext uri="{FF2B5EF4-FFF2-40B4-BE49-F238E27FC236}">
                <a16:creationId xmlns:a16="http://schemas.microsoft.com/office/drawing/2014/main" id="{8627B19D-8D37-4745-ADDE-487B68C27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2475" y="5345113"/>
            <a:ext cx="1073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“Boots”</a:t>
            </a:r>
          </a:p>
        </p:txBody>
      </p:sp>
      <p:sp>
        <p:nvSpPr>
          <p:cNvPr id="15365" name="TextBox 7">
            <a:extLst>
              <a:ext uri="{FF2B5EF4-FFF2-40B4-BE49-F238E27FC236}">
                <a16:creationId xmlns:a16="http://schemas.microsoft.com/office/drawing/2014/main" id="{20AFF6A4-7FEB-4CE1-BAC2-473710C44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973263"/>
            <a:ext cx="1120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</a:t>
            </a: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“boots”</a:t>
            </a:r>
          </a:p>
        </p:txBody>
      </p:sp>
      <p:sp>
        <p:nvSpPr>
          <p:cNvPr id="9" name="Right Arrow 8" descr="Arrow pointing to NO boots on a Cabbage Palm Tree." title="Arrow">
            <a:extLst>
              <a:ext uri="{FF2B5EF4-FFF2-40B4-BE49-F238E27FC236}">
                <a16:creationId xmlns:a16="http://schemas.microsoft.com/office/drawing/2014/main" id="{0A9B6411-EFC4-417D-8304-8737BAF27E49}"/>
              </a:ext>
            </a:extLst>
          </p:cNvPr>
          <p:cNvSpPr/>
          <p:nvPr/>
        </p:nvSpPr>
        <p:spPr>
          <a:xfrm rot="919431">
            <a:off x="1335088" y="2524125"/>
            <a:ext cx="1670050" cy="315913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67" name="TextBox 9">
            <a:extLst>
              <a:ext uri="{FF2B5EF4-FFF2-40B4-BE49-F238E27FC236}">
                <a16:creationId xmlns:a16="http://schemas.microsoft.com/office/drawing/2014/main" id="{1DF0BB05-D6D7-4F45-9746-4F5355545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2576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Cabbage Palm/ Sabal Palm (Native)</a:t>
            </a:r>
          </a:p>
        </p:txBody>
      </p:sp>
      <p:sp>
        <p:nvSpPr>
          <p:cNvPr id="10" name="Right Arrow 8" descr="Arrow pointing to &quot;boots&quot; on a Cabbage Palm Tree." title="Arrow">
            <a:extLst>
              <a:ext uri="{FF2B5EF4-FFF2-40B4-BE49-F238E27FC236}">
                <a16:creationId xmlns:a16="http://schemas.microsoft.com/office/drawing/2014/main" id="{8BC36902-D722-467D-B1F1-29633C21955C}"/>
              </a:ext>
            </a:extLst>
          </p:cNvPr>
          <p:cNvSpPr/>
          <p:nvPr/>
        </p:nvSpPr>
        <p:spPr>
          <a:xfrm rot="11423306">
            <a:off x="8325641" y="5092228"/>
            <a:ext cx="2600759" cy="315913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hoto of a Sea Grape plant.">
            <a:extLst>
              <a:ext uri="{FF2B5EF4-FFF2-40B4-BE49-F238E27FC236}">
                <a16:creationId xmlns:a16="http://schemas.microsoft.com/office/drawing/2014/main" id="{74280934-37D6-4A0A-8CEA-F7D003C0C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12925"/>
            <a:ext cx="5194300" cy="3895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2" descr="Close-up photo of Sea Grape leaves.">
            <a:extLst>
              <a:ext uri="{FF2B5EF4-FFF2-40B4-BE49-F238E27FC236}">
                <a16:creationId xmlns:a16="http://schemas.microsoft.com/office/drawing/2014/main" id="{ABDE96BF-340D-47A3-A12A-89D6F3DC8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1812925"/>
            <a:ext cx="5194300" cy="3895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5">
            <a:extLst>
              <a:ext uri="{FF2B5EF4-FFF2-40B4-BE49-F238E27FC236}">
                <a16:creationId xmlns:a16="http://schemas.microsoft.com/office/drawing/2014/main" id="{2C644417-AEB8-45AB-A78B-125B6CCAC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Sea Grape (Native)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hoto of large ficus Tree.">
            <a:extLst>
              <a:ext uri="{FF2B5EF4-FFF2-40B4-BE49-F238E27FC236}">
                <a16:creationId xmlns:a16="http://schemas.microsoft.com/office/drawing/2014/main" id="{0702A904-CD40-4C4C-9AB5-3A62C3644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733550"/>
            <a:ext cx="5475287" cy="4106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99561084-6F74-4DCA-9192-B2D0158F1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3001963"/>
            <a:ext cx="26654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Referred to as both Banyan &amp; Ficus.</a:t>
            </a: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Hundreds of species, most are exotic.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EF592B01-F249-4407-98CA-6CFC878D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94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Banyan/Ficus Tree (Exotic)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Photo of Coconut Plam Tree.">
            <a:extLst>
              <a:ext uri="{FF2B5EF4-FFF2-40B4-BE49-F238E27FC236}">
                <a16:creationId xmlns:a16="http://schemas.microsoft.com/office/drawing/2014/main" id="{0D3DFC96-ECB1-4F78-BC78-C10C89571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1641475"/>
            <a:ext cx="4237038" cy="4244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6" descr="Photo of Coconut Palm Tree.">
            <a:extLst>
              <a:ext uri="{FF2B5EF4-FFF2-40B4-BE49-F238E27FC236}">
                <a16:creationId xmlns:a16="http://schemas.microsoft.com/office/drawing/2014/main" id="{343F8B62-B90F-46AA-9E66-9F99FB697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41475"/>
            <a:ext cx="5202238" cy="3900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7">
            <a:extLst>
              <a:ext uri="{FF2B5EF4-FFF2-40B4-BE49-F238E27FC236}">
                <a16:creationId xmlns:a16="http://schemas.microsoft.com/office/drawing/2014/main" id="{84A1B52F-1804-496E-A1CD-0CEA95DA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5686425"/>
            <a:ext cx="355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Exotic – floated here and planted.</a:t>
            </a:r>
          </a:p>
        </p:txBody>
      </p:sp>
      <p:sp>
        <p:nvSpPr>
          <p:cNvPr id="18437" name="TextBox 8">
            <a:extLst>
              <a:ext uri="{FF2B5EF4-FFF2-40B4-BE49-F238E27FC236}">
                <a16:creationId xmlns:a16="http://schemas.microsoft.com/office/drawing/2014/main" id="{8687D340-5F6B-470A-861A-E0EAB0002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Coconut Palm (Exotic)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Photo showing a large Gumbo Limbo tree.">
            <a:extLst>
              <a:ext uri="{FF2B5EF4-FFF2-40B4-BE49-F238E27FC236}">
                <a16:creationId xmlns:a16="http://schemas.microsoft.com/office/drawing/2014/main" id="{F9B167A5-972F-4E38-93BB-597235D6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679575"/>
            <a:ext cx="5365750" cy="4024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2" descr="Photo showing red flaky bark of the Gumbo Limbo tree.">
            <a:extLst>
              <a:ext uri="{FF2B5EF4-FFF2-40B4-BE49-F238E27FC236}">
                <a16:creationId xmlns:a16="http://schemas.microsoft.com/office/drawing/2014/main" id="{044D4409-AAF3-48E4-AF2E-9F0431E37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19263"/>
            <a:ext cx="5006975" cy="3754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Box 4">
            <a:extLst>
              <a:ext uri="{FF2B5EF4-FFF2-40B4-BE49-F238E27FC236}">
                <a16:creationId xmlns:a16="http://schemas.microsoft.com/office/drawing/2014/main" id="{615C1529-B2FF-4964-A72B-3DCDB117E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5638800"/>
            <a:ext cx="259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Flakey reddish bark</a:t>
            </a:r>
          </a:p>
        </p:txBody>
      </p:sp>
      <p:sp>
        <p:nvSpPr>
          <p:cNvPr id="19461" name="TextBox 8">
            <a:extLst>
              <a:ext uri="{FF2B5EF4-FFF2-40B4-BE49-F238E27FC236}">
                <a16:creationId xmlns:a16="http://schemas.microsoft.com/office/drawing/2014/main" id="{3257F07B-F330-4F8E-B88A-887E2CC1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1329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Gumbo Limbo Tree (Native)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Photo showing Black mangrove trees on the shoreline. ">
            <a:extLst>
              <a:ext uri="{FF2B5EF4-FFF2-40B4-BE49-F238E27FC236}">
                <a16:creationId xmlns:a16="http://schemas.microsoft.com/office/drawing/2014/main" id="{D0B9EFB2-1132-4CC7-AD41-AA6D1E9C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603375"/>
            <a:ext cx="5305425" cy="3979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Photo showing Red Mangrove trees.">
            <a:extLst>
              <a:ext uri="{FF2B5EF4-FFF2-40B4-BE49-F238E27FC236}">
                <a16:creationId xmlns:a16="http://schemas.microsoft.com/office/drawing/2014/main" id="{F2DED85E-B786-4BF2-982B-367B7A5CF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1603375"/>
            <a:ext cx="5372100" cy="4030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5">
            <a:extLst>
              <a:ext uri="{FF2B5EF4-FFF2-40B4-BE49-F238E27FC236}">
                <a16:creationId xmlns:a16="http://schemas.microsoft.com/office/drawing/2014/main" id="{47EE6A63-C3E9-417F-8AAC-F850AC92D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665788"/>
            <a:ext cx="564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Native – Three species; White, Red and Black.</a:t>
            </a:r>
          </a:p>
        </p:txBody>
      </p:sp>
      <p:sp>
        <p:nvSpPr>
          <p:cNvPr id="20485" name="TextBox 6">
            <a:extLst>
              <a:ext uri="{FF2B5EF4-FFF2-40B4-BE49-F238E27FC236}">
                <a16:creationId xmlns:a16="http://schemas.microsoft.com/office/drawing/2014/main" id="{FE4577E3-425C-48BD-BFA4-0C31A08C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920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Mangroves (Native)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hoto fo a Prickly Pear cactus.">
            <a:extLst>
              <a:ext uri="{FF2B5EF4-FFF2-40B4-BE49-F238E27FC236}">
                <a16:creationId xmlns:a16="http://schemas.microsoft.com/office/drawing/2014/main" id="{BDDAD3C7-F6A3-4B62-B359-24DCC7480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616075"/>
            <a:ext cx="5726112" cy="4283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1" descr="Close-up photo fo a Prickly Pear cactus showing long, sharp spines.">
            <a:extLst>
              <a:ext uri="{FF2B5EF4-FFF2-40B4-BE49-F238E27FC236}">
                <a16:creationId xmlns:a16="http://schemas.microsoft.com/office/drawing/2014/main" id="{492F10A2-0459-4589-BD24-D10AABB5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43050"/>
            <a:ext cx="4246563" cy="44307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7">
            <a:extLst>
              <a:ext uri="{FF2B5EF4-FFF2-40B4-BE49-F238E27FC236}">
                <a16:creationId xmlns:a16="http://schemas.microsoft.com/office/drawing/2014/main" id="{411F44B7-6B16-4EAF-8A30-32F71E1E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76275"/>
            <a:ext cx="10628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Plants of the ONA: Prickly Pear Cactus (Native)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440</Words>
  <Application>Microsoft Office PowerPoint</Application>
  <PresentationFormat>Widescreen</PresentationFormat>
  <Paragraphs>98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Arial</vt:lpstr>
      <vt:lpstr>Calibri Light</vt:lpstr>
      <vt:lpstr>Roboto Black</vt:lpstr>
      <vt:lpstr>Roboto Condensed</vt:lpstr>
      <vt:lpstr>Office Theme</vt:lpstr>
      <vt:lpstr> Plants of the 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of JILONA</dc:title>
  <dc:creator>Neal White</dc:creator>
  <cp:lastModifiedBy>Neal White</cp:lastModifiedBy>
  <cp:revision>67</cp:revision>
  <dcterms:created xsi:type="dcterms:W3CDTF">2016-10-20T21:29:55Z</dcterms:created>
  <dcterms:modified xsi:type="dcterms:W3CDTF">2017-10-17T17:04:48Z</dcterms:modified>
</cp:coreProperties>
</file>