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 autoAdjust="0"/>
  </p:normalViewPr>
  <p:slideViewPr>
    <p:cSldViewPr snapToGrid="0">
      <p:cViewPr varScale="1">
        <p:scale>
          <a:sx n="91" d="100"/>
          <a:sy n="91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>
            <a:extLst>
              <a:ext uri="{FF2B5EF4-FFF2-40B4-BE49-F238E27FC236}">
                <a16:creationId xmlns:a16="http://schemas.microsoft.com/office/drawing/2014/main" id="{E0960058-6CF1-4BA6-9029-4E1B44C724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8E4464-B766-4656-ACA7-EB5FDE1F42E5}"/>
              </a:ext>
            </a:extLst>
          </p:cNvPr>
          <p:cNvSpPr/>
          <p:nvPr userDrawn="1"/>
        </p:nvSpPr>
        <p:spPr>
          <a:xfrm>
            <a:off x="0" y="1271588"/>
            <a:ext cx="12192000" cy="4895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7E8AB9-6283-4CC0-8D99-36E935733E17}"/>
              </a:ext>
            </a:extLst>
          </p:cNvPr>
          <p:cNvCxnSpPr/>
          <p:nvPr userDrawn="1"/>
        </p:nvCxnSpPr>
        <p:spPr>
          <a:xfrm flipV="1">
            <a:off x="0" y="1262063"/>
            <a:ext cx="12192000" cy="3016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C4E814-CC1C-472A-A293-3DA87B4984C7}"/>
              </a:ext>
            </a:extLst>
          </p:cNvPr>
          <p:cNvCxnSpPr/>
          <p:nvPr userDrawn="1"/>
        </p:nvCxnSpPr>
        <p:spPr>
          <a:xfrm>
            <a:off x="0" y="6156325"/>
            <a:ext cx="12192000" cy="20638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Picture 17">
            <a:extLst>
              <a:ext uri="{FF2B5EF4-FFF2-40B4-BE49-F238E27FC236}">
                <a16:creationId xmlns:a16="http://schemas.microsoft.com/office/drawing/2014/main" id="{A8CC0B20-6A66-45F2-877D-10F0B14377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15913"/>
            <a:ext cx="335597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6">
            <a:extLst>
              <a:ext uri="{FF2B5EF4-FFF2-40B4-BE49-F238E27FC236}">
                <a16:creationId xmlns:a16="http://schemas.microsoft.com/office/drawing/2014/main" id="{99CD303B-164E-403D-94DA-38E466EF447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20025" y="6381750"/>
            <a:ext cx="4548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dirty="0">
                <a:solidFill>
                  <a:srgbClr val="3B383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Jupiter Inlet Lighthouse Outstanding Natural Area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D13CC09-BF44-4FB7-AAB5-6EF5DF81B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434B-F53D-499A-8F98-0F2A16E71BC9}" type="datetimeFigureOut">
              <a:rPr lang="en-US"/>
              <a:pPr>
                <a:defRPr/>
              </a:pPr>
              <a:t>10/17/2017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B804499-B559-4288-A9B9-8EA2D2EC4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237E77F-9499-4943-AE86-75339A55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800BF-6A5E-49AB-AAB6-A3094878C7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B167F-E733-4CA4-A603-4E65533F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1408-946F-49DF-889D-101DA321410A}" type="datetimeFigureOut">
              <a:rPr lang="en-US"/>
              <a:pPr>
                <a:defRPr/>
              </a:pPr>
              <a:t>10/17/2017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9C0CE-35D9-4CA8-9F56-D75C87F6C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1B788-E781-41DA-87E2-992C0F01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9276A-5D12-48DC-8059-848075AE17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76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A05EC-8956-4E40-A8F6-58DE2AFF2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49C8F-1C71-4CF3-A437-4FB3A6BFC387}" type="datetimeFigureOut">
              <a:rPr lang="en-US"/>
              <a:pPr>
                <a:defRPr/>
              </a:pPr>
              <a:t>10/17/2017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28C3D-C5CD-40B7-AA58-E1F6A131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1A621-A1B3-4DB0-BA68-5B4F70153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74D6F-CA2A-44E0-AF78-D38EA27594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23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F436F-E370-43F9-A99A-911DE9E98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2C93A-7AF2-4867-8D0E-C0BFB6BB626B}" type="datetimeFigureOut">
              <a:rPr lang="en-US"/>
              <a:pPr>
                <a:defRPr/>
              </a:pPr>
              <a:t>10/17/2017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BFCB2-7870-4253-A53D-12238CA48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95B13-A445-4107-8088-FB9C97765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7128D-2B86-4F02-ACB4-6028EA63B3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95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28390-BB97-4EFC-B468-F1F784AB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02938-8954-4A1E-B02A-9F47525B800E}" type="datetimeFigureOut">
              <a:rPr lang="en-US"/>
              <a:pPr>
                <a:defRPr/>
              </a:pPr>
              <a:t>10/17/2017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AD823-C418-492C-8360-72E8E0382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0C083-F3E8-4531-BF8B-0693215FC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248CD-1B30-4C6F-ACF5-67B53FF820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5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72F77B-E708-462F-A33C-E1110AB2B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4F926-F6E1-40D7-9616-DD9205470369}" type="datetimeFigureOut">
              <a:rPr lang="en-US"/>
              <a:pPr>
                <a:defRPr/>
              </a:pPr>
              <a:t>10/17/2017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96D889-A85A-405F-B400-4E9015514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C93974-2E7C-413A-9D6A-087000FF9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5405D-890E-4CEF-886F-C3576D4B5E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4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9300A48-0F06-42D4-94C1-5ED7968C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4301-11FE-45B0-B4F0-0EF16BDFBB8E}" type="datetimeFigureOut">
              <a:rPr lang="en-US"/>
              <a:pPr>
                <a:defRPr/>
              </a:pPr>
              <a:t>10/17/2017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B66245D-BAE9-435F-B790-DFD84B603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D29C72-8FD8-4C04-8369-13691A174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33D68-5B47-4075-891A-B7D4DBC98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96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7693EB9-5DF4-4DFA-81E9-36F5690F5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974B3-1A1E-4BF1-B3F7-DD3C92C70A41}" type="datetimeFigureOut">
              <a:rPr lang="en-US"/>
              <a:pPr>
                <a:defRPr/>
              </a:pPr>
              <a:t>10/17/2017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859BB8C-1FD8-4E10-BF9D-E3EDCC98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B934328-3E83-4E28-BDCE-0935C8A4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F19BC-B1A8-4F30-8FBA-9E62102647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9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C4B3A0E-B086-49CD-A236-7D668B177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BD686-DA88-42B2-9A20-4F3E68F76707}" type="datetimeFigureOut">
              <a:rPr lang="en-US"/>
              <a:pPr>
                <a:defRPr/>
              </a:pPr>
              <a:t>10/17/2017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21D2A8A-4174-48F0-96D1-338B28859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BD1BEC-F61B-4C01-BC47-0E2D890C2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31130-2EF2-43B4-B304-237626A603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3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841BA2C-CE0B-4453-A82E-BF46CC185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C624B-9A69-4B16-9D3E-BA0BA147DB99}" type="datetimeFigureOut">
              <a:rPr lang="en-US"/>
              <a:pPr>
                <a:defRPr/>
              </a:pPr>
              <a:t>10/17/2017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969507-2D40-4D93-B4E5-CC8723AED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B67B19-73BD-46B4-88A8-0CD15B0D6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89153-BFC0-4694-B2A3-2D9AC79777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4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9BC4E4-D240-4BC5-BC0A-735420486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BD15-2316-4D19-8C6B-BC4EE0C51436}" type="datetimeFigureOut">
              <a:rPr lang="en-US"/>
              <a:pPr>
                <a:defRPr/>
              </a:pPr>
              <a:t>10/17/2017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AD0522-C025-467F-9646-4CFC4F418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11093F-CBA0-4603-996E-3FF96CAED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4C559-4C4B-4281-9BB8-4A7B2861F2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6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D10E80A-D4A2-467F-9D2B-7D2079BE445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52B34EB-A8CD-43E2-8099-05AA0722CB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A388B-D008-449F-B720-AD2FCB851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259205-614E-4428-A1B9-5F523B947500}" type="datetimeFigureOut">
              <a:rPr lang="en-US"/>
              <a:pPr>
                <a:defRPr/>
              </a:pPr>
              <a:t>10/17/2017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F3CB9-6211-4470-9F67-B931965F81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08D05-92E6-4197-BFCC-CB07C3BF0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B1C24F-50A0-448E-99CA-16B4E0EF42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238E76-E8E4-45E9-B558-BC60338ABD8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2225"/>
            <a:ext cx="12192000" cy="48641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8D2C92F-0B95-40E4-9D51-E78DDEB245F6}"/>
              </a:ext>
            </a:extLst>
          </p:cNvPr>
          <p:cNvSpPr txBox="1">
            <a:spLocks/>
          </p:cNvSpPr>
          <p:nvPr userDrawn="1"/>
        </p:nvSpPr>
        <p:spPr>
          <a:xfrm>
            <a:off x="4724400" y="6345238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400" kern="1200" smtClean="0">
                <a:solidFill>
                  <a:schemeClr val="bg2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FA3CBD0-3683-48E8-8A7A-42EF9984A7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005C80-CAAE-41F3-B190-62CA825F4117}"/>
              </a:ext>
            </a:extLst>
          </p:cNvPr>
          <p:cNvCxnSpPr/>
          <p:nvPr userDrawn="1"/>
        </p:nvCxnSpPr>
        <p:spPr>
          <a:xfrm>
            <a:off x="0" y="1292225"/>
            <a:ext cx="12192000" cy="20638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E935DB-3C7A-489F-8F1D-4B6F681B3F10}"/>
              </a:ext>
            </a:extLst>
          </p:cNvPr>
          <p:cNvCxnSpPr/>
          <p:nvPr userDrawn="1"/>
        </p:nvCxnSpPr>
        <p:spPr>
          <a:xfrm>
            <a:off x="0" y="6156325"/>
            <a:ext cx="12192000" cy="20638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A361DC4-D22B-4E70-8B4D-FCEAA91F388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20025" y="6381750"/>
            <a:ext cx="4548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dirty="0">
                <a:solidFill>
                  <a:srgbClr val="76717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Jupiter Inlet Lighthouse Outstanding Natural Area</a:t>
            </a:r>
          </a:p>
        </p:txBody>
      </p:sp>
      <p:pic>
        <p:nvPicPr>
          <p:cNvPr id="1036" name="Picture 11">
            <a:extLst>
              <a:ext uri="{FF2B5EF4-FFF2-40B4-BE49-F238E27FC236}">
                <a16:creationId xmlns:a16="http://schemas.microsoft.com/office/drawing/2014/main" id="{35239437-D9C4-454F-886A-3779E0A3A26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6311900"/>
            <a:ext cx="19304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A1472855-5D36-4E1E-96F4-8DEB0A3C72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7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BIRDS of the ONA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49A969-BCE2-4209-9311-6EEC3F9CC7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Fourth Grade Activity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Photo of Snowy Egret standig on boardwalk railing.">
            <a:extLst>
              <a:ext uri="{FF2B5EF4-FFF2-40B4-BE49-F238E27FC236}">
                <a16:creationId xmlns:a16="http://schemas.microsoft.com/office/drawing/2014/main" id="{EEB6FD74-9E90-458A-8766-9E16AD491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1547813"/>
            <a:ext cx="3335337" cy="4395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Box 2">
            <a:extLst>
              <a:ext uri="{FF2B5EF4-FFF2-40B4-BE49-F238E27FC236}">
                <a16:creationId xmlns:a16="http://schemas.microsoft.com/office/drawing/2014/main" id="{3FC55A06-CAC1-4F08-8085-3BB6A2EF2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2389188"/>
            <a:ext cx="32099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Medium size (24 inches), all white, black bill, black legs with yellow feet.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Plumes on head, neck and back.</a:t>
            </a:r>
          </a:p>
        </p:txBody>
      </p:sp>
      <p:pic>
        <p:nvPicPr>
          <p:cNvPr id="12292" name="Picture 1" descr="Photo of wadding Snowy Egret.">
            <a:extLst>
              <a:ext uri="{FF2B5EF4-FFF2-40B4-BE49-F238E27FC236}">
                <a16:creationId xmlns:a16="http://schemas.microsoft.com/office/drawing/2014/main" id="{36C5EFB7-8350-4E92-B100-16B028C01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431925"/>
            <a:ext cx="3162300" cy="42179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Box 7">
            <a:extLst>
              <a:ext uri="{FF2B5EF4-FFF2-40B4-BE49-F238E27FC236}">
                <a16:creationId xmlns:a16="http://schemas.microsoft.com/office/drawing/2014/main" id="{363F9F40-3175-413E-A217-B16811C80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658813"/>
            <a:ext cx="8880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Birds of the ONA: Snowy Egret (SSC)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hoto of Tri-colored Heron.">
            <a:extLst>
              <a:ext uri="{FF2B5EF4-FFF2-40B4-BE49-F238E27FC236}">
                <a16:creationId xmlns:a16="http://schemas.microsoft.com/office/drawing/2014/main" id="{F54A2D33-2361-4BE2-AD1E-48F46DE66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5" y="1736725"/>
            <a:ext cx="4732338" cy="36226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Box 3">
            <a:extLst>
              <a:ext uri="{FF2B5EF4-FFF2-40B4-BE49-F238E27FC236}">
                <a16:creationId xmlns:a16="http://schemas.microsoft.com/office/drawing/2014/main" id="{8FB3A8E6-AB56-4ADE-BC02-BAFFA76EA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538" y="5610225"/>
            <a:ext cx="4391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(Previously called Louisiana Heron)</a:t>
            </a:r>
          </a:p>
        </p:txBody>
      </p:sp>
      <p:sp>
        <p:nvSpPr>
          <p:cNvPr id="13316" name="TextBox 4">
            <a:extLst>
              <a:ext uri="{FF2B5EF4-FFF2-40B4-BE49-F238E27FC236}">
                <a16:creationId xmlns:a16="http://schemas.microsoft.com/office/drawing/2014/main" id="{11B63659-ACA4-4049-90F6-5054B9AA6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288" y="2208213"/>
            <a:ext cx="229711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Medium sized (24 inches), dark blue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upper, white underside of neck and body,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slender dark bill, light colored legs.</a:t>
            </a:r>
          </a:p>
        </p:txBody>
      </p:sp>
      <p:pic>
        <p:nvPicPr>
          <p:cNvPr id="13319" name="Picture 5" descr="Photo of Tri-colored Heron.">
            <a:extLst>
              <a:ext uri="{FF2B5EF4-FFF2-40B4-BE49-F238E27FC236}">
                <a16:creationId xmlns:a16="http://schemas.microsoft.com/office/drawing/2014/main" id="{1F50A730-209F-4F34-9945-2E1CF2974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1736725"/>
            <a:ext cx="3748088" cy="36734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TextBox 6" descr="Photo by T. Ramsey." title="Photo credit">
            <a:extLst>
              <a:ext uri="{FF2B5EF4-FFF2-40B4-BE49-F238E27FC236}">
                <a16:creationId xmlns:a16="http://schemas.microsoft.com/office/drawing/2014/main" id="{4185FC27-61E4-4E03-934E-D27A42CEC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4953000"/>
            <a:ext cx="804862" cy="277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dirty="0"/>
              <a:t>T. Ramsey</a:t>
            </a:r>
          </a:p>
        </p:txBody>
      </p:sp>
      <p:sp>
        <p:nvSpPr>
          <p:cNvPr id="13318" name="TextBox 8">
            <a:extLst>
              <a:ext uri="{FF2B5EF4-FFF2-40B4-BE49-F238E27FC236}">
                <a16:creationId xmlns:a16="http://schemas.microsoft.com/office/drawing/2014/main" id="{A3221747-297B-4FED-BAF9-3D6607FB5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658813"/>
            <a:ext cx="94630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Birds of the ONA: Tricolored Heron (SSC)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89CE1115-1C6D-4B27-89F2-5EB6480A1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770188"/>
            <a:ext cx="2247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What is it?</a:t>
            </a:r>
          </a:p>
        </p:txBody>
      </p:sp>
      <p:pic>
        <p:nvPicPr>
          <p:cNvPr id="14339" name="Picture 2" descr="Photo of male Anhinga.">
            <a:extLst>
              <a:ext uri="{FF2B5EF4-FFF2-40B4-BE49-F238E27FC236}">
                <a16:creationId xmlns:a16="http://schemas.microsoft.com/office/drawing/2014/main" id="{833E2D34-4793-4977-BA09-67CB8BF16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1731963"/>
            <a:ext cx="5446713" cy="40846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A36234-146E-4B9B-9CEC-4E39B99F3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4086225"/>
            <a:ext cx="2624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Male Anhinga</a:t>
            </a:r>
          </a:p>
        </p:txBody>
      </p:sp>
      <p:sp>
        <p:nvSpPr>
          <p:cNvPr id="14341" name="TextBox 4">
            <a:extLst>
              <a:ext uri="{FF2B5EF4-FFF2-40B4-BE49-F238E27FC236}">
                <a16:creationId xmlns:a16="http://schemas.microsoft.com/office/drawing/2014/main" id="{3A8AA7CD-663E-449D-957B-5A1F6EC2B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658813"/>
            <a:ext cx="5940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Birds of the ONA: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Photo of male Cormorant">
            <a:extLst>
              <a:ext uri="{FF2B5EF4-FFF2-40B4-BE49-F238E27FC236}">
                <a16:creationId xmlns:a16="http://schemas.microsoft.com/office/drawing/2014/main" id="{119B7ED7-48C5-437E-BD50-88DC4CFFB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1622425"/>
            <a:ext cx="6481763" cy="42433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159BCB62-B8D3-4F82-B012-2230F838B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350" y="2851150"/>
            <a:ext cx="2092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What is it?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C812D-E005-4062-AC1B-DE96EAB82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4111625"/>
            <a:ext cx="2085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Cormorant</a:t>
            </a:r>
          </a:p>
        </p:txBody>
      </p:sp>
      <p:sp>
        <p:nvSpPr>
          <p:cNvPr id="15365" name="TextBox 4">
            <a:extLst>
              <a:ext uri="{FF2B5EF4-FFF2-40B4-BE49-F238E27FC236}">
                <a16:creationId xmlns:a16="http://schemas.microsoft.com/office/drawing/2014/main" id="{EE1BFB93-9DA1-49F2-8BFB-79B9664AA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658813"/>
            <a:ext cx="5940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Birds of the ONA: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Photo of Great Blue Heron.">
            <a:extLst>
              <a:ext uri="{FF2B5EF4-FFF2-40B4-BE49-F238E27FC236}">
                <a16:creationId xmlns:a16="http://schemas.microsoft.com/office/drawing/2014/main" id="{736EFBCA-9543-400A-8513-4EA37B53C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1487488"/>
            <a:ext cx="3387725" cy="4470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id="{EC87D0F4-8A90-40F8-9BF2-7B4A98C1F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650" y="2008188"/>
            <a:ext cx="2092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What is it?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C9A2E-F66B-495F-B678-F11E9050C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8538" y="2933700"/>
            <a:ext cx="3238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Great Blue Heron</a:t>
            </a:r>
          </a:p>
        </p:txBody>
      </p:sp>
      <p:sp>
        <p:nvSpPr>
          <p:cNvPr id="16389" name="TextBox 4">
            <a:extLst>
              <a:ext uri="{FF2B5EF4-FFF2-40B4-BE49-F238E27FC236}">
                <a16:creationId xmlns:a16="http://schemas.microsoft.com/office/drawing/2014/main" id="{0282DD91-686D-4355-BE92-F71DC0B4B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658813"/>
            <a:ext cx="5940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Birds of the ONA: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Photo of Great Egret.">
            <a:extLst>
              <a:ext uri="{FF2B5EF4-FFF2-40B4-BE49-F238E27FC236}">
                <a16:creationId xmlns:a16="http://schemas.microsoft.com/office/drawing/2014/main" id="{A895136D-BB57-4109-9401-1BDF27ECA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1449388"/>
            <a:ext cx="2782888" cy="45307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4">
            <a:extLst>
              <a:ext uri="{FF2B5EF4-FFF2-40B4-BE49-F238E27FC236}">
                <a16:creationId xmlns:a16="http://schemas.microsoft.com/office/drawing/2014/main" id="{AB469A2B-10FA-4BC9-9888-4ACB46A22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25" y="2201863"/>
            <a:ext cx="2092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What is it?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8F76CD-1803-4E2E-9281-39F6145C6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325" y="3414713"/>
            <a:ext cx="220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Great Egret</a:t>
            </a:r>
          </a:p>
        </p:txBody>
      </p:sp>
      <p:pic>
        <p:nvPicPr>
          <p:cNvPr id="17413" name="Picture 1" descr="Photo of Great Egret.">
            <a:extLst>
              <a:ext uri="{FF2B5EF4-FFF2-40B4-BE49-F238E27FC236}">
                <a16:creationId xmlns:a16="http://schemas.microsoft.com/office/drawing/2014/main" id="{DF150289-F31E-48BB-8756-9369ABF3E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758950"/>
            <a:ext cx="3605213" cy="39592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TextBox 6">
            <a:extLst>
              <a:ext uri="{FF2B5EF4-FFF2-40B4-BE49-F238E27FC236}">
                <a16:creationId xmlns:a16="http://schemas.microsoft.com/office/drawing/2014/main" id="{DE868C22-6BA3-420C-9B9A-9DB5EC92D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658813"/>
            <a:ext cx="5940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Birds of the ONA: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C86DA4FC-2DDF-4A57-95AF-328AB3511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688" y="2063750"/>
            <a:ext cx="2092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What is it?</a:t>
            </a:r>
          </a:p>
        </p:txBody>
      </p:sp>
      <p:pic>
        <p:nvPicPr>
          <p:cNvPr id="18435" name="Picture 2" descr="Photo of Green Heron.">
            <a:extLst>
              <a:ext uri="{FF2B5EF4-FFF2-40B4-BE49-F238E27FC236}">
                <a16:creationId xmlns:a16="http://schemas.microsoft.com/office/drawing/2014/main" id="{BD8E8EDD-CA41-4E9C-AD6C-636DDD693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1606550"/>
            <a:ext cx="5773738" cy="4330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62FE90-3890-4AFB-9001-BF57DEA0A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588" y="3448050"/>
            <a:ext cx="2422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Green Heron</a:t>
            </a:r>
          </a:p>
        </p:txBody>
      </p:sp>
      <p:sp>
        <p:nvSpPr>
          <p:cNvPr id="18437" name="TextBox 4">
            <a:extLst>
              <a:ext uri="{FF2B5EF4-FFF2-40B4-BE49-F238E27FC236}">
                <a16:creationId xmlns:a16="http://schemas.microsoft.com/office/drawing/2014/main" id="{E973D333-8864-417C-AA68-C5205F5E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658813"/>
            <a:ext cx="5940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Birds of the ONA: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2BBFDD1C-F2B2-4870-833C-746DD4B93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0075" y="2284413"/>
            <a:ext cx="2092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What is it?</a:t>
            </a:r>
          </a:p>
        </p:txBody>
      </p:sp>
      <p:pic>
        <p:nvPicPr>
          <p:cNvPr id="19459" name="Picture 2" descr="Photo of mature White Ibis.">
            <a:extLst>
              <a:ext uri="{FF2B5EF4-FFF2-40B4-BE49-F238E27FC236}">
                <a16:creationId xmlns:a16="http://schemas.microsoft.com/office/drawing/2014/main" id="{B9015E6D-4159-4453-996D-964719EE5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482725"/>
            <a:ext cx="3765550" cy="4432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33C671-23F1-4CF5-97AD-38F510BAC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0" y="3375025"/>
            <a:ext cx="1958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White Ibis</a:t>
            </a:r>
          </a:p>
        </p:txBody>
      </p:sp>
      <p:sp>
        <p:nvSpPr>
          <p:cNvPr id="19461" name="TextBox 4">
            <a:extLst>
              <a:ext uri="{FF2B5EF4-FFF2-40B4-BE49-F238E27FC236}">
                <a16:creationId xmlns:a16="http://schemas.microsoft.com/office/drawing/2014/main" id="{BF778C42-530B-4E83-A78C-8CA9B9099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658813"/>
            <a:ext cx="5940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Birds of the ONA: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8B9348FC-0E87-4C19-9BBF-F239E7AF3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449513"/>
            <a:ext cx="2092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What is it?</a:t>
            </a:r>
          </a:p>
        </p:txBody>
      </p:sp>
      <p:pic>
        <p:nvPicPr>
          <p:cNvPr id="20483" name="Picture 2" descr="Photo of Osprey.">
            <a:extLst>
              <a:ext uri="{FF2B5EF4-FFF2-40B4-BE49-F238E27FC236}">
                <a16:creationId xmlns:a16="http://schemas.microsoft.com/office/drawing/2014/main" id="{8C8BCFE8-526D-4B0B-B523-232765FE7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882775"/>
            <a:ext cx="3530600" cy="3867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8A258A-4AAA-4B4C-8101-E57A305EA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963" y="3378200"/>
            <a:ext cx="142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Osprey</a:t>
            </a:r>
          </a:p>
        </p:txBody>
      </p:sp>
      <p:sp>
        <p:nvSpPr>
          <p:cNvPr id="20485" name="TextBox 4">
            <a:extLst>
              <a:ext uri="{FF2B5EF4-FFF2-40B4-BE49-F238E27FC236}">
                <a16:creationId xmlns:a16="http://schemas.microsoft.com/office/drawing/2014/main" id="{1979C46A-5404-4657-A3A9-4C9788E97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658813"/>
            <a:ext cx="5940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Birds of the ONA: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08944F5E-390C-4679-B65F-F8F9502FE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0238" y="2108200"/>
            <a:ext cx="2092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What is it?</a:t>
            </a:r>
          </a:p>
        </p:txBody>
      </p:sp>
      <p:pic>
        <p:nvPicPr>
          <p:cNvPr id="21507" name="Picture 2" descr="Photo of Tri-colored Heron.">
            <a:extLst>
              <a:ext uri="{FF2B5EF4-FFF2-40B4-BE49-F238E27FC236}">
                <a16:creationId xmlns:a16="http://schemas.microsoft.com/office/drawing/2014/main" id="{CF6AF3F4-766B-4EBB-ACC7-1C7D8D864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12913"/>
            <a:ext cx="5273675" cy="4038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AA59B0-3B78-4367-B064-29A6E9D8F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0238" y="3086100"/>
            <a:ext cx="3182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Tricolored Heron</a:t>
            </a:r>
          </a:p>
        </p:txBody>
      </p:sp>
      <p:sp>
        <p:nvSpPr>
          <p:cNvPr id="21509" name="TextBox 4">
            <a:extLst>
              <a:ext uri="{FF2B5EF4-FFF2-40B4-BE49-F238E27FC236}">
                <a16:creationId xmlns:a16="http://schemas.microsoft.com/office/drawing/2014/main" id="{17F60064-92EA-4D1E-ABBA-990EF9524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658813"/>
            <a:ext cx="5940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Birds of the ONA: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Photo of female Anhings with arrow pointing to the characteristic pointed bill.">
            <a:extLst>
              <a:ext uri="{FF2B5EF4-FFF2-40B4-BE49-F238E27FC236}">
                <a16:creationId xmlns:a16="http://schemas.microsoft.com/office/drawing/2014/main" id="{004130AE-7D64-44B1-81EF-D7DE558F9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t="11238" r="23030" b="7256"/>
          <a:stretch>
            <a:fillRect/>
          </a:stretch>
        </p:blipFill>
        <p:spPr bwMode="auto">
          <a:xfrm>
            <a:off x="481013" y="1689100"/>
            <a:ext cx="3683000" cy="3697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4" descr="Photo of male Anhinga with arrow pointing to the characteristic pointed bill.">
            <a:extLst>
              <a:ext uri="{FF2B5EF4-FFF2-40B4-BE49-F238E27FC236}">
                <a16:creationId xmlns:a16="http://schemas.microsoft.com/office/drawing/2014/main" id="{F8955BB4-089E-4E61-AFA9-1F2D836EA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8" t="8299" r="23936" b="4034"/>
          <a:stretch>
            <a:fillRect/>
          </a:stretch>
        </p:blipFill>
        <p:spPr bwMode="auto">
          <a:xfrm>
            <a:off x="8394700" y="1689100"/>
            <a:ext cx="3140075" cy="37052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Box 5">
            <a:extLst>
              <a:ext uri="{FF2B5EF4-FFF2-40B4-BE49-F238E27FC236}">
                <a16:creationId xmlns:a16="http://schemas.microsoft.com/office/drawing/2014/main" id="{455D6BD0-4F64-43AD-B51D-D54D397F5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825" y="5535613"/>
            <a:ext cx="2111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Female</a:t>
            </a:r>
            <a:r>
              <a:rPr lang="en-US" altLang="en-US" sz="2400" b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altLang="en-US" sz="24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Anhinga</a:t>
            </a:r>
          </a:p>
        </p:txBody>
      </p:sp>
      <p:sp>
        <p:nvSpPr>
          <p:cNvPr id="4101" name="TextBox 6">
            <a:extLst>
              <a:ext uri="{FF2B5EF4-FFF2-40B4-BE49-F238E27FC236}">
                <a16:creationId xmlns:a16="http://schemas.microsoft.com/office/drawing/2014/main" id="{C8454622-5687-4C5C-9C73-66D7D34B4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8275" y="5549900"/>
            <a:ext cx="18145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Male Anhinga</a:t>
            </a:r>
          </a:p>
        </p:txBody>
      </p:sp>
      <p:sp>
        <p:nvSpPr>
          <p:cNvPr id="4102" name="TextBox 2">
            <a:extLst>
              <a:ext uri="{FF2B5EF4-FFF2-40B4-BE49-F238E27FC236}">
                <a16:creationId xmlns:a16="http://schemas.microsoft.com/office/drawing/2014/main" id="{1C4A59FF-2228-4535-B384-C100DCFF3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938" y="2636838"/>
            <a:ext cx="3400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Anhinga have pointed bills.</a:t>
            </a:r>
          </a:p>
        </p:txBody>
      </p:sp>
      <p:sp>
        <p:nvSpPr>
          <p:cNvPr id="4103" name="TextBox 8">
            <a:extLst>
              <a:ext uri="{FF2B5EF4-FFF2-40B4-BE49-F238E27FC236}">
                <a16:creationId xmlns:a16="http://schemas.microsoft.com/office/drawing/2014/main" id="{C10F59E4-95FC-493D-A7AD-16603F77E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658813"/>
            <a:ext cx="5940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Birds of the ONA: Anhinga</a:t>
            </a:r>
          </a:p>
        </p:txBody>
      </p:sp>
      <p:sp>
        <p:nvSpPr>
          <p:cNvPr id="10" name="Down Arrow 9" descr="Poiniting to bill of female Anhinga." title="Arrow.">
            <a:extLst>
              <a:ext uri="{FF2B5EF4-FFF2-40B4-BE49-F238E27FC236}">
                <a16:creationId xmlns:a16="http://schemas.microsoft.com/office/drawing/2014/main" id="{D59328DE-2B33-4FC3-912C-8C81868DE7E1}"/>
              </a:ext>
            </a:extLst>
          </p:cNvPr>
          <p:cNvSpPr/>
          <p:nvPr/>
        </p:nvSpPr>
        <p:spPr>
          <a:xfrm rot="10800000" flipH="1">
            <a:off x="1466850" y="2636838"/>
            <a:ext cx="336550" cy="584200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Down Arrow 10" descr="Pointing to pointed bill of male Anhinga." title="Arrow">
            <a:extLst>
              <a:ext uri="{FF2B5EF4-FFF2-40B4-BE49-F238E27FC236}">
                <a16:creationId xmlns:a16="http://schemas.microsoft.com/office/drawing/2014/main" id="{AF6F4409-CDDD-4FF3-8168-855C78246FB8}"/>
              </a:ext>
            </a:extLst>
          </p:cNvPr>
          <p:cNvSpPr/>
          <p:nvPr/>
        </p:nvSpPr>
        <p:spPr>
          <a:xfrm rot="10800000" flipH="1">
            <a:off x="9294813" y="2344738"/>
            <a:ext cx="336550" cy="584200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2F1C965F-63C3-4D7D-85EA-7FBFAF8C8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2297113"/>
            <a:ext cx="2092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What is it?</a:t>
            </a:r>
          </a:p>
        </p:txBody>
      </p:sp>
      <p:pic>
        <p:nvPicPr>
          <p:cNvPr id="22531" name="Picture 2" descr="Photo of Snowy Egret.">
            <a:extLst>
              <a:ext uri="{FF2B5EF4-FFF2-40B4-BE49-F238E27FC236}">
                <a16:creationId xmlns:a16="http://schemas.microsoft.com/office/drawing/2014/main" id="{3B6ECD2F-1B72-4240-BE83-7C995062E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1670050"/>
            <a:ext cx="4273550" cy="4254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9E4AB3-C862-43F3-AA06-8C7BA8B3D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513" y="3475038"/>
            <a:ext cx="2503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Snowy Egret</a:t>
            </a:r>
          </a:p>
        </p:txBody>
      </p:sp>
      <p:sp>
        <p:nvSpPr>
          <p:cNvPr id="22533" name="TextBox 4">
            <a:extLst>
              <a:ext uri="{FF2B5EF4-FFF2-40B4-BE49-F238E27FC236}">
                <a16:creationId xmlns:a16="http://schemas.microsoft.com/office/drawing/2014/main" id="{3D5781AD-465E-41E9-9B81-6E29BFABA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658813"/>
            <a:ext cx="5940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Birds of the ONA: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41828E5F-7028-404C-8132-A0D7260EB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500" y="2881313"/>
            <a:ext cx="2092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What is it?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D645BC-2BE1-4658-8514-FC00D493A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575" y="3865563"/>
            <a:ext cx="4010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Brown Pelican</a:t>
            </a:r>
          </a:p>
        </p:txBody>
      </p:sp>
      <p:pic>
        <p:nvPicPr>
          <p:cNvPr id="23556" name="Picture 4" descr="Photo of Brown Pelicans on water.">
            <a:extLst>
              <a:ext uri="{FF2B5EF4-FFF2-40B4-BE49-F238E27FC236}">
                <a16:creationId xmlns:a16="http://schemas.microsoft.com/office/drawing/2014/main" id="{AC0CA60A-85C4-4B3D-A566-B9B676240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1611313"/>
            <a:ext cx="7207250" cy="42322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Box 5">
            <a:extLst>
              <a:ext uri="{FF2B5EF4-FFF2-40B4-BE49-F238E27FC236}">
                <a16:creationId xmlns:a16="http://schemas.microsoft.com/office/drawing/2014/main" id="{495A001B-6245-4FB0-BAB2-6A207AB91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658813"/>
            <a:ext cx="5940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Birds of the ONA: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>
            <a:extLst>
              <a:ext uri="{FF2B5EF4-FFF2-40B4-BE49-F238E27FC236}">
                <a16:creationId xmlns:a16="http://schemas.microsoft.com/office/drawing/2014/main" id="{BF2F5839-7879-4F19-BCDA-442FB8A15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658813"/>
            <a:ext cx="8026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Other Common Birds on the ONA site:</a:t>
            </a:r>
          </a:p>
        </p:txBody>
      </p:sp>
      <p:sp>
        <p:nvSpPr>
          <p:cNvPr id="24579" name="TextBox 2">
            <a:extLst>
              <a:ext uri="{FF2B5EF4-FFF2-40B4-BE49-F238E27FC236}">
                <a16:creationId xmlns:a16="http://schemas.microsoft.com/office/drawing/2014/main" id="{642CC564-40B4-4B09-B546-297C435E1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75" y="1531938"/>
            <a:ext cx="1377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Blue Jay</a:t>
            </a:r>
          </a:p>
        </p:txBody>
      </p:sp>
      <p:sp>
        <p:nvSpPr>
          <p:cNvPr id="24580" name="TextBox 3">
            <a:extLst>
              <a:ext uri="{FF2B5EF4-FFF2-40B4-BE49-F238E27FC236}">
                <a16:creationId xmlns:a16="http://schemas.microsoft.com/office/drawing/2014/main" id="{38453DA9-6800-4301-ABCF-716D7D357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3563" y="1471613"/>
            <a:ext cx="2647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Northern Cardinal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1" name="TextBox 4">
            <a:extLst>
              <a:ext uri="{FF2B5EF4-FFF2-40B4-BE49-F238E27FC236}">
                <a16:creationId xmlns:a16="http://schemas.microsoft.com/office/drawing/2014/main" id="{9851D89A-C599-4268-B87C-F4D454F35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492750"/>
            <a:ext cx="201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Mocking Bird</a:t>
            </a:r>
          </a:p>
        </p:txBody>
      </p:sp>
      <p:sp>
        <p:nvSpPr>
          <p:cNvPr id="24582" name="TextBox 5">
            <a:extLst>
              <a:ext uri="{FF2B5EF4-FFF2-40B4-BE49-F238E27FC236}">
                <a16:creationId xmlns:a16="http://schemas.microsoft.com/office/drawing/2014/main" id="{928ABD2E-BD27-4774-8679-EE7F632E0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6138" y="5492750"/>
            <a:ext cx="2084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Gray Cat Bird</a:t>
            </a:r>
          </a:p>
        </p:txBody>
      </p:sp>
      <p:pic>
        <p:nvPicPr>
          <p:cNvPr id="24583" name="Picture 6" descr="Photo of Blue Jay.">
            <a:extLst>
              <a:ext uri="{FF2B5EF4-FFF2-40B4-BE49-F238E27FC236}">
                <a16:creationId xmlns:a16="http://schemas.microsoft.com/office/drawing/2014/main" id="{7A3D49B1-D716-4E08-92C9-4C382FAA1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1531938"/>
            <a:ext cx="2001838" cy="22240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9" name="Picture 7" descr="Photo of male Northern Cardinal.">
            <a:extLst>
              <a:ext uri="{FF2B5EF4-FFF2-40B4-BE49-F238E27FC236}">
                <a16:creationId xmlns:a16="http://schemas.microsoft.com/office/drawing/2014/main" id="{298689DF-3D1F-42AF-832D-EC243A8FC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2413"/>
            <a:ext cx="3081793" cy="223361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0" name="Picture 8" descr="Photo of female Northern Cardinal.">
            <a:extLst>
              <a:ext uri="{FF2B5EF4-FFF2-40B4-BE49-F238E27FC236}">
                <a16:creationId xmlns:a16="http://schemas.microsoft.com/office/drawing/2014/main" id="{B62FA1DF-7140-4BDA-A349-82AA024DD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86" y="1522413"/>
            <a:ext cx="3071764" cy="22336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5" name="TextBox 10" descr="Male " title="Label box">
            <a:extLst>
              <a:ext uri="{FF2B5EF4-FFF2-40B4-BE49-F238E27FC236}">
                <a16:creationId xmlns:a16="http://schemas.microsoft.com/office/drawing/2014/main" id="{74AFFC1F-A6F3-4EB1-9721-A29C7CC10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775" y="1503363"/>
            <a:ext cx="614363" cy="368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Male</a:t>
            </a:r>
          </a:p>
        </p:txBody>
      </p:sp>
      <p:sp>
        <p:nvSpPr>
          <p:cNvPr id="24586" name="TextBox 11" descr="Female" title="Label box">
            <a:extLst>
              <a:ext uri="{FF2B5EF4-FFF2-40B4-BE49-F238E27FC236}">
                <a16:creationId xmlns:a16="http://schemas.microsoft.com/office/drawing/2014/main" id="{E5B6B725-7C22-4CE1-87E8-D96BFDD23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638" y="1503363"/>
            <a:ext cx="865187" cy="36988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Female</a:t>
            </a:r>
          </a:p>
        </p:txBody>
      </p:sp>
      <p:pic>
        <p:nvPicPr>
          <p:cNvPr id="24587" name="Picture 12" descr="Photo of Mocking Bird.">
            <a:extLst>
              <a:ext uri="{FF2B5EF4-FFF2-40B4-BE49-F238E27FC236}">
                <a16:creationId xmlns:a16="http://schemas.microsoft.com/office/drawing/2014/main" id="{BCD26286-5D43-46D6-9D51-5CE1BD449D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4" r="7988"/>
          <a:stretch>
            <a:fillRect/>
          </a:stretch>
        </p:blipFill>
        <p:spPr bwMode="auto">
          <a:xfrm>
            <a:off x="1493838" y="3687763"/>
            <a:ext cx="2506662" cy="23272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Picture 13" descr="Photo of Gray Cat Bird.">
            <a:extLst>
              <a:ext uri="{FF2B5EF4-FFF2-40B4-BE49-F238E27FC236}">
                <a16:creationId xmlns:a16="http://schemas.microsoft.com/office/drawing/2014/main" id="{686A83E4-C3AD-4DD5-87F6-4EA6B6CBB8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0"/>
          <a:stretch>
            <a:fillRect/>
          </a:stretch>
        </p:blipFill>
        <p:spPr bwMode="auto">
          <a:xfrm>
            <a:off x="6497638" y="3687763"/>
            <a:ext cx="3049587" cy="23272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Photo of female Double-crested Cororant with arrow pointing to its characteristic hooked bill.">
            <a:extLst>
              <a:ext uri="{FF2B5EF4-FFF2-40B4-BE49-F238E27FC236}">
                <a16:creationId xmlns:a16="http://schemas.microsoft.com/office/drawing/2014/main" id="{6F8352B8-B64A-4DD1-8120-7B854D3E6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612900"/>
            <a:ext cx="3170237" cy="35893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Box 5">
            <a:extLst>
              <a:ext uri="{FF2B5EF4-FFF2-40B4-BE49-F238E27FC236}">
                <a16:creationId xmlns:a16="http://schemas.microsoft.com/office/drawing/2014/main" id="{7592172A-B374-47E9-A92D-D437DC6C9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900" y="5327650"/>
            <a:ext cx="1870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Cormorant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(Double-Crested)</a:t>
            </a:r>
          </a:p>
        </p:txBody>
      </p:sp>
      <p:sp>
        <p:nvSpPr>
          <p:cNvPr id="5124" name="TextBox 2">
            <a:extLst>
              <a:ext uri="{FF2B5EF4-FFF2-40B4-BE49-F238E27FC236}">
                <a16:creationId xmlns:a16="http://schemas.microsoft.com/office/drawing/2014/main" id="{AE5E3633-D813-42C9-8E1F-38CFDE5E2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163" y="2776538"/>
            <a:ext cx="2289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Cormorants have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 hooked bill.</a:t>
            </a:r>
          </a:p>
        </p:txBody>
      </p:sp>
      <p:pic>
        <p:nvPicPr>
          <p:cNvPr id="5125" name="Picture 7" descr="Photo of male Double-crested Cororant with arrow pointing to its characteristic hooked bill.">
            <a:extLst>
              <a:ext uri="{FF2B5EF4-FFF2-40B4-BE49-F238E27FC236}">
                <a16:creationId xmlns:a16="http://schemas.microsoft.com/office/drawing/2014/main" id="{706B6D85-A1DC-49D9-AA74-A32AC29E1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2" b="11804"/>
          <a:stretch>
            <a:fillRect/>
          </a:stretch>
        </p:blipFill>
        <p:spPr bwMode="auto">
          <a:xfrm>
            <a:off x="7869238" y="1612900"/>
            <a:ext cx="3149600" cy="4330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Box 9">
            <a:extLst>
              <a:ext uri="{FF2B5EF4-FFF2-40B4-BE49-F238E27FC236}">
                <a16:creationId xmlns:a16="http://schemas.microsoft.com/office/drawing/2014/main" id="{8C07A14C-0C4E-49A1-B63A-6C99B85C1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658813"/>
            <a:ext cx="7481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Birds of the ONA: Cormorants</a:t>
            </a:r>
          </a:p>
        </p:txBody>
      </p:sp>
      <p:sp>
        <p:nvSpPr>
          <p:cNvPr id="7" name="Down Arrow 9" descr="Arrow pointing to Cormorant's hooked bill." title="Arrow ">
            <a:extLst>
              <a:ext uri="{FF2B5EF4-FFF2-40B4-BE49-F238E27FC236}">
                <a16:creationId xmlns:a16="http://schemas.microsoft.com/office/drawing/2014/main" id="{76E4849B-E725-419F-A832-17E15DC75730}"/>
              </a:ext>
            </a:extLst>
          </p:cNvPr>
          <p:cNvSpPr/>
          <p:nvPr/>
        </p:nvSpPr>
        <p:spPr>
          <a:xfrm rot="10800000" flipH="1">
            <a:off x="3143250" y="2690813"/>
            <a:ext cx="336550" cy="584200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Down Arrow 9" descr="Arrow pointing to Cormorant's hooked bill." title="Arrow">
            <a:extLst>
              <a:ext uri="{FF2B5EF4-FFF2-40B4-BE49-F238E27FC236}">
                <a16:creationId xmlns:a16="http://schemas.microsoft.com/office/drawing/2014/main" id="{34B5E019-AFBE-49A2-9616-49CCB2570CDC}"/>
              </a:ext>
            </a:extLst>
          </p:cNvPr>
          <p:cNvSpPr/>
          <p:nvPr/>
        </p:nvSpPr>
        <p:spPr>
          <a:xfrm rot="10800000" flipH="1">
            <a:off x="8351838" y="2484438"/>
            <a:ext cx="336550" cy="584200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Photo of Great Bule Heron standing on tree limb.">
            <a:extLst>
              <a:ext uri="{FF2B5EF4-FFF2-40B4-BE49-F238E27FC236}">
                <a16:creationId xmlns:a16="http://schemas.microsoft.com/office/drawing/2014/main" id="{20258936-D218-4D93-B49A-7A4AE10C9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1" r="18228"/>
          <a:stretch>
            <a:fillRect/>
          </a:stretch>
        </p:blipFill>
        <p:spPr bwMode="auto">
          <a:xfrm>
            <a:off x="528638" y="1606550"/>
            <a:ext cx="2716212" cy="3136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4" descr="Photo of Great Blue Heron standing on rocky shoreline.">
            <a:extLst>
              <a:ext uri="{FF2B5EF4-FFF2-40B4-BE49-F238E27FC236}">
                <a16:creationId xmlns:a16="http://schemas.microsoft.com/office/drawing/2014/main" id="{8AA1791F-591E-4E65-8929-E038EA5A6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" r="12469"/>
          <a:stretch>
            <a:fillRect/>
          </a:stretch>
        </p:blipFill>
        <p:spPr bwMode="auto">
          <a:xfrm>
            <a:off x="8116888" y="1606550"/>
            <a:ext cx="3619500" cy="35496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5" descr="Photo of Great Blue Heron in flight.">
            <a:extLst>
              <a:ext uri="{FF2B5EF4-FFF2-40B4-BE49-F238E27FC236}">
                <a16:creationId xmlns:a16="http://schemas.microsoft.com/office/drawing/2014/main" id="{78420D97-A058-4421-BBC5-984C47F4C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1954213"/>
            <a:ext cx="3413125" cy="24415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Box 1">
            <a:extLst>
              <a:ext uri="{FF2B5EF4-FFF2-40B4-BE49-F238E27FC236}">
                <a16:creationId xmlns:a16="http://schemas.microsoft.com/office/drawing/2014/main" id="{F4FA4AE2-9760-4629-92DF-46B08DBEE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5033963"/>
            <a:ext cx="72405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Large (46 inches), grey/blue, heavy yellowish pointed bill, black above eye, light colored legs.</a:t>
            </a:r>
          </a:p>
        </p:txBody>
      </p:sp>
      <p:sp>
        <p:nvSpPr>
          <p:cNvPr id="6150" name="Rectangle 2">
            <a:extLst>
              <a:ext uri="{FF2B5EF4-FFF2-40B4-BE49-F238E27FC236}">
                <a16:creationId xmlns:a16="http://schemas.microsoft.com/office/drawing/2014/main" id="{97FE2959-C6CC-4E92-B784-8B1091A0A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888" y="5422900"/>
            <a:ext cx="3676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Breeding adults have plumes.</a:t>
            </a:r>
          </a:p>
        </p:txBody>
      </p:sp>
      <p:sp>
        <p:nvSpPr>
          <p:cNvPr id="6151" name="TextBox 7">
            <a:extLst>
              <a:ext uri="{FF2B5EF4-FFF2-40B4-BE49-F238E27FC236}">
                <a16:creationId xmlns:a16="http://schemas.microsoft.com/office/drawing/2014/main" id="{BD8DD950-2DB5-425E-82F0-D27D4CCC0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658813"/>
            <a:ext cx="7481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Birds of the ONA: Great Blue Heron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Photo of Great Egret on tree limb.">
            <a:extLst>
              <a:ext uri="{FF2B5EF4-FFF2-40B4-BE49-F238E27FC236}">
                <a16:creationId xmlns:a16="http://schemas.microsoft.com/office/drawing/2014/main" id="{30D017B0-E5BF-45A3-B575-003330FD2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676400"/>
            <a:ext cx="2586038" cy="39528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5" descr="Photo of Great Egret wadding in water.">
            <a:extLst>
              <a:ext uri="{FF2B5EF4-FFF2-40B4-BE49-F238E27FC236}">
                <a16:creationId xmlns:a16="http://schemas.microsoft.com/office/drawing/2014/main" id="{F7D40369-B615-4226-90B1-C1C7D5AEF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1676400"/>
            <a:ext cx="4206875" cy="39036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Box 2">
            <a:extLst>
              <a:ext uri="{FF2B5EF4-FFF2-40B4-BE49-F238E27FC236}">
                <a16:creationId xmlns:a16="http://schemas.microsoft.com/office/drawing/2014/main" id="{20E38A1B-99D5-49DA-B6A7-7870BC3CD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1700" y="3028950"/>
            <a:ext cx="3821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Large (39 inches tall)all white,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yellow bill, blackish legs. 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Breeding adults have plumes.</a:t>
            </a:r>
          </a:p>
        </p:txBody>
      </p:sp>
      <p:sp>
        <p:nvSpPr>
          <p:cNvPr id="7173" name="TextBox 7">
            <a:extLst>
              <a:ext uri="{FF2B5EF4-FFF2-40B4-BE49-F238E27FC236}">
                <a16:creationId xmlns:a16="http://schemas.microsoft.com/office/drawing/2014/main" id="{0095B9B4-A438-4D94-AA77-EC1669EB7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658813"/>
            <a:ext cx="7370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Birds of the ONA: Great Egret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Photo of Green Heron.">
            <a:extLst>
              <a:ext uri="{FF2B5EF4-FFF2-40B4-BE49-F238E27FC236}">
                <a16:creationId xmlns:a16="http://schemas.microsoft.com/office/drawing/2014/main" id="{94C2FFF4-EA2E-41BF-B9E9-E9AE13E30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6" r="24504" b="9608"/>
          <a:stretch>
            <a:fillRect/>
          </a:stretch>
        </p:blipFill>
        <p:spPr bwMode="auto">
          <a:xfrm>
            <a:off x="2906713" y="1627188"/>
            <a:ext cx="4217987" cy="34782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Box 1">
            <a:extLst>
              <a:ext uri="{FF2B5EF4-FFF2-40B4-BE49-F238E27FC236}">
                <a16:creationId xmlns:a16="http://schemas.microsoft.com/office/drawing/2014/main" id="{8CACFAA0-1129-449D-AAB7-A638F9E4F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71650"/>
            <a:ext cx="24907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Small (18 inches),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back and sides are brown,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Green on upper parts, legs are yellow.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Male has bright orange breeding plumes. </a:t>
            </a:r>
          </a:p>
        </p:txBody>
      </p:sp>
      <p:pic>
        <p:nvPicPr>
          <p:cNvPr id="8196" name="Picture 2" descr="Photo of Green Heron.">
            <a:extLst>
              <a:ext uri="{FF2B5EF4-FFF2-40B4-BE49-F238E27FC236}">
                <a16:creationId xmlns:a16="http://schemas.microsoft.com/office/drawing/2014/main" id="{D6BBA8E7-B755-45B9-BB12-39833F6C7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1627188"/>
            <a:ext cx="4313237" cy="40735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Box 6">
            <a:extLst>
              <a:ext uri="{FF2B5EF4-FFF2-40B4-BE49-F238E27FC236}">
                <a16:creationId xmlns:a16="http://schemas.microsoft.com/office/drawing/2014/main" id="{8981E16D-36C1-4FDB-A2B7-B6E748556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658813"/>
            <a:ext cx="6816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Birds of the ONA: Green Heron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>
            <a:extLst>
              <a:ext uri="{FF2B5EF4-FFF2-40B4-BE49-F238E27FC236}">
                <a16:creationId xmlns:a16="http://schemas.microsoft.com/office/drawing/2014/main" id="{5FFE923F-2AAD-4BCC-B8ED-12CDDF78F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863" y="1765300"/>
            <a:ext cx="26066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Adult all white, medium size (25 inches)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pink face and legs, curved pink bill with dark tip.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Immature birds have brown on back and neck. </a:t>
            </a:r>
          </a:p>
        </p:txBody>
      </p:sp>
      <p:pic>
        <p:nvPicPr>
          <p:cNvPr id="9223" name="Picture 2" descr="Photo of imature White Ibis showing brown back.">
            <a:extLst>
              <a:ext uri="{FF2B5EF4-FFF2-40B4-BE49-F238E27FC236}">
                <a16:creationId xmlns:a16="http://schemas.microsoft.com/office/drawing/2014/main" id="{40BCA5F7-84DE-430A-9753-4314EA20A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63" y="1500188"/>
            <a:ext cx="3892550" cy="37687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TextBox 6" descr="Photo by T. Ramsey." title="Photo credit">
            <a:extLst>
              <a:ext uri="{FF2B5EF4-FFF2-40B4-BE49-F238E27FC236}">
                <a16:creationId xmlns:a16="http://schemas.microsoft.com/office/drawing/2014/main" id="{5640794E-3A9F-46D9-B3FA-6AD14C8F4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0363" y="4960938"/>
            <a:ext cx="769937" cy="263525"/>
          </a:xfrm>
          <a:prstGeom prst="rect">
            <a:avLst/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dirty="0"/>
              <a:t>T. Ramsey</a:t>
            </a:r>
          </a:p>
        </p:txBody>
      </p:sp>
      <p:pic>
        <p:nvPicPr>
          <p:cNvPr id="9220" name="Picture 8" descr="Photo of mature White Ibis.">
            <a:extLst>
              <a:ext uri="{FF2B5EF4-FFF2-40B4-BE49-F238E27FC236}">
                <a16:creationId xmlns:a16="http://schemas.microsoft.com/office/drawing/2014/main" id="{2FB8EBE6-98FC-4F94-8C26-F4EC450A9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500188"/>
            <a:ext cx="4492625" cy="39465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Box 9">
            <a:extLst>
              <a:ext uri="{FF2B5EF4-FFF2-40B4-BE49-F238E27FC236}">
                <a16:creationId xmlns:a16="http://schemas.microsoft.com/office/drawing/2014/main" id="{D8E29FA6-DEBB-4717-9A71-36F307CBF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25" y="5518150"/>
            <a:ext cx="2486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Immature is brown </a:t>
            </a:r>
          </a:p>
        </p:txBody>
      </p:sp>
      <p:sp>
        <p:nvSpPr>
          <p:cNvPr id="9222" name="TextBox 10">
            <a:extLst>
              <a:ext uri="{FF2B5EF4-FFF2-40B4-BE49-F238E27FC236}">
                <a16:creationId xmlns:a16="http://schemas.microsoft.com/office/drawing/2014/main" id="{EAA85FD6-8E7C-4232-BDD5-8E703B345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658813"/>
            <a:ext cx="12053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Birds of the ONA: White Ibis (Species of Special Concern) </a:t>
            </a:r>
            <a:endParaRPr lang="en-US" altLang="en-US" sz="36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Photo of Osprey in flight.">
            <a:extLst>
              <a:ext uri="{FF2B5EF4-FFF2-40B4-BE49-F238E27FC236}">
                <a16:creationId xmlns:a16="http://schemas.microsoft.com/office/drawing/2014/main" id="{40B75C3E-0E8A-42EB-A8E2-6FFDFE493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9" r="25835" b="8774"/>
          <a:stretch>
            <a:fillRect/>
          </a:stretch>
        </p:blipFill>
        <p:spPr bwMode="auto">
          <a:xfrm>
            <a:off x="582613" y="1631950"/>
            <a:ext cx="3005137" cy="38703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4" descr="Photo of Osprey perched on tree limb.">
            <a:extLst>
              <a:ext uri="{FF2B5EF4-FFF2-40B4-BE49-F238E27FC236}">
                <a16:creationId xmlns:a16="http://schemas.microsoft.com/office/drawing/2014/main" id="{E7DC8689-892E-4467-AF2F-8EF24FD98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" t="16533" r="22408"/>
          <a:stretch>
            <a:fillRect/>
          </a:stretch>
        </p:blipFill>
        <p:spPr bwMode="auto">
          <a:xfrm>
            <a:off x="7273925" y="1630363"/>
            <a:ext cx="4322763" cy="39211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Box 1">
            <a:extLst>
              <a:ext uri="{FF2B5EF4-FFF2-40B4-BE49-F238E27FC236}">
                <a16:creationId xmlns:a16="http://schemas.microsoft.com/office/drawing/2014/main" id="{88D4E458-CFFD-461B-B8F7-16ACFA28C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25" y="2343150"/>
            <a:ext cx="28940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Dark brown back,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white underside, (25 inches tall),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White head with dark eye stripe. </a:t>
            </a:r>
          </a:p>
        </p:txBody>
      </p:sp>
      <p:sp>
        <p:nvSpPr>
          <p:cNvPr id="10245" name="TextBox 6">
            <a:extLst>
              <a:ext uri="{FF2B5EF4-FFF2-40B4-BE49-F238E27FC236}">
                <a16:creationId xmlns:a16="http://schemas.microsoft.com/office/drawing/2014/main" id="{EC5E5B57-AE1B-4BDD-9EF8-DD78F9AB9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658813"/>
            <a:ext cx="11734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Birds of the ONA: Osprey </a:t>
            </a:r>
            <a:r>
              <a:rPr lang="en-US" altLang="en-US" sz="3600">
                <a:solidFill>
                  <a:srgbClr val="0000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(SSC)</a:t>
            </a:r>
            <a:r>
              <a:rPr lang="en-US" altLang="en-US" sz="3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Photo of Brown Pelican in flight.">
            <a:extLst>
              <a:ext uri="{FF2B5EF4-FFF2-40B4-BE49-F238E27FC236}">
                <a16:creationId xmlns:a16="http://schemas.microsoft.com/office/drawing/2014/main" id="{2F686B8A-0C5A-409B-ACB3-1805E9ADB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10713" r="18108" b="14159"/>
          <a:stretch>
            <a:fillRect/>
          </a:stretch>
        </p:blipFill>
        <p:spPr bwMode="auto">
          <a:xfrm>
            <a:off x="498475" y="1711325"/>
            <a:ext cx="5195888" cy="31718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4" descr="Photo of Brown Pelican in flight over-head.">
            <a:extLst>
              <a:ext uri="{FF2B5EF4-FFF2-40B4-BE49-F238E27FC236}">
                <a16:creationId xmlns:a16="http://schemas.microsoft.com/office/drawing/2014/main" id="{DEFB88DD-138F-47CA-86AC-CE9FAB676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1711325"/>
            <a:ext cx="3675062" cy="318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Box 1">
            <a:extLst>
              <a:ext uri="{FF2B5EF4-FFF2-40B4-BE49-F238E27FC236}">
                <a16:creationId xmlns:a16="http://schemas.microsoft.com/office/drawing/2014/main" id="{C2DDB285-1A89-4FDC-AC8C-E87298CDA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225" y="5137150"/>
            <a:ext cx="782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Large bird (48inches), white or yellowish head, grey/brown body,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white neck, dark underside, large bill with pouch.</a:t>
            </a:r>
          </a:p>
        </p:txBody>
      </p:sp>
      <p:sp>
        <p:nvSpPr>
          <p:cNvPr id="11269" name="TextBox 6">
            <a:extLst>
              <a:ext uri="{FF2B5EF4-FFF2-40B4-BE49-F238E27FC236}">
                <a16:creationId xmlns:a16="http://schemas.microsoft.com/office/drawing/2014/main" id="{750D0BE2-A293-4E97-91B8-FC7F1F09B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658813"/>
            <a:ext cx="10544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Birds of the ONA: Brown Pelican </a:t>
            </a:r>
            <a:r>
              <a:rPr lang="en-US" altLang="en-US" sz="3600">
                <a:solidFill>
                  <a:srgbClr val="0000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(SSC) </a:t>
            </a:r>
            <a:endParaRPr lang="en-US" altLang="en-US" sz="360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467</Words>
  <Application>Microsoft Office PowerPoint</Application>
  <PresentationFormat>Widescreen</PresentationFormat>
  <Paragraphs>83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Arial</vt:lpstr>
      <vt:lpstr>Calibri Light</vt:lpstr>
      <vt:lpstr>Roboto Black</vt:lpstr>
      <vt:lpstr>Roboto Condensed</vt:lpstr>
      <vt:lpstr>Office Theme</vt:lpstr>
      <vt:lpstr>BIRDS of the ONA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BIRDS of JILONA</dc:title>
  <dc:creator>Neal White</dc:creator>
  <cp:lastModifiedBy>Neal White</cp:lastModifiedBy>
  <cp:revision>49</cp:revision>
  <dcterms:created xsi:type="dcterms:W3CDTF">2016-10-20T21:29:55Z</dcterms:created>
  <dcterms:modified xsi:type="dcterms:W3CDTF">2017-10-17T16:53:50Z</dcterms:modified>
</cp:coreProperties>
</file>