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2"/>
  </p:notesMasterIdLst>
  <p:sldIdLst>
    <p:sldId id="388" r:id="rId5"/>
    <p:sldId id="257" r:id="rId6"/>
    <p:sldId id="389" r:id="rId7"/>
    <p:sldId id="387" r:id="rId8"/>
    <p:sldId id="381" r:id="rId9"/>
    <p:sldId id="370" r:id="rId10"/>
    <p:sldId id="371" r:id="rId11"/>
    <p:sldId id="364" r:id="rId12"/>
    <p:sldId id="384" r:id="rId13"/>
    <p:sldId id="376" r:id="rId14"/>
    <p:sldId id="366" r:id="rId15"/>
    <p:sldId id="372" r:id="rId16"/>
    <p:sldId id="367" r:id="rId17"/>
    <p:sldId id="385" r:id="rId18"/>
    <p:sldId id="368" r:id="rId19"/>
    <p:sldId id="358" r:id="rId20"/>
    <p:sldId id="3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0C7B04-21C7-17F0-43B5-19C8AEA757FE}" name="Goggin, Holly E" initials="GH" userId="S::hgoggin@blm.gov::6439a2e2-7fb4-4d77-8c75-d95abab88c76" providerId="AD"/>
  <p188:author id="{156D3387-ADE8-2780-A804-691F4D9931F4}" name="Baker, Serena R" initials="BS" userId="S::sbaker@blm.gov::12c3aa9c-0f27-40a3-955b-df990db7caa8" providerId="AD"/>
  <p188:author id="{829A73C2-4ED4-DF33-2507-DD31D7A97425}" name="Aimee D K Betts" initials="adkb" userId="Aimee D K Betts" providerId="None"/>
  <p188:author id="{C8EC18C3-0130-7CD1-3368-CC3120174386}" name="Hayes, Jennifer C" initials="JH" userId="S::jhayes@blm.gov::09f878d2-8630-4422-bba6-c402580c4934" providerId="AD"/>
  <p188:author id="{8C3D39CF-922C-CFC6-AF98-46068FA0FA24}" name="Prestwich, Kasey C" initials="KP" userId="S::kprestwich@blm.gov::c6cf9908-d784-4575-8d7e-e3891eeabfc0" providerId="AD"/>
  <p188:author id="{565BBFF6-AAF8-9A63-82C8-C8CBE02FBCA8}" name="Betts, Aimee D" initials="BA" userId="S::abetts@blm.gov::34d1a249-4fe6-4b66-87f8-fe896d2bf53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20E56"/>
    <a:srgbClr val="B23B12"/>
    <a:srgbClr val="292538"/>
    <a:srgbClr val="403C4C"/>
    <a:srgbClr val="318B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C2F7E-5368-447A-BF20-60F31AFF7CB4}" v="2162" dt="2025-04-17T22:51:57.159"/>
    <p1510:client id="{10B5AB19-33C8-C879-1179-A6089AE6FC56}" v="44" dt="2025-04-17T20:40:55.171"/>
    <p1510:client id="{32A540B5-CF4C-4B70-89DF-7BD9B84946DB}" v="44" dt="2025-04-17T21:24:44.572"/>
    <p1510:client id="{63788B9A-DEEC-7673-01D8-0277C9CFA656}" v="292" dt="2025-04-17T20:52:00.452"/>
    <p1510:client id="{FCD8EF04-9E0B-4C06-911D-91A67566393B}" v="17" dt="2025-04-17T20:56:14.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66" y="10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[NFLSS_Export_20250214.xlsx]Submitted_Lands_Export_20250214!PivotTable2</c:name>
    <c:fmtId val="20"/>
  </c:pivotSource>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Roboto" panose="02000000000000000000" pitchFamily="2" charset="0"/>
                <a:ea typeface="+mn-ea"/>
                <a:cs typeface="+mn-cs"/>
              </a:defRPr>
            </a:pPr>
            <a:r>
              <a:rPr lang="en-US" sz="1600" b="0" i="0" cap="small" baseline="0">
                <a:solidFill>
                  <a:schemeClr val="tx1"/>
                </a:solidFill>
                <a:latin typeface="Roboto" panose="02000000000000000000" pitchFamily="2" charset="0"/>
              </a:rPr>
              <a:t>Total Acres by Field Office</a:t>
            </a:r>
            <a:endParaRPr lang="en-US" sz="1600" b="0" i="0" baseline="0">
              <a:latin typeface="Roboto" panose="02000000000000000000" pitchFamily="2" charset="0"/>
            </a:endParaRPr>
          </a:p>
        </c:rich>
      </c:tx>
      <c:layout>
        <c:manualLayout>
          <c:xMode val="edge"/>
          <c:yMode val="edge"/>
          <c:x val="0.23948920644948338"/>
          <c:y val="0.12753273413893651"/>
        </c:manualLayout>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Roboto" panose="02000000000000000000" pitchFamily="2" charset="0"/>
              <a:ea typeface="+mn-ea"/>
              <a:cs typeface="+mn-cs"/>
            </a:defRPr>
          </a:pPr>
          <a:endParaRPr lang="en-US"/>
        </a:p>
      </c:txPr>
    </c:title>
    <c:autoTitleDeleted val="0"/>
    <c:pivotFmts>
      <c:pivotFmt>
        <c:idx val="0"/>
        <c:spPr>
          <a:solidFill>
            <a:schemeClr val="accent1">
              <a:alpha val="70000"/>
            </a:schemeClr>
          </a:solidFill>
          <a:ln>
            <a:noFill/>
          </a:ln>
          <a:effectLst/>
        </c:spPr>
        <c:marker>
          <c:symbol val="circle"/>
          <c:size val="6"/>
          <c:spPr>
            <a:gradFill>
              <a:gsLst>
                <a:gs pos="0">
                  <a:schemeClr val="accent1"/>
                </a:gs>
                <a:gs pos="46000">
                  <a:schemeClr val="accent1"/>
                </a:gs>
                <a:gs pos="100000">
                  <a:schemeClr val="accent1">
                    <a:lumMod val="20000"/>
                    <a:lumOff val="80000"/>
                    <a:alpha val="0"/>
                  </a:schemeClr>
                </a:gs>
              </a:gsLst>
              <a:path path="circle">
                <a:fillToRect l="50000" t="-80000" r="50000" b="180000"/>
              </a:path>
            </a:gradFill>
            <a:ln w="9525" cap="flat" cmpd="sng" algn="ctr">
              <a:solidFill>
                <a:schemeClr val="accent1">
                  <a:shade val="95000"/>
                </a:schemeClr>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dLbl>
          <c:idx val="0"/>
          <c:showLegendKey val="0"/>
          <c:showVal val="0"/>
          <c:showCatName val="0"/>
          <c:showSerName val="0"/>
          <c:showPercent val="0"/>
          <c:showBubbleSize val="0"/>
          <c:extLst>
            <c:ext xmlns:c15="http://schemas.microsoft.com/office/drawing/2012/chart" uri="{CE6537A1-D6FC-4f65-9D91-7224C49458BB}"/>
          </c:extLst>
        </c:dLbl>
      </c:pivotFmt>
      <c:pivotFmt>
        <c:idx val="2"/>
        <c:dLbl>
          <c:idx val="0"/>
          <c:showLegendKey val="0"/>
          <c:showVal val="0"/>
          <c:showCatName val="0"/>
          <c:showSerName val="0"/>
          <c:showPercent val="0"/>
          <c:showBubbleSize val="0"/>
          <c:extLst>
            <c:ext xmlns:c15="http://schemas.microsoft.com/office/drawing/2012/chart" uri="{CE6537A1-D6FC-4f65-9D91-7224C49458BB}"/>
          </c:extLst>
        </c:dLbl>
      </c:pivotFmt>
      <c:pivotFmt>
        <c:idx val="3"/>
        <c:dLbl>
          <c:idx val="0"/>
          <c:showLegendKey val="0"/>
          <c:showVal val="0"/>
          <c:showCatName val="0"/>
          <c:showSerName val="0"/>
          <c:showPercent val="0"/>
          <c:showBubbleSize val="0"/>
          <c:extLst>
            <c:ext xmlns:c15="http://schemas.microsoft.com/office/drawing/2012/chart" uri="{CE6537A1-D6FC-4f65-9D91-7224C49458BB}"/>
          </c:extLst>
        </c:dLbl>
      </c:pivotFmt>
      <c:pivotFmt>
        <c:idx val="4"/>
        <c:dLbl>
          <c:idx val="0"/>
          <c:showLegendKey val="0"/>
          <c:showVal val="0"/>
          <c:showCatName val="0"/>
          <c:showSerName val="0"/>
          <c:showPercent val="0"/>
          <c:showBubbleSize val="0"/>
          <c:extLst>
            <c:ext xmlns:c15="http://schemas.microsoft.com/office/drawing/2012/chart" uri="{CE6537A1-D6FC-4f65-9D91-7224C49458BB}"/>
          </c:extLst>
        </c:dLbl>
      </c:pivotFmt>
      <c:pivotFmt>
        <c:idx val="5"/>
        <c:dLbl>
          <c:idx val="0"/>
          <c:showLegendKey val="0"/>
          <c:showVal val="0"/>
          <c:showCatName val="0"/>
          <c:showSerName val="0"/>
          <c:showPercent val="0"/>
          <c:showBubbleSize val="0"/>
          <c:extLst>
            <c:ext xmlns:c15="http://schemas.microsoft.com/office/drawing/2012/chart" uri="{CE6537A1-D6FC-4f65-9D91-7224C49458BB}"/>
          </c:extLst>
        </c:dLbl>
      </c:pivotFmt>
      <c:pivotFmt>
        <c:idx val="6"/>
        <c:dLbl>
          <c:idx val="0"/>
          <c:showLegendKey val="0"/>
          <c:showVal val="0"/>
          <c:showCatName val="0"/>
          <c:showSerName val="0"/>
          <c:showPercent val="0"/>
          <c:showBubbleSize val="0"/>
          <c:extLst>
            <c:ext xmlns:c15="http://schemas.microsoft.com/office/drawing/2012/chart" uri="{CE6537A1-D6FC-4f65-9D91-7224C49458BB}"/>
          </c:extLst>
        </c:dLbl>
      </c:pivotFmt>
      <c:pivotFmt>
        <c:idx val="7"/>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alpha val="7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alpha val="7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Submitted_Lands_Export_20250214!$B$3</c:f>
              <c:strCache>
                <c:ptCount val="1"/>
                <c:pt idx="0">
                  <c:v>Total</c:v>
                </c:pt>
              </c:strCache>
            </c:strRef>
          </c:tx>
          <c:spPr>
            <a:solidFill>
              <a:schemeClr val="accent1">
                <a:alpha val="70000"/>
              </a:schemeClr>
            </a:solidFill>
            <a:ln>
              <a:noFill/>
            </a:ln>
            <a:effectLst/>
          </c:spPr>
          <c:invertIfNegative val="0"/>
          <c:dLbls>
            <c:delete val="1"/>
          </c:dLbls>
          <c:cat>
            <c:strRef>
              <c:f>Submitted_Lands_Export_20250214!$A$4:$A$9</c:f>
              <c:strCache>
                <c:ptCount val="5"/>
                <c:pt idx="0">
                  <c:v>Bruneau FO</c:v>
                </c:pt>
                <c:pt idx="1">
                  <c:v>Burley FO</c:v>
                </c:pt>
                <c:pt idx="2">
                  <c:v>Four Rivers FO</c:v>
                </c:pt>
                <c:pt idx="3">
                  <c:v>Pocatello FO</c:v>
                </c:pt>
                <c:pt idx="4">
                  <c:v>Shoshone FO</c:v>
                </c:pt>
              </c:strCache>
            </c:strRef>
          </c:cat>
          <c:val>
            <c:numRef>
              <c:f>Submitted_Lands_Export_20250214!$B$4:$B$9</c:f>
              <c:numCache>
                <c:formatCode>General</c:formatCode>
                <c:ptCount val="5"/>
                <c:pt idx="0">
                  <c:v>50126.09</c:v>
                </c:pt>
                <c:pt idx="1">
                  <c:v>11941.87</c:v>
                </c:pt>
                <c:pt idx="2">
                  <c:v>26562.230000000003</c:v>
                </c:pt>
                <c:pt idx="3">
                  <c:v>3738.31</c:v>
                </c:pt>
                <c:pt idx="4">
                  <c:v>7654.5599999999995</c:v>
                </c:pt>
              </c:numCache>
            </c:numRef>
          </c:val>
          <c:extLst>
            <c:ext xmlns:c16="http://schemas.microsoft.com/office/drawing/2014/chart" uri="{C3380CC4-5D6E-409C-BE32-E72D297353CC}">
              <c16:uniqueId val="{00000000-117D-44A7-8821-D9149370A5BA}"/>
            </c:ext>
          </c:extLst>
        </c:ser>
        <c:dLbls>
          <c:dLblPos val="ctr"/>
          <c:showLegendKey val="0"/>
          <c:showVal val="1"/>
          <c:showCatName val="0"/>
          <c:showSerName val="0"/>
          <c:showPercent val="0"/>
          <c:showBubbleSize val="0"/>
        </c:dLbls>
        <c:gapWidth val="50"/>
        <c:overlap val="100"/>
        <c:axId val="734049551"/>
        <c:axId val="734038991"/>
      </c:barChart>
      <c:catAx>
        <c:axId val="734049551"/>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4038991"/>
        <c:crosses val="autoZero"/>
        <c:auto val="1"/>
        <c:lblAlgn val="ctr"/>
        <c:lblOffset val="100"/>
        <c:noMultiLvlLbl val="0"/>
      </c:catAx>
      <c:valAx>
        <c:axId val="734038991"/>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40495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4" y="0"/>
            <a:ext cx="2971800" cy="458788"/>
          </a:xfrm>
          <a:prstGeom prst="rect">
            <a:avLst/>
          </a:prstGeom>
        </p:spPr>
        <p:txBody>
          <a:bodyPr vert="horz" lIns="91430" tIns="45715" rIns="91430" bIns="45715" rtlCol="0"/>
          <a:lstStyle>
            <a:lvl1pPr algn="r">
              <a:defRPr sz="1200"/>
            </a:lvl1pPr>
          </a:lstStyle>
          <a:p>
            <a:fld id="{C464C84B-AC4A-4C9C-9BBD-26FE29B201BE}" type="datetimeFigureOut">
              <a:rPr lang="en-US" smtClean="0"/>
              <a:t>4/17/2025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30" tIns="45715" rIns="91430" bIns="45715" rtlCol="0" anchor="b"/>
          <a:lstStyle>
            <a:lvl1pPr algn="r">
              <a:defRPr sz="1200"/>
            </a:lvl1pPr>
          </a:lstStyle>
          <a:p>
            <a:fld id="{B61650F9-EC67-4B38-9160-3F41D4564772}" type="slidenum">
              <a:rPr lang="en-US" smtClean="0"/>
              <a:t>‹#›</a:t>
            </a:fld>
            <a:endParaRPr lang="en-US"/>
          </a:p>
        </p:txBody>
      </p:sp>
    </p:spTree>
    <p:extLst>
      <p:ext uri="{BB962C8B-B14F-4D97-AF65-F5344CB8AC3E}">
        <p14:creationId xmlns:p14="http://schemas.microsoft.com/office/powerpoint/2010/main" val="3554500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D8B0D-AE94-28C4-5AAD-E6881E7FD4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D122C-CBC4-A490-D3AE-561C5B04A9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4E2004-3303-B146-26AF-D546163836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5787E0-CF33-F09B-22C1-2BBBC762FB82}"/>
              </a:ext>
            </a:extLst>
          </p:cNvPr>
          <p:cNvSpPr>
            <a:spLocks noGrp="1"/>
          </p:cNvSpPr>
          <p:nvPr>
            <p:ph type="sldNum" sz="quarter" idx="5"/>
          </p:nvPr>
        </p:nvSpPr>
        <p:spPr/>
        <p:txBody>
          <a:bodyPr/>
          <a:lstStyle/>
          <a:p>
            <a:fld id="{B61650F9-EC67-4B38-9160-3F41D4564772}" type="slidenum">
              <a:rPr lang="en-US" smtClean="0"/>
              <a:t>1</a:t>
            </a:fld>
            <a:endParaRPr lang="en-US"/>
          </a:p>
        </p:txBody>
      </p:sp>
    </p:spTree>
    <p:extLst>
      <p:ext uri="{BB962C8B-B14F-4D97-AF65-F5344CB8AC3E}">
        <p14:creationId xmlns:p14="http://schemas.microsoft.com/office/powerpoint/2010/main" val="185176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95FA5-C828-1AE3-7E84-DD4DFB6B85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137C85-7B1D-20CC-40AE-0A7AA67791E7}"/>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4DD78C01-2C2F-C8A1-F9E0-48D199DABE7A}"/>
              </a:ext>
            </a:extLst>
          </p:cNvPr>
          <p:cNvSpPr>
            <a:spLocks noGrp="1"/>
          </p:cNvSpPr>
          <p:nvPr>
            <p:ph type="body" idx="1"/>
          </p:nvPr>
        </p:nvSpPr>
        <p:spPr/>
        <p:txBody>
          <a:bodyPr/>
          <a:lstStyle/>
          <a:p>
            <a:endParaRPr lang="en-US" dirty="0">
              <a:latin typeface="Roboto"/>
              <a:ea typeface="Roboto"/>
              <a:cs typeface="Roboto"/>
            </a:endParaRPr>
          </a:p>
        </p:txBody>
      </p:sp>
      <p:sp>
        <p:nvSpPr>
          <p:cNvPr id="4" name="Slide Number Placeholder 3">
            <a:extLst>
              <a:ext uri="{FF2B5EF4-FFF2-40B4-BE49-F238E27FC236}">
                <a16:creationId xmlns:a16="http://schemas.microsoft.com/office/drawing/2014/main" id="{7F3A1873-5122-642D-A13C-000E0ECCEF3F}"/>
              </a:ext>
            </a:extLst>
          </p:cNvPr>
          <p:cNvSpPr>
            <a:spLocks noGrp="1"/>
          </p:cNvSpPr>
          <p:nvPr>
            <p:ph type="sldNum" sz="quarter" idx="5"/>
          </p:nvPr>
        </p:nvSpPr>
        <p:spPr/>
        <p:txBody>
          <a:bodyPr/>
          <a:lstStyle/>
          <a:p>
            <a:fld id="{B61650F9-EC67-4B38-9160-3F41D4564772}" type="slidenum">
              <a:rPr lang="en-US" smtClean="0"/>
              <a:t>10</a:t>
            </a:fld>
            <a:endParaRPr lang="en-US"/>
          </a:p>
        </p:txBody>
      </p:sp>
    </p:spTree>
    <p:extLst>
      <p:ext uri="{BB962C8B-B14F-4D97-AF65-F5344CB8AC3E}">
        <p14:creationId xmlns:p14="http://schemas.microsoft.com/office/powerpoint/2010/main" val="1428877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14292">
              <a:defRPr/>
            </a:pPr>
            <a:endParaRPr lang="en-US" dirty="0"/>
          </a:p>
        </p:txBody>
      </p:sp>
      <p:sp>
        <p:nvSpPr>
          <p:cNvPr id="4" name="Slide Number Placeholder 3"/>
          <p:cNvSpPr>
            <a:spLocks noGrp="1"/>
          </p:cNvSpPr>
          <p:nvPr>
            <p:ph type="sldNum" sz="quarter" idx="5"/>
          </p:nvPr>
        </p:nvSpPr>
        <p:spPr/>
        <p:txBody>
          <a:bodyPr/>
          <a:lstStyle/>
          <a:p>
            <a:fld id="{B61650F9-EC67-4B38-9160-3F41D4564772}" type="slidenum">
              <a:rPr lang="en-US" smtClean="0"/>
              <a:t>11</a:t>
            </a:fld>
            <a:endParaRPr lang="en-US"/>
          </a:p>
        </p:txBody>
      </p:sp>
    </p:spTree>
    <p:extLst>
      <p:ext uri="{BB962C8B-B14F-4D97-AF65-F5344CB8AC3E}">
        <p14:creationId xmlns:p14="http://schemas.microsoft.com/office/powerpoint/2010/main" val="946474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1650F9-EC67-4B38-9160-3F41D4564772}" type="slidenum">
              <a:rPr lang="en-US" smtClean="0"/>
              <a:t>12</a:t>
            </a:fld>
            <a:endParaRPr lang="en-US"/>
          </a:p>
        </p:txBody>
      </p:sp>
    </p:spTree>
    <p:extLst>
      <p:ext uri="{BB962C8B-B14F-4D97-AF65-F5344CB8AC3E}">
        <p14:creationId xmlns:p14="http://schemas.microsoft.com/office/powerpoint/2010/main" val="3419284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1650F9-EC67-4B38-9160-3F41D4564772}" type="slidenum">
              <a:rPr lang="en-US" smtClean="0"/>
              <a:t>13</a:t>
            </a:fld>
            <a:endParaRPr lang="en-US"/>
          </a:p>
        </p:txBody>
      </p:sp>
    </p:spTree>
    <p:extLst>
      <p:ext uri="{BB962C8B-B14F-4D97-AF65-F5344CB8AC3E}">
        <p14:creationId xmlns:p14="http://schemas.microsoft.com/office/powerpoint/2010/main" val="2395142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F3E58-9B0B-73DD-5A08-281821602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B4CC0-B258-E708-40B2-8B71F3853AB7}"/>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7D70710E-6DF5-5777-F2F9-0984E768F2BB}"/>
              </a:ext>
            </a:extLst>
          </p:cNvPr>
          <p:cNvSpPr>
            <a:spLocks noGrp="1"/>
          </p:cNvSpPr>
          <p:nvPr>
            <p:ph type="body" idx="1"/>
          </p:nvPr>
        </p:nvSpPr>
        <p:spPr/>
        <p:txBody>
          <a:bodyPr/>
          <a:lstStyle/>
          <a:p>
            <a:endParaRPr lang="en-US" dirty="0">
              <a:latin typeface="Roboto"/>
              <a:ea typeface="Roboto"/>
              <a:cs typeface="Roboto"/>
            </a:endParaRPr>
          </a:p>
          <a:p>
            <a:endParaRPr lang="en-US" dirty="0">
              <a:latin typeface="Roboto"/>
              <a:ea typeface="Roboto"/>
              <a:cs typeface="Roboto"/>
            </a:endParaRPr>
          </a:p>
          <a:p>
            <a:r>
              <a:rPr lang="en-US" dirty="0">
                <a:latin typeface="Roboto"/>
                <a:ea typeface="Roboto"/>
                <a:cs typeface="Roboto"/>
              </a:rPr>
              <a:t>Emphasis: Operators are responsible for reclaiming any land back to its original use</a:t>
            </a:r>
          </a:p>
        </p:txBody>
      </p:sp>
      <p:sp>
        <p:nvSpPr>
          <p:cNvPr id="4" name="Slide Number Placeholder 3">
            <a:extLst>
              <a:ext uri="{FF2B5EF4-FFF2-40B4-BE49-F238E27FC236}">
                <a16:creationId xmlns:a16="http://schemas.microsoft.com/office/drawing/2014/main" id="{00EA2069-93F7-4476-2FB8-7163A2C25231}"/>
              </a:ext>
            </a:extLst>
          </p:cNvPr>
          <p:cNvSpPr>
            <a:spLocks noGrp="1"/>
          </p:cNvSpPr>
          <p:nvPr>
            <p:ph type="sldNum" sz="quarter" idx="5"/>
          </p:nvPr>
        </p:nvSpPr>
        <p:spPr/>
        <p:txBody>
          <a:bodyPr/>
          <a:lstStyle/>
          <a:p>
            <a:fld id="{B61650F9-EC67-4B38-9160-3F41D4564772}" type="slidenum">
              <a:rPr lang="en-US" smtClean="0"/>
              <a:t>14</a:t>
            </a:fld>
            <a:endParaRPr lang="en-US"/>
          </a:p>
        </p:txBody>
      </p:sp>
    </p:spTree>
    <p:extLst>
      <p:ext uri="{BB962C8B-B14F-4D97-AF65-F5344CB8AC3E}">
        <p14:creationId xmlns:p14="http://schemas.microsoft.com/office/powerpoint/2010/main" val="3359308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1650F9-EC67-4B38-9160-3F41D4564772}" type="slidenum">
              <a:rPr lang="en-US" smtClean="0"/>
              <a:t>15</a:t>
            </a:fld>
            <a:endParaRPr lang="en-US"/>
          </a:p>
        </p:txBody>
      </p:sp>
    </p:spTree>
    <p:extLst>
      <p:ext uri="{BB962C8B-B14F-4D97-AF65-F5344CB8AC3E}">
        <p14:creationId xmlns:p14="http://schemas.microsoft.com/office/powerpoint/2010/main" val="2060286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1650F9-EC67-4B38-9160-3F41D4564772}" type="slidenum">
              <a:rPr lang="en-US" smtClean="0"/>
              <a:t>16</a:t>
            </a:fld>
            <a:endParaRPr lang="en-US"/>
          </a:p>
        </p:txBody>
      </p:sp>
    </p:spTree>
    <p:extLst>
      <p:ext uri="{BB962C8B-B14F-4D97-AF65-F5344CB8AC3E}">
        <p14:creationId xmlns:p14="http://schemas.microsoft.com/office/powerpoint/2010/main" val="2695567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1650F9-EC67-4B38-9160-3F41D4564772}" type="slidenum">
              <a:rPr lang="en-US" smtClean="0"/>
              <a:t>17</a:t>
            </a:fld>
            <a:endParaRPr lang="en-US"/>
          </a:p>
        </p:txBody>
      </p:sp>
    </p:spTree>
    <p:extLst>
      <p:ext uri="{BB962C8B-B14F-4D97-AF65-F5344CB8AC3E}">
        <p14:creationId xmlns:p14="http://schemas.microsoft.com/office/powerpoint/2010/main" val="202839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br>
              <a:rPr lang="en-US" dirty="0"/>
            </a:br>
            <a:r>
              <a:rPr lang="en-US" dirty="0"/>
              <a:t>An important first question: what is geothermal energy? There are a number of ways we use geothermal energy. The first is conventional</a:t>
            </a:r>
          </a:p>
          <a:p>
            <a:br>
              <a:rPr lang="en-US" dirty="0"/>
            </a:br>
            <a:r>
              <a:rPr lang="en-US" dirty="0"/>
              <a:t>Conventional geothermal energy requires heat, fluid, and permeability (meaning water can move through the ground). </a:t>
            </a:r>
            <a:br>
              <a:rPr lang="en-US" dirty="0"/>
            </a:br>
            <a:r>
              <a:rPr lang="en-US" dirty="0"/>
              <a:t>1. The hot water is brought to the surface using drilling, and the hot water is converted into steam at a geothermal power plant.</a:t>
            </a:r>
          </a:p>
          <a:p>
            <a:r>
              <a:rPr lang="en-US" dirty="0"/>
              <a:t>2. That steam turns turbines which generate power</a:t>
            </a:r>
          </a:p>
          <a:p>
            <a:r>
              <a:rPr lang="en-US" dirty="0"/>
              <a:t>3. The water is returned underground where it is reheated and used again, making it sustainable. This makes geothermal power is operational 24 hours a day, 7 days a week.</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B61650F9-EC67-4B38-9160-3F41D4564772}" type="slidenum">
              <a:rPr lang="en-US" smtClean="0"/>
              <a:t>2</a:t>
            </a:fld>
            <a:endParaRPr lang="en-US"/>
          </a:p>
        </p:txBody>
      </p:sp>
    </p:spTree>
    <p:extLst>
      <p:ext uri="{BB962C8B-B14F-4D97-AF65-F5344CB8AC3E}">
        <p14:creationId xmlns:p14="http://schemas.microsoft.com/office/powerpoint/2010/main" val="1562114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297A0-4A4F-EDE2-BE8D-E44CFAB69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218D9A-14BE-DF7B-705D-3503FE7C84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F1237E-E2AD-CBFB-C0EC-82DED9BF84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8E0D6E-936B-2025-7DE8-51DAF1BB0788}"/>
              </a:ext>
            </a:extLst>
          </p:cNvPr>
          <p:cNvSpPr>
            <a:spLocks noGrp="1"/>
          </p:cNvSpPr>
          <p:nvPr>
            <p:ph type="sldNum" sz="quarter" idx="5"/>
          </p:nvPr>
        </p:nvSpPr>
        <p:spPr/>
        <p:txBody>
          <a:bodyPr/>
          <a:lstStyle/>
          <a:p>
            <a:fld id="{B61650F9-EC67-4B38-9160-3F41D4564772}" type="slidenum">
              <a:rPr lang="en-US" smtClean="0"/>
              <a:t>3</a:t>
            </a:fld>
            <a:endParaRPr lang="en-US"/>
          </a:p>
        </p:txBody>
      </p:sp>
    </p:spTree>
    <p:extLst>
      <p:ext uri="{BB962C8B-B14F-4D97-AF65-F5344CB8AC3E}">
        <p14:creationId xmlns:p14="http://schemas.microsoft.com/office/powerpoint/2010/main" val="3640686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980A6-3143-2486-BFAC-15B95165D3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66535-7524-1E32-8A07-81310A058E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E02999-6A0F-799E-F072-E6B9C10373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6B6A4E-4A86-C9EF-8E97-96EDCF95D9F3}"/>
              </a:ext>
            </a:extLst>
          </p:cNvPr>
          <p:cNvSpPr>
            <a:spLocks noGrp="1"/>
          </p:cNvSpPr>
          <p:nvPr>
            <p:ph type="sldNum" sz="quarter" idx="5"/>
          </p:nvPr>
        </p:nvSpPr>
        <p:spPr/>
        <p:txBody>
          <a:bodyPr/>
          <a:lstStyle/>
          <a:p>
            <a:fld id="{B61650F9-EC67-4B38-9160-3F41D4564772}" type="slidenum">
              <a:rPr lang="en-US" smtClean="0"/>
              <a:t>4</a:t>
            </a:fld>
            <a:endParaRPr lang="en-US"/>
          </a:p>
        </p:txBody>
      </p:sp>
    </p:spTree>
    <p:extLst>
      <p:ext uri="{BB962C8B-B14F-4D97-AF65-F5344CB8AC3E}">
        <p14:creationId xmlns:p14="http://schemas.microsoft.com/office/powerpoint/2010/main" val="271934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5A999-3EA0-2CC4-41F0-3F7CE72F92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7A4E7-36AA-80DC-4413-549173E22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01ED8-B4EE-0C48-AA64-3916057F92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F76CC1-4DB0-ECD4-000C-580BF7C95255}"/>
              </a:ext>
            </a:extLst>
          </p:cNvPr>
          <p:cNvSpPr>
            <a:spLocks noGrp="1"/>
          </p:cNvSpPr>
          <p:nvPr>
            <p:ph type="sldNum" sz="quarter" idx="5"/>
          </p:nvPr>
        </p:nvSpPr>
        <p:spPr/>
        <p:txBody>
          <a:bodyPr/>
          <a:lstStyle/>
          <a:p>
            <a:fld id="{B61650F9-EC67-4B38-9160-3F41D4564772}" type="slidenum">
              <a:rPr lang="en-US" smtClean="0"/>
              <a:t>5</a:t>
            </a:fld>
            <a:endParaRPr lang="en-US"/>
          </a:p>
        </p:txBody>
      </p:sp>
    </p:spTree>
    <p:extLst>
      <p:ext uri="{BB962C8B-B14F-4D97-AF65-F5344CB8AC3E}">
        <p14:creationId xmlns:p14="http://schemas.microsoft.com/office/powerpoint/2010/main" val="2751963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Holly</a:t>
            </a:r>
            <a:br>
              <a:rPr lang="en-US" dirty="0"/>
            </a:br>
            <a:br>
              <a:rPr lang="en-US" dirty="0"/>
            </a:br>
            <a:r>
              <a:rPr lang="en-US" dirty="0"/>
              <a:t>So what does Geothermal look like?</a:t>
            </a:r>
          </a:p>
          <a:p>
            <a:pPr marL="0" indent="0">
              <a:buFontTx/>
              <a:buNone/>
            </a:pPr>
            <a:endParaRPr lang="en-US" dirty="0"/>
          </a:p>
        </p:txBody>
      </p:sp>
      <p:sp>
        <p:nvSpPr>
          <p:cNvPr id="4" name="Slide Number Placeholder 3"/>
          <p:cNvSpPr>
            <a:spLocks noGrp="1"/>
          </p:cNvSpPr>
          <p:nvPr>
            <p:ph type="sldNum" sz="quarter" idx="5"/>
          </p:nvPr>
        </p:nvSpPr>
        <p:spPr/>
        <p:txBody>
          <a:bodyPr/>
          <a:lstStyle/>
          <a:p>
            <a:fld id="{B61650F9-EC67-4B38-9160-3F41D4564772}" type="slidenum">
              <a:rPr lang="en-US" smtClean="0"/>
              <a:t>6</a:t>
            </a:fld>
            <a:endParaRPr lang="en-US"/>
          </a:p>
        </p:txBody>
      </p:sp>
    </p:spTree>
    <p:extLst>
      <p:ext uri="{BB962C8B-B14F-4D97-AF65-F5344CB8AC3E}">
        <p14:creationId xmlns:p14="http://schemas.microsoft.com/office/powerpoint/2010/main" val="3951344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1650F9-EC67-4B38-9160-3F41D4564772}" type="slidenum">
              <a:rPr lang="en-US" smtClean="0"/>
              <a:t>7</a:t>
            </a:fld>
            <a:endParaRPr lang="en-US"/>
          </a:p>
        </p:txBody>
      </p:sp>
    </p:spTree>
    <p:extLst>
      <p:ext uri="{BB962C8B-B14F-4D97-AF65-F5344CB8AC3E}">
        <p14:creationId xmlns:p14="http://schemas.microsoft.com/office/powerpoint/2010/main" val="1890597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Kasey</a:t>
            </a:r>
            <a:br>
              <a:rPr lang="en-US"/>
            </a:br>
            <a:br>
              <a:rPr lang="en-US"/>
            </a:br>
            <a:r>
              <a:rPr lang="en-US"/>
              <a:t>One question we often get asked is: how does the BLM decide how to manage the land?</a:t>
            </a:r>
          </a:p>
          <a:p>
            <a:br>
              <a:rPr lang="en-US"/>
            </a:br>
            <a:r>
              <a:rPr lang="en-US"/>
              <a:t>The BLM is required to put together a Resource Management Plan or Management Framework Plan (with input from the public) to decide how public land is managed. </a:t>
            </a:r>
          </a:p>
          <a:p>
            <a:r>
              <a:rPr lang="en-US"/>
              <a:t>That Plan is used for all land use decisions including geothermal leasing.</a:t>
            </a:r>
          </a:p>
          <a:p>
            <a:br>
              <a:rPr lang="en-US"/>
            </a:br>
            <a:r>
              <a:rPr lang="en-US"/>
              <a:t>The Resource Management Plan identify lands as: open to leasing, open to leasing with stipulations, or even closed completely to leasing if leasing would not be compatible with other land uses or resource values or due to legal restrictions.</a:t>
            </a:r>
          </a:p>
          <a:p>
            <a:endParaRPr lang="en-US"/>
          </a:p>
          <a:p>
            <a:r>
              <a:rPr lang="en-US"/>
              <a:t>Some examples of lease stipulations may include No Surface Occupancy (NSO) which means the operator cannot cause any surface disturbance. Another example is that the operator cannot disturb the land during certain months that are important for wildlife migration. These are just a few ways the operator must follow the rules of the Resource Management Plan.</a:t>
            </a:r>
          </a:p>
        </p:txBody>
      </p:sp>
      <p:sp>
        <p:nvSpPr>
          <p:cNvPr id="4" name="Slide Number Placeholder 3"/>
          <p:cNvSpPr>
            <a:spLocks noGrp="1"/>
          </p:cNvSpPr>
          <p:nvPr>
            <p:ph type="sldNum" sz="quarter" idx="5"/>
          </p:nvPr>
        </p:nvSpPr>
        <p:spPr/>
        <p:txBody>
          <a:bodyPr/>
          <a:lstStyle/>
          <a:p>
            <a:fld id="{B61650F9-EC67-4B38-9160-3F41D4564772}" type="slidenum">
              <a:rPr lang="en-US" smtClean="0"/>
              <a:t>8</a:t>
            </a:fld>
            <a:endParaRPr lang="en-US"/>
          </a:p>
        </p:txBody>
      </p:sp>
    </p:spTree>
    <p:extLst>
      <p:ext uri="{BB962C8B-B14F-4D97-AF65-F5344CB8AC3E}">
        <p14:creationId xmlns:p14="http://schemas.microsoft.com/office/powerpoint/2010/main" val="3381034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88699-5113-8CA0-CF3E-1173DF826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233A5B-2781-94EC-C1CB-EDCB1E631A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7DC85-5002-6E7B-F15A-495516876850}"/>
              </a:ext>
            </a:extLst>
          </p:cNvPr>
          <p:cNvSpPr>
            <a:spLocks noGrp="1"/>
          </p:cNvSpPr>
          <p:nvPr>
            <p:ph type="body" idx="1"/>
          </p:nvPr>
        </p:nvSpPr>
        <p:spPr/>
        <p:txBody>
          <a:bodyPr/>
          <a:lstStyle/>
          <a:p>
            <a:br>
              <a:rPr lang="en-US" dirty="0"/>
            </a:br>
            <a:br>
              <a:rPr lang="en-US" dirty="0"/>
            </a:br>
            <a:endParaRPr lang="en-US" dirty="0"/>
          </a:p>
        </p:txBody>
      </p:sp>
      <p:sp>
        <p:nvSpPr>
          <p:cNvPr id="4" name="Slide Number Placeholder 3">
            <a:extLst>
              <a:ext uri="{FF2B5EF4-FFF2-40B4-BE49-F238E27FC236}">
                <a16:creationId xmlns:a16="http://schemas.microsoft.com/office/drawing/2014/main" id="{74464F99-AC9A-27A2-C87E-3F6596FD5DAE}"/>
              </a:ext>
            </a:extLst>
          </p:cNvPr>
          <p:cNvSpPr>
            <a:spLocks noGrp="1"/>
          </p:cNvSpPr>
          <p:nvPr>
            <p:ph type="sldNum" sz="quarter" idx="5"/>
          </p:nvPr>
        </p:nvSpPr>
        <p:spPr/>
        <p:txBody>
          <a:bodyPr/>
          <a:lstStyle/>
          <a:p>
            <a:fld id="{B61650F9-EC67-4B38-9160-3F41D4564772}" type="slidenum">
              <a:rPr lang="en-US" smtClean="0"/>
              <a:t>9</a:t>
            </a:fld>
            <a:endParaRPr lang="en-US"/>
          </a:p>
        </p:txBody>
      </p:sp>
    </p:spTree>
    <p:extLst>
      <p:ext uri="{BB962C8B-B14F-4D97-AF65-F5344CB8AC3E}">
        <p14:creationId xmlns:p14="http://schemas.microsoft.com/office/powerpoint/2010/main" val="4259548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C83418-76DE-472E-8690-8C5E8D4335C7}" type="datetime1">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98341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3D6C13-9236-4727-972A-2C9BD5BF8302}" type="datetime1">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54102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F5CA84-40A4-413A-AC84-9838618C8111}" type="datetime1">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42323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D20F47-2833-4765-9567-6053D0788FB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2"/>
            <a:ext cx="9144000" cy="1163781"/>
          </a:xfrm>
          <a:prstGeom prst="rect">
            <a:avLst/>
          </a:prstGeom>
        </p:spPr>
      </p:pic>
      <p:sp>
        <p:nvSpPr>
          <p:cNvPr id="4" name="Date Placeholder 3">
            <a:extLst>
              <a:ext uri="{FF2B5EF4-FFF2-40B4-BE49-F238E27FC236}">
                <a16:creationId xmlns:a16="http://schemas.microsoft.com/office/drawing/2014/main" id="{37E9142E-8AE9-45E7-84BC-039233E300A7}"/>
              </a:ext>
            </a:extLst>
          </p:cNvPr>
          <p:cNvSpPr>
            <a:spLocks noGrp="1"/>
          </p:cNvSpPr>
          <p:nvPr>
            <p:ph type="dt" sz="half" idx="10"/>
          </p:nvPr>
        </p:nvSpPr>
        <p:spPr>
          <a:xfrm>
            <a:off x="373034" y="6434051"/>
            <a:ext cx="2057400" cy="287424"/>
          </a:xfrm>
          <a:prstGeom prst="rect">
            <a:avLst/>
          </a:prstGeom>
        </p:spPr>
        <p:txBody>
          <a:bodyPr/>
          <a:lstStyle>
            <a:lvl1pPr>
              <a:defRPr sz="900" i="1"/>
            </a:lvl1pPr>
          </a:lstStyle>
          <a:p>
            <a:fld id="{4D91F5B6-9625-4742-A77B-BA6551DA7F4D}" type="datetime1">
              <a:rPr lang="en-US" i="1" smtClean="0"/>
              <a:t>4/17/2025</a:t>
            </a:fld>
            <a:endParaRPr lang="en-US" i="1"/>
          </a:p>
        </p:txBody>
      </p:sp>
      <p:sp>
        <p:nvSpPr>
          <p:cNvPr id="5" name="Slide Number Placeholder 5">
            <a:extLst>
              <a:ext uri="{FF2B5EF4-FFF2-40B4-BE49-F238E27FC236}">
                <a16:creationId xmlns:a16="http://schemas.microsoft.com/office/drawing/2014/main" id="{1D1D9753-93B5-4BA9-AA1A-FF6CC6E50A50}"/>
              </a:ext>
            </a:extLst>
          </p:cNvPr>
          <p:cNvSpPr>
            <a:spLocks noGrp="1"/>
          </p:cNvSpPr>
          <p:nvPr>
            <p:ph type="sldNum" sz="quarter" idx="12"/>
          </p:nvPr>
        </p:nvSpPr>
        <p:spPr>
          <a:xfrm>
            <a:off x="6713568" y="6434051"/>
            <a:ext cx="2057400" cy="287424"/>
          </a:xfrm>
          <a:prstGeom prst="rect">
            <a:avLst/>
          </a:prstGeom>
        </p:spPr>
        <p:txBody>
          <a:bodyPr/>
          <a:lstStyle>
            <a:lvl1pPr algn="r">
              <a:defRPr sz="900" i="1"/>
            </a:lvl1pPr>
          </a:lstStyle>
          <a:p>
            <a:fld id="{88B9FA3D-B5A9-4286-8E95-1357E635CA0E}" type="slidenum">
              <a:rPr lang="en-US" smtClean="0"/>
              <a:pPr/>
              <a:t>‹#›</a:t>
            </a:fld>
            <a:endParaRPr lang="en-US" i="1"/>
          </a:p>
        </p:txBody>
      </p:sp>
      <p:sp>
        <p:nvSpPr>
          <p:cNvPr id="8" name="Content Placeholder 2">
            <a:extLst>
              <a:ext uri="{FF2B5EF4-FFF2-40B4-BE49-F238E27FC236}">
                <a16:creationId xmlns:a16="http://schemas.microsoft.com/office/drawing/2014/main" id="{5EF90B4A-EE7F-4AD0-89D5-18C0FA0D6A4A}"/>
              </a:ext>
            </a:extLst>
          </p:cNvPr>
          <p:cNvSpPr>
            <a:spLocks noGrp="1"/>
          </p:cNvSpPr>
          <p:nvPr>
            <p:ph idx="1"/>
          </p:nvPr>
        </p:nvSpPr>
        <p:spPr>
          <a:xfrm>
            <a:off x="373033" y="1497603"/>
            <a:ext cx="8397935" cy="47305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A12A9D65-66E8-49F8-9DB0-825A56D45434}"/>
              </a:ext>
            </a:extLst>
          </p:cNvPr>
          <p:cNvSpPr>
            <a:spLocks noGrp="1"/>
          </p:cNvSpPr>
          <p:nvPr>
            <p:ph type="title"/>
          </p:nvPr>
        </p:nvSpPr>
        <p:spPr>
          <a:xfrm>
            <a:off x="3534988" y="333823"/>
            <a:ext cx="5235980" cy="694429"/>
          </a:xfrm>
          <a:prstGeom prst="rect">
            <a:avLst/>
          </a:prstGeom>
        </p:spPr>
        <p:txBody>
          <a:bodyPr/>
          <a:lstStyle>
            <a:lvl1pPr algn="r">
              <a:defRPr b="1">
                <a:solidFill>
                  <a:schemeClr val="bg1"/>
                </a:solidFill>
              </a:defRPr>
            </a:lvl1pPr>
          </a:lstStyle>
          <a:p>
            <a:r>
              <a:rPr lang="en-US"/>
              <a:t>Click to edit Master title style</a:t>
            </a:r>
          </a:p>
        </p:txBody>
      </p:sp>
    </p:spTree>
    <p:extLst>
      <p:ext uri="{BB962C8B-B14F-4D97-AF65-F5344CB8AC3E}">
        <p14:creationId xmlns:p14="http://schemas.microsoft.com/office/powerpoint/2010/main" val="3892609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633BD-61AC-42AD-9A20-743E2D55F142}" type="datetime1">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244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AF7D8A-09EE-4231-8E56-06E7B7AA807F}" type="datetime1">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5044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C52FB3-E197-47E6-8A72-0E97A0291F7B}" type="datetime1">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5786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92821-C4AE-4B3C-8206-94661C9F0EF0}" type="datetime1">
              <a:rPr lang="en-US" smtClean="0"/>
              <a:t>4/17/2025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01465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014418-AAE4-4152-BC8F-4546B90488BA}" type="datetime1">
              <a:rPr lang="en-US" smtClean="0"/>
              <a:t>4/17/2025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5517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E8703-90D2-400A-8411-E98E65304AF2}" type="datetime1">
              <a:rPr lang="en-US" smtClean="0"/>
              <a:t>4/17/2025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63000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F63B48-C1FF-4F47-A2D9-199D9AF58513}" type="datetime1">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9621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610EF8-8604-4C65-B5B9-FD9BAA224CDF}" type="datetime1">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63487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B492B-70D9-4D03-B073-2FFE96D51F24}" type="datetime1">
              <a:rPr lang="en-US" smtClean="0"/>
              <a:t>4/17/2025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1439677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hyperlink" Target="https://ow.ly/T8fL50VB8kU" TargetMode="Externa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ow.ly/T8fL50VB8kU" TargetMode="Externa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s://ow.ly/T8fL50VB8kU"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hyperlink" Target="https://www.doi.gov/document-library/secretary-order/so-3418-unleashing-american-energy" TargetMode="External"/><Relationship Id="rId3" Type="http://schemas.openxmlformats.org/officeDocument/2006/relationships/image" Target="../media/image3.jpeg"/><Relationship Id="rId7" Type="http://schemas.openxmlformats.org/officeDocument/2006/relationships/hyperlink" Target="https://www.doi.gov/document-library/secretary-order/so-3417-addressing-national-energy-emergenc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whitehouse.gov/presidential-actions/2025/01/declaring-a-national-energy-emergency/" TargetMode="External"/><Relationship Id="rId5" Type="http://schemas.openxmlformats.org/officeDocument/2006/relationships/hyperlink" Target="https://www.whitehouse.gov/presidential-actions/2025/01/unleashing-american-energy/" TargetMode="External"/><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ww.doi.gov/document-library/secretary-order/so-3419-delivering-emergency-price-relief-american-families-an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B401B-674D-9505-3FF9-6A6901C88796}"/>
            </a:ext>
          </a:extLst>
        </p:cNvPr>
        <p:cNvGrpSpPr/>
        <p:nvPr/>
      </p:nvGrpSpPr>
      <p:grpSpPr>
        <a:xfrm>
          <a:off x="0" y="0"/>
          <a:ext cx="0" cy="0"/>
          <a:chOff x="0" y="0"/>
          <a:chExt cx="0" cy="0"/>
        </a:xfrm>
      </p:grpSpPr>
      <p:pic>
        <p:nvPicPr>
          <p:cNvPr id="14" name="Picture 13" descr="Overview picture of the Blue Mountain Geothermal Power Plant with steam coming from stack in a flow test in Nevada. Photo used with permission.">
            <a:extLst>
              <a:ext uri="{FF2B5EF4-FFF2-40B4-BE49-F238E27FC236}">
                <a16:creationId xmlns:a16="http://schemas.microsoft.com/office/drawing/2014/main" id="{313BDDEE-AD8E-988B-F266-8CE37508C078}"/>
              </a:ext>
            </a:extLst>
          </p:cNvPr>
          <p:cNvPicPr>
            <a:picLocks noChangeAspect="1"/>
          </p:cNvPicPr>
          <p:nvPr/>
        </p:nvPicPr>
        <p:blipFill>
          <a:blip r:embed="rId3">
            <a:extLst>
              <a:ext uri="{28A0092B-C50C-407E-A947-70E740481C1C}">
                <a14:useLocalDpi xmlns:a14="http://schemas.microsoft.com/office/drawing/2010/main" val="0"/>
              </a:ext>
            </a:extLst>
          </a:blip>
          <a:srcRect l="809" r="1140" b="1822"/>
          <a:stretch/>
        </p:blipFill>
        <p:spPr>
          <a:xfrm>
            <a:off x="0" y="8937"/>
            <a:ext cx="9144000" cy="6849063"/>
          </a:xfrm>
          <a:prstGeom prst="rect">
            <a:avLst/>
          </a:prstGeom>
        </p:spPr>
      </p:pic>
      <p:pic>
        <p:nvPicPr>
          <p:cNvPr id="4" name="Picture 3" descr="Black Topo line graphic" title="Black Topo line graphic">
            <a:extLst>
              <a:ext uri="{FF2B5EF4-FFF2-40B4-BE49-F238E27FC236}">
                <a16:creationId xmlns:a16="http://schemas.microsoft.com/office/drawing/2014/main" id="{84E68996-72D1-9F6C-2B73-B4F3460491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8" t="15711" r="17758" b="59553"/>
          <a:stretch/>
        </p:blipFill>
        <p:spPr bwMode="auto">
          <a:xfrm>
            <a:off x="0" y="-879"/>
            <a:ext cx="9144000" cy="2060848"/>
          </a:xfrm>
          <a:prstGeom prst="rect">
            <a:avLst/>
          </a:prstGeom>
          <a:ln>
            <a:noFill/>
          </a:ln>
          <a:extLst>
            <a:ext uri="{53640926-AAD7-44D8-BBD7-CCE9431645EC}">
              <a14:shadowObscured xmlns:a14="http://schemas.microsoft.com/office/drawing/2010/main"/>
            </a:ext>
          </a:extLst>
        </p:spPr>
      </p:pic>
      <p:pic>
        <p:nvPicPr>
          <p:cNvPr id="10" name="Picture 9" descr="Bureau of Land Management Logo" title="Bureau of Land Management Logo">
            <a:extLst>
              <a:ext uri="{FF2B5EF4-FFF2-40B4-BE49-F238E27FC236}">
                <a16:creationId xmlns:a16="http://schemas.microsoft.com/office/drawing/2014/main" id="{2625698D-5119-D7A7-D61C-8E7DA8D77B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105" y="135429"/>
            <a:ext cx="685800" cy="602392"/>
          </a:xfrm>
          <a:prstGeom prst="rect">
            <a:avLst/>
          </a:prstGeom>
        </p:spPr>
      </p:pic>
      <p:sp>
        <p:nvSpPr>
          <p:cNvPr id="11" name="Text Box 2">
            <a:extLst>
              <a:ext uri="{FF2B5EF4-FFF2-40B4-BE49-F238E27FC236}">
                <a16:creationId xmlns:a16="http://schemas.microsoft.com/office/drawing/2014/main" id="{A0FA54AA-6444-6E95-F677-B393D8AE29AE}"/>
              </a:ext>
            </a:extLst>
          </p:cNvPr>
          <p:cNvSpPr txBox="1">
            <a:spLocks noChangeArrowheads="1"/>
          </p:cNvSpPr>
          <p:nvPr/>
        </p:nvSpPr>
        <p:spPr bwMode="auto">
          <a:xfrm>
            <a:off x="1043608" y="199039"/>
            <a:ext cx="3415930" cy="393185"/>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CA" sz="850" dirty="0">
                <a:solidFill>
                  <a:srgbClr val="FFFFFF"/>
                </a:solidFill>
                <a:effectLst/>
                <a:latin typeface="Roboto" panose="020B0604020202020204" charset="0"/>
                <a:ea typeface="Roboto" panose="020B0604020202020204" charset="0"/>
                <a:cs typeface="Times New Roman"/>
              </a:rPr>
              <a:t>U.S. Department of the Interior</a:t>
            </a:r>
            <a:br>
              <a:rPr lang="en-CA" sz="850" dirty="0">
                <a:solidFill>
                  <a:srgbClr val="FFFFFF"/>
                </a:solidFill>
                <a:effectLst/>
                <a:latin typeface="Roboto" panose="020B0604020202020204" charset="0"/>
                <a:ea typeface="Roboto" panose="020B0604020202020204" charset="0"/>
                <a:cs typeface="Times New Roman"/>
              </a:rPr>
            </a:br>
            <a:r>
              <a:rPr lang="en-CA" sz="850" dirty="0">
                <a:solidFill>
                  <a:srgbClr val="FFFFFF"/>
                </a:solidFill>
                <a:effectLst/>
                <a:latin typeface="Roboto" panose="020B0604020202020204" charset="0"/>
                <a:ea typeface="Roboto" panose="020B0604020202020204" charset="0"/>
                <a:cs typeface="Times New Roman"/>
              </a:rPr>
              <a:t>Bureau of Land Management</a:t>
            </a:r>
            <a:endParaRPr lang="en-US" sz="850" dirty="0">
              <a:effectLst/>
              <a:latin typeface="Roboto" panose="020B0604020202020204" charset="0"/>
              <a:ea typeface="Roboto" panose="020B0604020202020204" charset="0"/>
              <a:cs typeface="Times New Roman"/>
            </a:endParaRPr>
          </a:p>
        </p:txBody>
      </p:sp>
      <p:sp>
        <p:nvSpPr>
          <p:cNvPr id="8" name="Rectangle 7" descr="green line" title="green line">
            <a:extLst>
              <a:ext uri="{FF2B5EF4-FFF2-40B4-BE49-F238E27FC236}">
                <a16:creationId xmlns:a16="http://schemas.microsoft.com/office/drawing/2014/main" id="{A244DA4D-668B-607D-585D-0B4F2451B3C8}"/>
              </a:ext>
            </a:extLst>
          </p:cNvPr>
          <p:cNvSpPr/>
          <p:nvPr/>
        </p:nvSpPr>
        <p:spPr>
          <a:xfrm>
            <a:off x="229288" y="870167"/>
            <a:ext cx="8712000" cy="61200"/>
          </a:xfrm>
          <a:prstGeom prst="rect">
            <a:avLst/>
          </a:prstGeom>
          <a:solidFill>
            <a:srgbClr val="ADB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99CC00"/>
              </a:solidFill>
            </a:endParaRPr>
          </a:p>
        </p:txBody>
      </p:sp>
      <p:sp>
        <p:nvSpPr>
          <p:cNvPr id="9" name="Rectangle 8" descr="green line" title="green line">
            <a:extLst>
              <a:ext uri="{FF2B5EF4-FFF2-40B4-BE49-F238E27FC236}">
                <a16:creationId xmlns:a16="http://schemas.microsoft.com/office/drawing/2014/main" id="{79AA4C5B-ED96-7244-8D74-3D0B65EF795C}"/>
              </a:ext>
            </a:extLst>
          </p:cNvPr>
          <p:cNvSpPr/>
          <p:nvPr/>
        </p:nvSpPr>
        <p:spPr>
          <a:xfrm>
            <a:off x="229288" y="1889649"/>
            <a:ext cx="8712000" cy="61200"/>
          </a:xfrm>
          <a:prstGeom prst="rect">
            <a:avLst/>
          </a:prstGeom>
          <a:solidFill>
            <a:srgbClr val="ADB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descr="BLM Idaho Geothermal Program Overview 2025">
            <a:extLst>
              <a:ext uri="{FF2B5EF4-FFF2-40B4-BE49-F238E27FC236}">
                <a16:creationId xmlns:a16="http://schemas.microsoft.com/office/drawing/2014/main" id="{83E18DAD-D66B-6910-C988-36FCD0B7767B}"/>
              </a:ext>
            </a:extLst>
          </p:cNvPr>
          <p:cNvSpPr>
            <a:spLocks noGrp="1"/>
          </p:cNvSpPr>
          <p:nvPr>
            <p:ph type="ctrTitle"/>
          </p:nvPr>
        </p:nvSpPr>
        <p:spPr>
          <a:xfrm>
            <a:off x="177816" y="869288"/>
            <a:ext cx="8966184" cy="627894"/>
          </a:xfrm>
        </p:spPr>
        <p:txBody>
          <a:bodyPr>
            <a:noAutofit/>
          </a:bodyPr>
          <a:lstStyle/>
          <a:p>
            <a:pPr algn="l"/>
            <a:r>
              <a:rPr lang="en-US" sz="3600" b="1" dirty="0">
                <a:solidFill>
                  <a:schemeClr val="bg1"/>
                </a:solidFill>
                <a:latin typeface="Roboto" panose="020B0604020202020204" charset="0"/>
                <a:ea typeface="Roboto" panose="020B0604020202020204" charset="0"/>
              </a:rPr>
              <a:t>BLM Idaho Geothermal Program Overview</a:t>
            </a:r>
          </a:p>
        </p:txBody>
      </p:sp>
      <p:sp>
        <p:nvSpPr>
          <p:cNvPr id="3" name="Subtitle 2">
            <a:extLst>
              <a:ext uri="{FF2B5EF4-FFF2-40B4-BE49-F238E27FC236}">
                <a16:creationId xmlns:a16="http://schemas.microsoft.com/office/drawing/2014/main" id="{4596B536-56FA-D89D-44A6-FE13F4AC1DD4}"/>
              </a:ext>
            </a:extLst>
          </p:cNvPr>
          <p:cNvSpPr>
            <a:spLocks noGrp="1"/>
          </p:cNvSpPr>
          <p:nvPr>
            <p:ph type="subTitle" idx="1"/>
          </p:nvPr>
        </p:nvSpPr>
        <p:spPr>
          <a:xfrm>
            <a:off x="202712" y="1497183"/>
            <a:ext cx="8689768" cy="474158"/>
          </a:xfrm>
        </p:spPr>
        <p:txBody>
          <a:bodyPr>
            <a:normAutofit lnSpcReduction="10000"/>
          </a:bodyPr>
          <a:lstStyle/>
          <a:p>
            <a:pPr algn="l"/>
            <a:r>
              <a:rPr lang="en-US" sz="2800" dirty="0">
                <a:solidFill>
                  <a:schemeClr val="bg1"/>
                </a:solidFill>
                <a:latin typeface="Roboto" panose="020B0604020202020204" charset="0"/>
                <a:ea typeface="Roboto" panose="020B0604020202020204" charset="0"/>
              </a:rPr>
              <a:t>2025</a:t>
            </a:r>
          </a:p>
        </p:txBody>
      </p:sp>
      <p:sp>
        <p:nvSpPr>
          <p:cNvPr id="12" name="TextBox 11">
            <a:extLst>
              <a:ext uri="{FF2B5EF4-FFF2-40B4-BE49-F238E27FC236}">
                <a16:creationId xmlns:a16="http://schemas.microsoft.com/office/drawing/2014/main" id="{C7153433-B985-F1B2-266D-88282E5029E3}"/>
              </a:ext>
            </a:extLst>
          </p:cNvPr>
          <p:cNvSpPr txBox="1"/>
          <p:nvPr/>
        </p:nvSpPr>
        <p:spPr>
          <a:xfrm>
            <a:off x="229288" y="5929336"/>
            <a:ext cx="8966184"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400">
                <a:solidFill>
                  <a:schemeClr val="bg1"/>
                </a:solidFill>
                <a:ea typeface="Calibri"/>
                <a:cs typeface="Calibri"/>
              </a:rPr>
              <a:t>Blue Mountain Geothermal Power Plant Flow Test, Nevada</a:t>
            </a:r>
            <a:r>
              <a:rPr lang="en-US" sz="2400" i="1">
                <a:solidFill>
                  <a:schemeClr val="bg1"/>
                </a:solidFill>
                <a:ea typeface="Calibri"/>
                <a:cs typeface="Calibri"/>
              </a:rPr>
              <a:t>. </a:t>
            </a:r>
            <a:br>
              <a:rPr lang="en-US" sz="2400" i="1">
                <a:solidFill>
                  <a:schemeClr val="bg1"/>
                </a:solidFill>
                <a:ea typeface="Calibri"/>
                <a:cs typeface="Calibri"/>
              </a:rPr>
            </a:br>
            <a:r>
              <a:rPr lang="en-US" sz="2400" i="1">
                <a:solidFill>
                  <a:schemeClr val="bg1"/>
                </a:solidFill>
                <a:ea typeface="Calibri"/>
                <a:cs typeface="Calibri"/>
              </a:rPr>
              <a:t>Photo used with permission. 2010-2012.</a:t>
            </a:r>
            <a:endParaRPr lang="en-US" sz="1800" i="1">
              <a:solidFill>
                <a:schemeClr val="bg1"/>
              </a:solidFill>
              <a:ea typeface="Calibri"/>
              <a:cs typeface="Calibri"/>
            </a:endParaRPr>
          </a:p>
        </p:txBody>
      </p:sp>
      <p:sp>
        <p:nvSpPr>
          <p:cNvPr id="5" name="Slide Number Placeholder 4">
            <a:extLst>
              <a:ext uri="{FF2B5EF4-FFF2-40B4-BE49-F238E27FC236}">
                <a16:creationId xmlns:a16="http://schemas.microsoft.com/office/drawing/2014/main" id="{9D95913B-B32B-40DD-3010-AB12F57EE9D3}"/>
              </a:ext>
            </a:extLst>
          </p:cNvPr>
          <p:cNvSpPr>
            <a:spLocks noGrp="1"/>
          </p:cNvSpPr>
          <p:nvPr>
            <p:ph type="sldNum" sz="quarter" idx="12"/>
          </p:nvPr>
        </p:nvSpPr>
        <p:spPr/>
        <p:txBody>
          <a:bodyPr/>
          <a:lstStyle/>
          <a:p>
            <a:fld id="{48F63A3B-78C7-47BE-AE5E-E10140E04643}" type="slidenum">
              <a:rPr lang="en-US" smtClean="0"/>
              <a:t>1</a:t>
            </a:fld>
            <a:endParaRPr lang="en-US"/>
          </a:p>
        </p:txBody>
      </p:sp>
    </p:spTree>
    <p:extLst>
      <p:ext uri="{BB962C8B-B14F-4D97-AF65-F5344CB8AC3E}">
        <p14:creationId xmlns:p14="http://schemas.microsoft.com/office/powerpoint/2010/main" val="904805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C563B-DB8C-9474-D224-4206B523CE3C}"/>
            </a:ext>
          </a:extLst>
        </p:cNvPr>
        <p:cNvGrpSpPr/>
        <p:nvPr/>
      </p:nvGrpSpPr>
      <p:grpSpPr>
        <a:xfrm>
          <a:off x="0" y="0"/>
          <a:ext cx="0" cy="0"/>
          <a:chOff x="0" y="0"/>
          <a:chExt cx="0" cy="0"/>
        </a:xfrm>
      </p:grpSpPr>
      <p:pic>
        <p:nvPicPr>
          <p:cNvPr id="16" name="Picture 15" descr="Black Topo line graphic" title="Black Topo line graphic">
            <a:extLst>
              <a:ext uri="{FF2B5EF4-FFF2-40B4-BE49-F238E27FC236}">
                <a16:creationId xmlns:a16="http://schemas.microsoft.com/office/drawing/2014/main" id="{CB1E3E94-7CD9-764E-CF29-D299085B96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3" t="23419" r="935" b="69810"/>
          <a:stretch/>
        </p:blipFill>
        <p:spPr bwMode="auto">
          <a:xfrm>
            <a:off x="1258" y="2536"/>
            <a:ext cx="9164633" cy="634182"/>
          </a:xfrm>
          <a:prstGeom prst="rect">
            <a:avLst/>
          </a:prstGeom>
          <a:ln>
            <a:noFill/>
          </a:ln>
          <a:extLst>
            <a:ext uri="{53640926-AAD7-44D8-BBD7-CCE9431645EC}">
              <a14:shadowObscured xmlns:a14="http://schemas.microsoft.com/office/drawing/2010/main"/>
            </a:ext>
          </a:extLst>
        </p:spPr>
      </p:pic>
      <p:pic>
        <p:nvPicPr>
          <p:cNvPr id="18" name="Picture 17" descr="Bureau of Land Management Logo&#10;&#10;Bureau of Land Management Logo">
            <a:extLst>
              <a:ext uri="{FF2B5EF4-FFF2-40B4-BE49-F238E27FC236}">
                <a16:creationId xmlns:a16="http://schemas.microsoft.com/office/drawing/2014/main" id="{26CB800E-825E-2B7F-3A8F-EE620304AB9F}"/>
              </a:ext>
            </a:extLst>
          </p:cNvPr>
          <p:cNvPicPr>
            <a:picLocks noChangeAspect="1"/>
          </p:cNvPicPr>
          <p:nvPr/>
        </p:nvPicPr>
        <p:blipFill>
          <a:blip r:embed="rId4"/>
          <a:stretch>
            <a:fillRect/>
          </a:stretch>
        </p:blipFill>
        <p:spPr>
          <a:xfrm>
            <a:off x="239527" y="181255"/>
            <a:ext cx="1000125" cy="847725"/>
          </a:xfrm>
          <a:prstGeom prst="rect">
            <a:avLst/>
          </a:prstGeom>
        </p:spPr>
      </p:pic>
      <p:sp>
        <p:nvSpPr>
          <p:cNvPr id="3" name="Title 1" descr="Geothermal Leasing Process&#10;">
            <a:extLst>
              <a:ext uri="{FF2B5EF4-FFF2-40B4-BE49-F238E27FC236}">
                <a16:creationId xmlns:a16="http://schemas.microsoft.com/office/drawing/2014/main" id="{CCF32E55-9B9D-C232-9785-D4B6AACDAF8C}"/>
              </a:ext>
            </a:extLst>
          </p:cNvPr>
          <p:cNvSpPr txBox="1">
            <a:spLocks/>
          </p:cNvSpPr>
          <p:nvPr/>
        </p:nvSpPr>
        <p:spPr>
          <a:xfrm>
            <a:off x="1239652" y="605117"/>
            <a:ext cx="6441797" cy="82211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Roboto"/>
                <a:ea typeface="Roboto"/>
                <a:cs typeface="Roboto"/>
              </a:rPr>
              <a:t>Geothermal Leasing Process</a:t>
            </a:r>
            <a:endParaRPr lang="en-US" sz="3600" dirty="0"/>
          </a:p>
        </p:txBody>
      </p:sp>
      <p:pic>
        <p:nvPicPr>
          <p:cNvPr id="7" name="Content Placeholder 6" descr="Graphic showing geothermal leasing process with steps 1 to 10: &#10;1. Parcels Nominated &#10;2. Lease Parcel Review &#10;3. Public Comment &#10;4. Finalization of Lease List&#10;5. Lease Sale Notice Publication &#10;6. NEPA Decision Notification&#10;7. Lease Sale via EnergyNet&#10;8. Lease Sale Results Published &#10;9. Lease Issued &#10;10. Site-Specific Analysis&#10;">
            <a:extLst>
              <a:ext uri="{FF2B5EF4-FFF2-40B4-BE49-F238E27FC236}">
                <a16:creationId xmlns:a16="http://schemas.microsoft.com/office/drawing/2014/main" id="{69196673-EFCD-1B7D-358F-BC23E6100ECB}"/>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l="-94" t="11446" r="94" b="-52"/>
          <a:stretch/>
        </p:blipFill>
        <p:spPr>
          <a:xfrm>
            <a:off x="-17487" y="1447060"/>
            <a:ext cx="9161487" cy="5400985"/>
          </a:xfrm>
        </p:spPr>
      </p:pic>
      <p:sp>
        <p:nvSpPr>
          <p:cNvPr id="2" name="Slide Number Placeholder 1">
            <a:extLst>
              <a:ext uri="{FF2B5EF4-FFF2-40B4-BE49-F238E27FC236}">
                <a16:creationId xmlns:a16="http://schemas.microsoft.com/office/drawing/2014/main" id="{3E009E2F-8827-14BB-025C-E7385676D9AF}"/>
              </a:ext>
            </a:extLst>
          </p:cNvPr>
          <p:cNvSpPr>
            <a:spLocks noGrp="1"/>
          </p:cNvSpPr>
          <p:nvPr>
            <p:ph type="sldNum" sz="quarter" idx="12"/>
          </p:nvPr>
        </p:nvSpPr>
        <p:spPr/>
        <p:txBody>
          <a:bodyPr/>
          <a:lstStyle/>
          <a:p>
            <a:fld id="{48F63A3B-78C7-47BE-AE5E-E10140E04643}" type="slidenum">
              <a:rPr lang="en-US" smtClean="0"/>
              <a:t>10</a:t>
            </a:fld>
            <a:endParaRPr lang="en-US"/>
          </a:p>
        </p:txBody>
      </p:sp>
      <p:sp>
        <p:nvSpPr>
          <p:cNvPr id="4" name="Title 3">
            <a:extLst>
              <a:ext uri="{FF2B5EF4-FFF2-40B4-BE49-F238E27FC236}">
                <a16:creationId xmlns:a16="http://schemas.microsoft.com/office/drawing/2014/main" id="{4F7A41F7-CCAF-07C3-0695-83FFC3C49230}"/>
              </a:ext>
              <a:ext uri="{C183D7F6-B498-43B3-948B-1728B52AA6E4}">
                <adec:decorative xmlns:adec="http://schemas.microsoft.com/office/drawing/2017/decorative" val="1"/>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Geothermal Leasing Process</a:t>
            </a:r>
          </a:p>
        </p:txBody>
      </p:sp>
    </p:spTree>
    <p:extLst>
      <p:ext uri="{BB962C8B-B14F-4D97-AF65-F5344CB8AC3E}">
        <p14:creationId xmlns:p14="http://schemas.microsoft.com/office/powerpoint/2010/main" val="1233557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Black Topo line graphic" title="Black Topo line graphic">
            <a:extLst>
              <a:ext uri="{FF2B5EF4-FFF2-40B4-BE49-F238E27FC236}">
                <a16:creationId xmlns:a16="http://schemas.microsoft.com/office/drawing/2014/main" id="{FC7A643E-AD60-74F2-8C55-E5145D1061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3" t="23419" r="935" b="69810"/>
          <a:stretch/>
        </p:blipFill>
        <p:spPr bwMode="auto">
          <a:xfrm>
            <a:off x="1258" y="2536"/>
            <a:ext cx="9164633" cy="634182"/>
          </a:xfrm>
          <a:prstGeom prst="rect">
            <a:avLst/>
          </a:prstGeom>
          <a:ln>
            <a:noFill/>
          </a:ln>
          <a:extLst>
            <a:ext uri="{53640926-AAD7-44D8-BBD7-CCE9431645EC}">
              <a14:shadowObscured xmlns:a14="http://schemas.microsoft.com/office/drawing/2010/main"/>
            </a:ext>
          </a:extLst>
        </p:spPr>
      </p:pic>
      <p:pic>
        <p:nvPicPr>
          <p:cNvPr id="20" name="Picture 19" descr="Bureau of Land Management Logo&#10;&#10;Bureau of Land Management Logo">
            <a:extLst>
              <a:ext uri="{FF2B5EF4-FFF2-40B4-BE49-F238E27FC236}">
                <a16:creationId xmlns:a16="http://schemas.microsoft.com/office/drawing/2014/main" id="{9C8242E8-49F7-5525-A359-77E5F2A62FAB}"/>
              </a:ext>
            </a:extLst>
          </p:cNvPr>
          <p:cNvPicPr>
            <a:picLocks noChangeAspect="1"/>
          </p:cNvPicPr>
          <p:nvPr/>
        </p:nvPicPr>
        <p:blipFill>
          <a:blip r:embed="rId4"/>
          <a:stretch>
            <a:fillRect/>
          </a:stretch>
        </p:blipFill>
        <p:spPr>
          <a:xfrm>
            <a:off x="239527" y="181255"/>
            <a:ext cx="1000125" cy="847725"/>
          </a:xfrm>
          <a:prstGeom prst="rect">
            <a:avLst/>
          </a:prstGeom>
        </p:spPr>
      </p:pic>
      <p:sp>
        <p:nvSpPr>
          <p:cNvPr id="5" name="Title 1" descr="Where Does the Money Go?&#10;">
            <a:extLst>
              <a:ext uri="{FF2B5EF4-FFF2-40B4-BE49-F238E27FC236}">
                <a16:creationId xmlns:a16="http://schemas.microsoft.com/office/drawing/2014/main" id="{3B6A6F4E-FA99-7FC1-A9AD-752C04CB7889}"/>
              </a:ext>
            </a:extLst>
          </p:cNvPr>
          <p:cNvSpPr txBox="1">
            <a:spLocks/>
          </p:cNvSpPr>
          <p:nvPr/>
        </p:nvSpPr>
        <p:spPr>
          <a:xfrm>
            <a:off x="1239652" y="639027"/>
            <a:ext cx="7606775" cy="67531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Roboto"/>
                <a:ea typeface="Roboto"/>
                <a:cs typeface="Roboto"/>
              </a:rPr>
              <a:t>Where Does the Money Go?</a:t>
            </a:r>
            <a:endParaRPr lang="en-US" sz="4000" dirty="0"/>
          </a:p>
        </p:txBody>
      </p:sp>
      <p:pic>
        <p:nvPicPr>
          <p:cNvPr id="11" name="Content Placeholder 5" descr="Pie chart showing where the money goes for geothermal leasing. 50% to state of Idaho, 25% to counties and 25% to the U.S. Treasury. Idaho gives an additional 10% of the money it receives to the counties to pay for roads and schools.">
            <a:extLst>
              <a:ext uri="{FF2B5EF4-FFF2-40B4-BE49-F238E27FC236}">
                <a16:creationId xmlns:a16="http://schemas.microsoft.com/office/drawing/2014/main" id="{EEED9CF1-8695-148A-F504-360B891BC69D}"/>
              </a:ext>
            </a:extLst>
          </p:cNvPr>
          <p:cNvPicPr>
            <a:picLocks noChangeAspect="1"/>
          </p:cNvPicPr>
          <p:nvPr/>
        </p:nvPicPr>
        <p:blipFill>
          <a:blip r:embed="rId5">
            <a:extLst>
              <a:ext uri="{28A0092B-C50C-407E-A947-70E740481C1C}">
                <a14:useLocalDpi xmlns:a14="http://schemas.microsoft.com/office/drawing/2010/main" val="0"/>
              </a:ext>
            </a:extLst>
          </a:blip>
          <a:srcRect t="21779" r="46505" b="3630"/>
          <a:stretch/>
        </p:blipFill>
        <p:spPr>
          <a:xfrm>
            <a:off x="67436" y="1314341"/>
            <a:ext cx="4966516" cy="5194743"/>
          </a:xfrm>
          <a:prstGeom prst="rect">
            <a:avLst/>
          </a:prstGeom>
        </p:spPr>
      </p:pic>
      <p:pic>
        <p:nvPicPr>
          <p:cNvPr id="15" name="Content Placeholder 5">
            <a:extLst>
              <a:ext uri="{FF2B5EF4-FFF2-40B4-BE49-F238E27FC236}">
                <a16:creationId xmlns:a16="http://schemas.microsoft.com/office/drawing/2014/main" id="{16C5C817-3F82-0371-8668-436CB5D91C1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53881" t="63522" r="40641" b="27052"/>
          <a:stretch/>
        </p:blipFill>
        <p:spPr>
          <a:xfrm>
            <a:off x="5227946" y="4853869"/>
            <a:ext cx="508618" cy="656493"/>
          </a:xfrm>
          <a:prstGeom prst="rect">
            <a:avLst/>
          </a:prstGeom>
        </p:spPr>
      </p:pic>
      <p:sp>
        <p:nvSpPr>
          <p:cNvPr id="16" name="TextBox 15" descr="State of Idaho&#10;50% (10% of which goes to counties to fund roads and schools)&#10;">
            <a:extLst>
              <a:ext uri="{FF2B5EF4-FFF2-40B4-BE49-F238E27FC236}">
                <a16:creationId xmlns:a16="http://schemas.microsoft.com/office/drawing/2014/main" id="{908CE0A4-FD16-26F7-DFA5-FE04600903A7}"/>
              </a:ext>
            </a:extLst>
          </p:cNvPr>
          <p:cNvSpPr txBox="1"/>
          <p:nvPr/>
        </p:nvSpPr>
        <p:spPr>
          <a:xfrm>
            <a:off x="5736564" y="1907770"/>
            <a:ext cx="3193142" cy="1569660"/>
          </a:xfrm>
          <a:prstGeom prst="rect">
            <a:avLst/>
          </a:prstGeom>
          <a:noFill/>
        </p:spPr>
        <p:txBody>
          <a:bodyPr wrap="square" rtlCol="0">
            <a:spAutoFit/>
          </a:bodyPr>
          <a:lstStyle/>
          <a:p>
            <a:r>
              <a:rPr lang="en-US" sz="2400" dirty="0"/>
              <a:t>State of Idaho</a:t>
            </a:r>
          </a:p>
          <a:p>
            <a:r>
              <a:rPr lang="en-US" sz="2400" dirty="0"/>
              <a:t>50% (10% of which goes to counties to fund roads and schools)</a:t>
            </a:r>
          </a:p>
        </p:txBody>
      </p:sp>
      <p:sp>
        <p:nvSpPr>
          <p:cNvPr id="19" name="TextBox 18" descr="U.S. Treasury&#10;25%&#10;">
            <a:extLst>
              <a:ext uri="{FF2B5EF4-FFF2-40B4-BE49-F238E27FC236}">
                <a16:creationId xmlns:a16="http://schemas.microsoft.com/office/drawing/2014/main" id="{FC9714DA-8809-49B3-3160-14DC6B1BF79E}"/>
              </a:ext>
            </a:extLst>
          </p:cNvPr>
          <p:cNvSpPr txBox="1"/>
          <p:nvPr/>
        </p:nvSpPr>
        <p:spPr>
          <a:xfrm>
            <a:off x="5736564" y="4793844"/>
            <a:ext cx="3069881" cy="830997"/>
          </a:xfrm>
          <a:prstGeom prst="rect">
            <a:avLst/>
          </a:prstGeom>
          <a:noFill/>
        </p:spPr>
        <p:txBody>
          <a:bodyPr wrap="square" rtlCol="0">
            <a:spAutoFit/>
          </a:bodyPr>
          <a:lstStyle/>
          <a:p>
            <a:r>
              <a:rPr lang="en-US" sz="2400" dirty="0"/>
              <a:t>U.S. Treasury</a:t>
            </a:r>
          </a:p>
          <a:p>
            <a:r>
              <a:rPr lang="en-US" sz="2400" dirty="0"/>
              <a:t>25%</a:t>
            </a:r>
          </a:p>
        </p:txBody>
      </p:sp>
      <p:pic>
        <p:nvPicPr>
          <p:cNvPr id="21" name="Content Placeholder 5">
            <a:extLst>
              <a:ext uri="{FF2B5EF4-FFF2-40B4-BE49-F238E27FC236}">
                <a16:creationId xmlns:a16="http://schemas.microsoft.com/office/drawing/2014/main" id="{76D17521-D7F6-6428-6D60-826B037FD2C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53881" t="21779" r="40810" b="64473"/>
          <a:stretch/>
        </p:blipFill>
        <p:spPr>
          <a:xfrm>
            <a:off x="5227946" y="1678604"/>
            <a:ext cx="492826" cy="957472"/>
          </a:xfrm>
          <a:prstGeom prst="rect">
            <a:avLst/>
          </a:prstGeom>
        </p:spPr>
      </p:pic>
      <p:cxnSp>
        <p:nvCxnSpPr>
          <p:cNvPr id="22" name="Straight Connector 21">
            <a:extLst>
              <a:ext uri="{FF2B5EF4-FFF2-40B4-BE49-F238E27FC236}">
                <a16:creationId xmlns:a16="http://schemas.microsoft.com/office/drawing/2014/main" id="{35D20DFD-457D-794D-0C47-6B6DD65562AF}"/>
              </a:ext>
              <a:ext uri="{C183D7F6-B498-43B3-948B-1728B52AA6E4}">
                <adec:decorative xmlns:adec="http://schemas.microsoft.com/office/drawing/2017/decorative" val="1"/>
              </a:ext>
            </a:extLst>
          </p:cNvPr>
          <p:cNvCxnSpPr>
            <a:cxnSpLocks/>
          </p:cNvCxnSpPr>
          <p:nvPr/>
        </p:nvCxnSpPr>
        <p:spPr>
          <a:xfrm>
            <a:off x="2574756" y="3967002"/>
            <a:ext cx="48125" cy="2460458"/>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23" name="Content Placeholder 5">
            <a:extLst>
              <a:ext uri="{FF2B5EF4-FFF2-40B4-BE49-F238E27FC236}">
                <a16:creationId xmlns:a16="http://schemas.microsoft.com/office/drawing/2014/main" id="{36632925-5C17-A41F-A4C3-49660CF4558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54051" t="37947" r="40641" b="49949"/>
          <a:stretch/>
        </p:blipFill>
        <p:spPr>
          <a:xfrm>
            <a:off x="5243737" y="3596957"/>
            <a:ext cx="492827" cy="842999"/>
          </a:xfrm>
          <a:prstGeom prst="rect">
            <a:avLst/>
          </a:prstGeom>
        </p:spPr>
      </p:pic>
      <p:sp>
        <p:nvSpPr>
          <p:cNvPr id="24" name="TextBox 23" descr="Counties&#10;25%&#10;">
            <a:extLst>
              <a:ext uri="{FF2B5EF4-FFF2-40B4-BE49-F238E27FC236}">
                <a16:creationId xmlns:a16="http://schemas.microsoft.com/office/drawing/2014/main" id="{97360712-57AA-8438-7427-CD3D1F56D3C2}"/>
              </a:ext>
            </a:extLst>
          </p:cNvPr>
          <p:cNvSpPr txBox="1"/>
          <p:nvPr/>
        </p:nvSpPr>
        <p:spPr>
          <a:xfrm>
            <a:off x="5720772" y="3699648"/>
            <a:ext cx="3069881" cy="830997"/>
          </a:xfrm>
          <a:prstGeom prst="rect">
            <a:avLst/>
          </a:prstGeom>
          <a:noFill/>
        </p:spPr>
        <p:txBody>
          <a:bodyPr wrap="square" rtlCol="0">
            <a:spAutoFit/>
          </a:bodyPr>
          <a:lstStyle/>
          <a:p>
            <a:r>
              <a:rPr lang="en-US" sz="2400" dirty="0"/>
              <a:t>Counties</a:t>
            </a:r>
          </a:p>
          <a:p>
            <a:r>
              <a:rPr lang="en-US" sz="2400" dirty="0"/>
              <a:t>25%</a:t>
            </a:r>
          </a:p>
        </p:txBody>
      </p:sp>
      <p:sp>
        <p:nvSpPr>
          <p:cNvPr id="3" name="Slide Number Placeholder 2">
            <a:extLst>
              <a:ext uri="{FF2B5EF4-FFF2-40B4-BE49-F238E27FC236}">
                <a16:creationId xmlns:a16="http://schemas.microsoft.com/office/drawing/2014/main" id="{D9C9ECA5-6087-39B2-C87F-BB6956B66915}"/>
              </a:ext>
            </a:extLst>
          </p:cNvPr>
          <p:cNvSpPr>
            <a:spLocks noGrp="1"/>
          </p:cNvSpPr>
          <p:nvPr>
            <p:ph type="sldNum" sz="quarter" idx="12"/>
          </p:nvPr>
        </p:nvSpPr>
        <p:spPr/>
        <p:txBody>
          <a:bodyPr/>
          <a:lstStyle/>
          <a:p>
            <a:fld id="{48F63A3B-78C7-47BE-AE5E-E10140E04643}" type="slidenum">
              <a:rPr lang="en-US" smtClean="0"/>
              <a:t>11</a:t>
            </a:fld>
            <a:endParaRPr lang="en-US"/>
          </a:p>
        </p:txBody>
      </p:sp>
      <p:sp>
        <p:nvSpPr>
          <p:cNvPr id="4" name="Title 3">
            <a:extLst>
              <a:ext uri="{FF2B5EF4-FFF2-40B4-BE49-F238E27FC236}">
                <a16:creationId xmlns:a16="http://schemas.microsoft.com/office/drawing/2014/main" id="{62A4D731-F533-1F6D-C4B3-22CDBEE23AE3}"/>
              </a:ext>
              <a:ext uri="{C183D7F6-B498-43B3-948B-1728B52AA6E4}">
                <adec:decorative xmlns:adec="http://schemas.microsoft.com/office/drawing/2017/decorative" val="1"/>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Where Does the Money Go?</a:t>
            </a:r>
          </a:p>
        </p:txBody>
      </p:sp>
    </p:spTree>
    <p:extLst>
      <p:ext uri="{BB962C8B-B14F-4D97-AF65-F5344CB8AC3E}">
        <p14:creationId xmlns:p14="http://schemas.microsoft.com/office/powerpoint/2010/main" val="4242340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86831-26C8-9068-B980-C5612A6F7EDD}"/>
            </a:ext>
          </a:extLst>
        </p:cNvPr>
        <p:cNvGrpSpPr/>
        <p:nvPr/>
      </p:nvGrpSpPr>
      <p:grpSpPr>
        <a:xfrm>
          <a:off x="0" y="0"/>
          <a:ext cx="0" cy="0"/>
          <a:chOff x="0" y="0"/>
          <a:chExt cx="0" cy="0"/>
        </a:xfrm>
      </p:grpSpPr>
      <p:pic>
        <p:nvPicPr>
          <p:cNvPr id="17" name="Picture 16" descr="Black Topo line graphic" title="Black Topo line graphic">
            <a:extLst>
              <a:ext uri="{FF2B5EF4-FFF2-40B4-BE49-F238E27FC236}">
                <a16:creationId xmlns:a16="http://schemas.microsoft.com/office/drawing/2014/main" id="{5AE3A950-D636-783F-8CEC-D5A291FCD1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3" t="23419" r="935" b="69810"/>
          <a:stretch/>
        </p:blipFill>
        <p:spPr bwMode="auto">
          <a:xfrm>
            <a:off x="1258" y="2536"/>
            <a:ext cx="9164633" cy="634182"/>
          </a:xfrm>
          <a:prstGeom prst="rect">
            <a:avLst/>
          </a:prstGeom>
          <a:ln>
            <a:noFill/>
          </a:ln>
          <a:extLst>
            <a:ext uri="{53640926-AAD7-44D8-BBD7-CCE9431645EC}">
              <a14:shadowObscured xmlns:a14="http://schemas.microsoft.com/office/drawing/2010/main"/>
            </a:ext>
          </a:extLst>
        </p:spPr>
      </p:pic>
      <p:pic>
        <p:nvPicPr>
          <p:cNvPr id="19" name="Picture 18" descr="Bureau of Land Management Logo&#10;&#10;Bureau of Land Management Logo">
            <a:extLst>
              <a:ext uri="{FF2B5EF4-FFF2-40B4-BE49-F238E27FC236}">
                <a16:creationId xmlns:a16="http://schemas.microsoft.com/office/drawing/2014/main" id="{35F8D054-FFF6-A9E9-71E3-9F9FF70B335A}"/>
              </a:ext>
            </a:extLst>
          </p:cNvPr>
          <p:cNvPicPr>
            <a:picLocks noChangeAspect="1"/>
          </p:cNvPicPr>
          <p:nvPr/>
        </p:nvPicPr>
        <p:blipFill>
          <a:blip r:embed="rId4"/>
          <a:stretch>
            <a:fillRect/>
          </a:stretch>
        </p:blipFill>
        <p:spPr>
          <a:xfrm>
            <a:off x="239527" y="181255"/>
            <a:ext cx="1000125" cy="847725"/>
          </a:xfrm>
          <a:prstGeom prst="rect">
            <a:avLst/>
          </a:prstGeom>
        </p:spPr>
      </p:pic>
      <p:sp>
        <p:nvSpPr>
          <p:cNvPr id="8" name="Title 1">
            <a:extLst>
              <a:ext uri="{FF2B5EF4-FFF2-40B4-BE49-F238E27FC236}">
                <a16:creationId xmlns:a16="http://schemas.microsoft.com/office/drawing/2014/main" id="{10F327AB-869B-F5C5-8419-4F8BF34F083E}"/>
              </a:ext>
            </a:extLst>
          </p:cNvPr>
          <p:cNvSpPr txBox="1">
            <a:spLocks/>
          </p:cNvSpPr>
          <p:nvPr/>
        </p:nvSpPr>
        <p:spPr>
          <a:xfrm>
            <a:off x="408027" y="636718"/>
            <a:ext cx="9157914" cy="8397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latin typeface="Roboto"/>
                <a:ea typeface="Roboto"/>
                <a:cs typeface="Roboto"/>
              </a:rPr>
              <a:t>Geothermal Leasing Taxpayer Benefits </a:t>
            </a:r>
          </a:p>
        </p:txBody>
      </p:sp>
      <p:sp>
        <p:nvSpPr>
          <p:cNvPr id="9" name="Content Placeholder 4" descr="Geothermal is a sustainable energy source&#10;In 2023, generated 10.2 million megawatt hours (MW/h)&#10;1 MW/h powers 500-1,000 homes for 1 hour&#10;DOI-managed lands power 930,000 homes per year&#10;FY 2024: &gt; $20.6 million in revenue&#10;FY 2021: 7,400 jobs; $1.5 billion in economic boost">
            <a:extLst>
              <a:ext uri="{FF2B5EF4-FFF2-40B4-BE49-F238E27FC236}">
                <a16:creationId xmlns:a16="http://schemas.microsoft.com/office/drawing/2014/main" id="{DF034F3E-D7BC-96D2-FAE5-484D2EEE5EA6}"/>
              </a:ext>
            </a:extLst>
          </p:cNvPr>
          <p:cNvSpPr txBox="1">
            <a:spLocks/>
          </p:cNvSpPr>
          <p:nvPr/>
        </p:nvSpPr>
        <p:spPr>
          <a:xfrm>
            <a:off x="-88897" y="1435458"/>
            <a:ext cx="9321794" cy="4565398"/>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5755" lvl="2" indent="-257175">
              <a:lnSpc>
                <a:spcPct val="100000"/>
              </a:lnSpc>
              <a:spcBef>
                <a:spcPts val="0"/>
              </a:spcBef>
              <a:spcAft>
                <a:spcPts val="1800"/>
              </a:spcAft>
            </a:pPr>
            <a:r>
              <a:rPr lang="en-US" sz="2800" dirty="0">
                <a:latin typeface="Roboto"/>
                <a:ea typeface="Roboto"/>
                <a:cs typeface="Roboto"/>
              </a:rPr>
              <a:t>Geothermal is a sustainable energy source</a:t>
            </a:r>
          </a:p>
          <a:p>
            <a:pPr marL="325755" lvl="2" indent="-257175">
              <a:lnSpc>
                <a:spcPct val="100000"/>
              </a:lnSpc>
              <a:spcBef>
                <a:spcPts val="0"/>
              </a:spcBef>
              <a:spcAft>
                <a:spcPts val="1000"/>
              </a:spcAft>
            </a:pPr>
            <a:r>
              <a:rPr lang="en-US" sz="2800" dirty="0">
                <a:latin typeface="Roboto"/>
                <a:ea typeface="Roboto"/>
                <a:cs typeface="Roboto"/>
              </a:rPr>
              <a:t>In 2023, generated 10.2 million megawatt hours (MW/h)</a:t>
            </a:r>
          </a:p>
          <a:p>
            <a:pPr marL="868680" lvl="3" indent="-342900">
              <a:lnSpc>
                <a:spcPct val="100000"/>
              </a:lnSpc>
              <a:spcBef>
                <a:spcPts val="0"/>
              </a:spcBef>
              <a:spcAft>
                <a:spcPts val="1000"/>
              </a:spcAft>
              <a:buFont typeface="Courier New" panose="02070309020205020404" pitchFamily="49" charset="0"/>
              <a:buChar char="o"/>
            </a:pPr>
            <a:r>
              <a:rPr lang="en-US" sz="2800" dirty="0">
                <a:latin typeface="Roboto"/>
                <a:ea typeface="Roboto"/>
                <a:cs typeface="Roboto"/>
              </a:rPr>
              <a:t>1 MW/h powers 500-1,000 homes for 1 hour</a:t>
            </a:r>
          </a:p>
          <a:p>
            <a:pPr marL="868680" lvl="3" indent="-342900">
              <a:lnSpc>
                <a:spcPct val="100000"/>
              </a:lnSpc>
              <a:spcBef>
                <a:spcPts val="0"/>
              </a:spcBef>
              <a:spcAft>
                <a:spcPts val="1800"/>
              </a:spcAft>
              <a:buFont typeface="Courier New" panose="02070309020205020404" pitchFamily="49" charset="0"/>
              <a:buChar char="o"/>
            </a:pPr>
            <a:r>
              <a:rPr lang="en-US" sz="2800" dirty="0">
                <a:latin typeface="Roboto"/>
                <a:ea typeface="Roboto"/>
                <a:cs typeface="Roboto"/>
              </a:rPr>
              <a:t>DOI-managed lands power 930,000 homes per year</a:t>
            </a:r>
          </a:p>
          <a:p>
            <a:pPr marL="325755" lvl="2" indent="-257175">
              <a:lnSpc>
                <a:spcPct val="100000"/>
              </a:lnSpc>
              <a:spcBef>
                <a:spcPts val="0"/>
              </a:spcBef>
              <a:spcAft>
                <a:spcPts val="1800"/>
              </a:spcAft>
            </a:pPr>
            <a:r>
              <a:rPr lang="en-US" sz="2800" dirty="0">
                <a:latin typeface="Roboto"/>
                <a:ea typeface="Roboto"/>
                <a:cs typeface="Roboto"/>
              </a:rPr>
              <a:t>FY 2024: &gt; $20.6 million in revenue</a:t>
            </a:r>
          </a:p>
          <a:p>
            <a:pPr marL="325755" lvl="2" indent="-257175">
              <a:lnSpc>
                <a:spcPct val="100000"/>
              </a:lnSpc>
              <a:spcBef>
                <a:spcPts val="0"/>
              </a:spcBef>
              <a:spcAft>
                <a:spcPts val="1800"/>
              </a:spcAft>
            </a:pPr>
            <a:r>
              <a:rPr lang="en-US" sz="2800" dirty="0">
                <a:latin typeface="Roboto"/>
                <a:ea typeface="Roboto"/>
                <a:cs typeface="Roboto"/>
              </a:rPr>
              <a:t>FY 2021: 7,400 jobs; $1.5 billion in economic boost</a:t>
            </a:r>
          </a:p>
        </p:txBody>
      </p:sp>
      <p:pic>
        <p:nvPicPr>
          <p:cNvPr id="5" name="Picture 4" descr="Graphic showing how steam becomes energy, lights homes, and creates revenue for Idaho.">
            <a:extLst>
              <a:ext uri="{FF2B5EF4-FFF2-40B4-BE49-F238E27FC236}">
                <a16:creationId xmlns:a16="http://schemas.microsoft.com/office/drawing/2014/main" id="{8B214E15-5D4A-AC36-67DC-A3F731890388}"/>
              </a:ext>
              <a:ext uri="{C183D7F6-B498-43B3-948B-1728B52AA6E4}">
                <adec:decorative xmlns:adec="http://schemas.microsoft.com/office/drawing/2017/decorative" val="0"/>
              </a:ext>
            </a:extLst>
          </p:cNvPr>
          <p:cNvPicPr>
            <a:picLocks noChangeAspect="1"/>
          </p:cNvPicPr>
          <p:nvPr/>
        </p:nvPicPr>
        <p:blipFill>
          <a:blip r:embed="rId5"/>
          <a:srcRect t="68021" b="4270"/>
          <a:stretch/>
        </p:blipFill>
        <p:spPr>
          <a:xfrm>
            <a:off x="628651" y="5331925"/>
            <a:ext cx="7897168" cy="1422208"/>
          </a:xfrm>
          <a:prstGeom prst="rect">
            <a:avLst/>
          </a:prstGeom>
        </p:spPr>
      </p:pic>
      <p:sp>
        <p:nvSpPr>
          <p:cNvPr id="6" name="Slide Number Placeholder 5">
            <a:extLst>
              <a:ext uri="{FF2B5EF4-FFF2-40B4-BE49-F238E27FC236}">
                <a16:creationId xmlns:a16="http://schemas.microsoft.com/office/drawing/2014/main" id="{DACAA3B2-A078-64AA-A137-601E8C5385D2}"/>
              </a:ext>
            </a:extLst>
          </p:cNvPr>
          <p:cNvSpPr>
            <a:spLocks noGrp="1"/>
          </p:cNvSpPr>
          <p:nvPr>
            <p:ph type="sldNum" sz="quarter" idx="12"/>
          </p:nvPr>
        </p:nvSpPr>
        <p:spPr/>
        <p:txBody>
          <a:bodyPr/>
          <a:lstStyle/>
          <a:p>
            <a:fld id="{48F63A3B-78C7-47BE-AE5E-E10140E04643}" type="slidenum">
              <a:rPr lang="en-US" smtClean="0"/>
              <a:t>12</a:t>
            </a:fld>
            <a:endParaRPr lang="en-US"/>
          </a:p>
        </p:txBody>
      </p:sp>
      <p:sp>
        <p:nvSpPr>
          <p:cNvPr id="2" name="Title 1">
            <a:extLst>
              <a:ext uri="{FF2B5EF4-FFF2-40B4-BE49-F238E27FC236}">
                <a16:creationId xmlns:a16="http://schemas.microsoft.com/office/drawing/2014/main" id="{D86E3A64-C633-0444-FC9D-A2746DA15839}"/>
              </a:ext>
              <a:ext uri="{C183D7F6-B498-43B3-948B-1728B52AA6E4}">
                <adec:decorative xmlns:adec="http://schemas.microsoft.com/office/drawing/2017/decorative" val="1"/>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Geothermal Leasing Taxpayer Benefits</a:t>
            </a:r>
          </a:p>
        </p:txBody>
      </p:sp>
    </p:spTree>
    <p:extLst>
      <p:ext uri="{BB962C8B-B14F-4D97-AF65-F5344CB8AC3E}">
        <p14:creationId xmlns:p14="http://schemas.microsoft.com/office/powerpoint/2010/main" val="3792336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lack Topo line graphic" title="Black Topo line graphic">
            <a:extLst>
              <a:ext uri="{FF2B5EF4-FFF2-40B4-BE49-F238E27FC236}">
                <a16:creationId xmlns:a16="http://schemas.microsoft.com/office/drawing/2014/main" id="{E51A907E-D3B2-7460-F2F1-867844950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3" t="23419" r="935" b="69810"/>
          <a:stretch/>
        </p:blipFill>
        <p:spPr bwMode="auto">
          <a:xfrm>
            <a:off x="1258" y="2536"/>
            <a:ext cx="9164633" cy="634182"/>
          </a:xfrm>
          <a:prstGeom prst="rect">
            <a:avLst/>
          </a:prstGeom>
          <a:ln>
            <a:noFill/>
          </a:ln>
          <a:extLst>
            <a:ext uri="{53640926-AAD7-44D8-BBD7-CCE9431645EC}">
              <a14:shadowObscured xmlns:a14="http://schemas.microsoft.com/office/drawing/2010/main"/>
            </a:ext>
          </a:extLst>
        </p:spPr>
      </p:pic>
      <p:pic>
        <p:nvPicPr>
          <p:cNvPr id="19" name="Picture 18" descr="Bureau of Land Management Logo&#10;&#10;Bureau of Land Management Logo">
            <a:extLst>
              <a:ext uri="{FF2B5EF4-FFF2-40B4-BE49-F238E27FC236}">
                <a16:creationId xmlns:a16="http://schemas.microsoft.com/office/drawing/2014/main" id="{A91D4A95-06C0-3C43-0ED1-F21370614709}"/>
              </a:ext>
            </a:extLst>
          </p:cNvPr>
          <p:cNvPicPr>
            <a:picLocks noChangeAspect="1"/>
          </p:cNvPicPr>
          <p:nvPr/>
        </p:nvPicPr>
        <p:blipFill>
          <a:blip r:embed="rId4"/>
          <a:stretch>
            <a:fillRect/>
          </a:stretch>
        </p:blipFill>
        <p:spPr>
          <a:xfrm>
            <a:off x="239527" y="181255"/>
            <a:ext cx="1000125" cy="847725"/>
          </a:xfrm>
          <a:prstGeom prst="rect">
            <a:avLst/>
          </a:prstGeom>
        </p:spPr>
      </p:pic>
      <p:sp>
        <p:nvSpPr>
          <p:cNvPr id="5" name="Title 12">
            <a:extLst>
              <a:ext uri="{FF2B5EF4-FFF2-40B4-BE49-F238E27FC236}">
                <a16:creationId xmlns:a16="http://schemas.microsoft.com/office/drawing/2014/main" id="{6D783459-9EC9-7EBB-463D-2C643127AC5B}"/>
              </a:ext>
            </a:extLst>
          </p:cNvPr>
          <p:cNvSpPr>
            <a:spLocks noGrp="1"/>
          </p:cNvSpPr>
          <p:nvPr>
            <p:ph type="title"/>
          </p:nvPr>
        </p:nvSpPr>
        <p:spPr>
          <a:xfrm>
            <a:off x="955575" y="662032"/>
            <a:ext cx="7948898" cy="646072"/>
          </a:xfrm>
        </p:spPr>
        <p:txBody>
          <a:bodyPr vert="horz" lIns="91440" tIns="45720" rIns="91440" bIns="45720" rtlCol="0" anchor="ctr">
            <a:noAutofit/>
          </a:bodyPr>
          <a:lstStyle/>
          <a:p>
            <a:pPr algn="ctr"/>
            <a:r>
              <a:rPr lang="en-US" sz="3600">
                <a:latin typeface="Roboto"/>
                <a:ea typeface="Roboto"/>
                <a:cs typeface="Roboto"/>
              </a:rPr>
              <a:t>What</a:t>
            </a:r>
            <a:r>
              <a:rPr lang="en-US" sz="3600" b="1">
                <a:latin typeface="Roboto"/>
                <a:ea typeface="Roboto"/>
                <a:cs typeface="Roboto"/>
              </a:rPr>
              <a:t> </a:t>
            </a:r>
            <a:r>
              <a:rPr lang="en-US" sz="3600">
                <a:latin typeface="Roboto"/>
                <a:ea typeface="Roboto"/>
                <a:cs typeface="Roboto"/>
              </a:rPr>
              <a:t>Happens After Lease is Issued?</a:t>
            </a:r>
            <a:endParaRPr lang="en-US" sz="3600" b="1">
              <a:latin typeface="Roboto"/>
              <a:ea typeface="Roboto"/>
              <a:cs typeface="Roboto"/>
            </a:endParaRPr>
          </a:p>
        </p:txBody>
      </p:sp>
      <p:sp>
        <p:nvSpPr>
          <p:cNvPr id="9" name="Content Placeholder 4" descr="Lessee Rights &amp; Responsibilities:&#10;Primary Lease term: 10 years (extensions possible with diligent exploration)&#10;Production Lease Extension up to 35 years if producing geothermal energy (extensions possible) &#10;Pay fees, comply with terms of lease or other applicable law&#10;Responsible for reclamation&#10;Next Steps for Development:&#10;Site-specific permitting &amp; NEPA review before drilling&#10;BLM oversees compliance throughout the lease term&#10;">
            <a:extLst>
              <a:ext uri="{FF2B5EF4-FFF2-40B4-BE49-F238E27FC236}">
                <a16:creationId xmlns:a16="http://schemas.microsoft.com/office/drawing/2014/main" id="{B68211A0-48CC-3B3E-F1C2-AB3ABF208CE7}"/>
              </a:ext>
            </a:extLst>
          </p:cNvPr>
          <p:cNvSpPr>
            <a:spLocks noGrp="1"/>
          </p:cNvSpPr>
          <p:nvPr>
            <p:ph idx="1"/>
          </p:nvPr>
        </p:nvSpPr>
        <p:spPr>
          <a:xfrm>
            <a:off x="81595" y="1333418"/>
            <a:ext cx="9003957" cy="5426820"/>
          </a:xfrm>
        </p:spPr>
        <p:txBody>
          <a:bodyPr vert="horz" lIns="68580" tIns="34290" rIns="68580" bIns="34290" rtlCol="0" anchor="t">
            <a:normAutofit fontScale="92500"/>
          </a:bodyPr>
          <a:lstStyle/>
          <a:p>
            <a:pPr>
              <a:lnSpc>
                <a:spcPct val="110000"/>
              </a:lnSpc>
              <a:spcBef>
                <a:spcPts val="0"/>
              </a:spcBef>
              <a:spcAft>
                <a:spcPts val="1200"/>
              </a:spcAft>
            </a:pPr>
            <a:r>
              <a:rPr lang="en-US" dirty="0">
                <a:latin typeface="Roboto"/>
                <a:ea typeface="Roboto"/>
                <a:cs typeface="Roboto"/>
              </a:rPr>
              <a:t>Lessee Rights &amp; Responsibilities:</a:t>
            </a:r>
          </a:p>
          <a:p>
            <a:pPr lvl="1">
              <a:lnSpc>
                <a:spcPct val="110000"/>
              </a:lnSpc>
              <a:spcBef>
                <a:spcPts val="0"/>
              </a:spcBef>
              <a:spcAft>
                <a:spcPts val="1200"/>
              </a:spcAft>
              <a:buFont typeface="Courier New" panose="02070309020205020404" pitchFamily="49" charset="0"/>
              <a:buChar char="o"/>
            </a:pPr>
            <a:r>
              <a:rPr lang="en-US" sz="2600" dirty="0">
                <a:latin typeface="Roboto"/>
                <a:ea typeface="Roboto"/>
                <a:cs typeface="Roboto"/>
              </a:rPr>
              <a:t>Primary Lease term: 10 years (extensions possible with diligent exploration)</a:t>
            </a:r>
          </a:p>
          <a:p>
            <a:pPr lvl="1">
              <a:lnSpc>
                <a:spcPct val="110000"/>
              </a:lnSpc>
              <a:spcBef>
                <a:spcPts val="0"/>
              </a:spcBef>
              <a:spcAft>
                <a:spcPts val="1200"/>
              </a:spcAft>
              <a:buFont typeface="Courier New" panose="02070309020205020404" pitchFamily="49" charset="0"/>
              <a:buChar char="o"/>
            </a:pPr>
            <a:r>
              <a:rPr lang="en-US" sz="2600" dirty="0">
                <a:latin typeface="Roboto"/>
                <a:ea typeface="Roboto"/>
                <a:cs typeface="Roboto"/>
              </a:rPr>
              <a:t>Production Lease Extension up to 35 years if producing geothermal energy (extensions possible) </a:t>
            </a:r>
          </a:p>
          <a:p>
            <a:pPr lvl="1">
              <a:lnSpc>
                <a:spcPct val="110000"/>
              </a:lnSpc>
              <a:spcBef>
                <a:spcPts val="0"/>
              </a:spcBef>
              <a:spcAft>
                <a:spcPts val="1200"/>
              </a:spcAft>
              <a:buFont typeface="Courier New" panose="02070309020205020404" pitchFamily="49" charset="0"/>
              <a:buChar char="o"/>
            </a:pPr>
            <a:r>
              <a:rPr lang="en-US" sz="2600" dirty="0">
                <a:latin typeface="Roboto"/>
                <a:ea typeface="Roboto"/>
                <a:cs typeface="Roboto"/>
              </a:rPr>
              <a:t>Pay fees, comply with terms of lease or other applicable law</a:t>
            </a:r>
          </a:p>
          <a:p>
            <a:pPr lvl="1">
              <a:lnSpc>
                <a:spcPct val="110000"/>
              </a:lnSpc>
              <a:spcBef>
                <a:spcPts val="0"/>
              </a:spcBef>
              <a:spcAft>
                <a:spcPts val="1200"/>
              </a:spcAft>
              <a:buFont typeface="Courier New" panose="02070309020205020404" pitchFamily="49" charset="0"/>
              <a:buChar char="o"/>
            </a:pPr>
            <a:r>
              <a:rPr lang="en-US" sz="2600" dirty="0">
                <a:latin typeface="Roboto"/>
                <a:ea typeface="Roboto"/>
                <a:cs typeface="Roboto"/>
              </a:rPr>
              <a:t>Responsible for reclamation</a:t>
            </a:r>
          </a:p>
          <a:p>
            <a:pPr>
              <a:lnSpc>
                <a:spcPct val="110000"/>
              </a:lnSpc>
              <a:spcBef>
                <a:spcPts val="0"/>
              </a:spcBef>
              <a:spcAft>
                <a:spcPts val="1200"/>
              </a:spcAft>
            </a:pPr>
            <a:r>
              <a:rPr lang="en-US" dirty="0">
                <a:latin typeface="Roboto"/>
                <a:ea typeface="Roboto"/>
                <a:cs typeface="Roboto"/>
              </a:rPr>
              <a:t>Next Steps for Development:</a:t>
            </a:r>
          </a:p>
          <a:p>
            <a:pPr lvl="1">
              <a:lnSpc>
                <a:spcPct val="110000"/>
              </a:lnSpc>
              <a:spcBef>
                <a:spcPts val="0"/>
              </a:spcBef>
              <a:spcAft>
                <a:spcPts val="1200"/>
              </a:spcAft>
              <a:buFont typeface="Courier New" panose="02070309020205020404" pitchFamily="49" charset="0"/>
              <a:buChar char="o"/>
            </a:pPr>
            <a:r>
              <a:rPr lang="en-US" sz="2600" dirty="0">
                <a:latin typeface="Roboto"/>
                <a:ea typeface="Roboto"/>
                <a:cs typeface="Roboto"/>
              </a:rPr>
              <a:t>Site-specific permitting &amp; NEPA review before drilling</a:t>
            </a:r>
          </a:p>
          <a:p>
            <a:pPr lvl="1">
              <a:lnSpc>
                <a:spcPct val="110000"/>
              </a:lnSpc>
              <a:spcBef>
                <a:spcPts val="0"/>
              </a:spcBef>
              <a:spcAft>
                <a:spcPts val="1200"/>
              </a:spcAft>
              <a:buFont typeface="Courier New" panose="02070309020205020404" pitchFamily="49" charset="0"/>
              <a:buChar char="o"/>
            </a:pPr>
            <a:r>
              <a:rPr lang="en-US" sz="2600" dirty="0">
                <a:latin typeface="Roboto"/>
                <a:ea typeface="Roboto"/>
                <a:cs typeface="Roboto"/>
              </a:rPr>
              <a:t>BLM oversees compliance throughout the lease term</a:t>
            </a:r>
          </a:p>
          <a:p>
            <a:pPr marL="342900" lvl="1" indent="0">
              <a:buNone/>
            </a:pPr>
            <a:endParaRPr lang="en-US" dirty="0">
              <a:latin typeface="Roboto"/>
              <a:ea typeface="Roboto"/>
              <a:cs typeface="Roboto"/>
            </a:endParaRPr>
          </a:p>
        </p:txBody>
      </p:sp>
      <p:sp>
        <p:nvSpPr>
          <p:cNvPr id="4" name="Slide Number Placeholder 3">
            <a:extLst>
              <a:ext uri="{FF2B5EF4-FFF2-40B4-BE49-F238E27FC236}">
                <a16:creationId xmlns:a16="http://schemas.microsoft.com/office/drawing/2014/main" id="{EC058BE8-5500-CF51-3360-6406BEEB241D}"/>
              </a:ext>
            </a:extLst>
          </p:cNvPr>
          <p:cNvSpPr>
            <a:spLocks noGrp="1"/>
          </p:cNvSpPr>
          <p:nvPr>
            <p:ph type="sldNum" sz="quarter" idx="12"/>
          </p:nvPr>
        </p:nvSpPr>
        <p:spPr/>
        <p:txBody>
          <a:bodyPr/>
          <a:lstStyle/>
          <a:p>
            <a:fld id="{48F63A3B-78C7-47BE-AE5E-E10140E04643}" type="slidenum">
              <a:rPr lang="en-US" smtClean="0"/>
              <a:t>13</a:t>
            </a:fld>
            <a:endParaRPr lang="en-US"/>
          </a:p>
        </p:txBody>
      </p:sp>
    </p:spTree>
    <p:extLst>
      <p:ext uri="{BB962C8B-B14F-4D97-AF65-F5344CB8AC3E}">
        <p14:creationId xmlns:p14="http://schemas.microsoft.com/office/powerpoint/2010/main" val="1212888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50614-1A73-BC3D-A114-7BAB26C21234}"/>
            </a:ext>
          </a:extLst>
        </p:cNvPr>
        <p:cNvGrpSpPr/>
        <p:nvPr/>
      </p:nvGrpSpPr>
      <p:grpSpPr>
        <a:xfrm>
          <a:off x="0" y="0"/>
          <a:ext cx="0" cy="0"/>
          <a:chOff x="0" y="0"/>
          <a:chExt cx="0" cy="0"/>
        </a:xfrm>
      </p:grpSpPr>
      <p:pic>
        <p:nvPicPr>
          <p:cNvPr id="16" name="Picture 15" descr="Black Topo line graphic" title="Black Topo line graphic">
            <a:extLst>
              <a:ext uri="{FF2B5EF4-FFF2-40B4-BE49-F238E27FC236}">
                <a16:creationId xmlns:a16="http://schemas.microsoft.com/office/drawing/2014/main" id="{BB21EE19-1625-452B-9CD1-CEF9B55C51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3" t="23419" r="935" b="69810"/>
          <a:stretch/>
        </p:blipFill>
        <p:spPr bwMode="auto">
          <a:xfrm>
            <a:off x="1258" y="2536"/>
            <a:ext cx="9164633" cy="634182"/>
          </a:xfrm>
          <a:prstGeom prst="rect">
            <a:avLst/>
          </a:prstGeom>
          <a:ln>
            <a:noFill/>
          </a:ln>
          <a:extLst>
            <a:ext uri="{53640926-AAD7-44D8-BBD7-CCE9431645EC}">
              <a14:shadowObscured xmlns:a14="http://schemas.microsoft.com/office/drawing/2010/main"/>
            </a:ext>
          </a:extLst>
        </p:spPr>
      </p:pic>
      <p:pic>
        <p:nvPicPr>
          <p:cNvPr id="18" name="Picture 17" descr="Bureau of Land Management Logo&#10;&#10;Bureau of Land Management Logo">
            <a:extLst>
              <a:ext uri="{FF2B5EF4-FFF2-40B4-BE49-F238E27FC236}">
                <a16:creationId xmlns:a16="http://schemas.microsoft.com/office/drawing/2014/main" id="{2F280C8F-E12C-EF2B-C547-3CE17C7453A8}"/>
              </a:ext>
            </a:extLst>
          </p:cNvPr>
          <p:cNvPicPr>
            <a:picLocks noChangeAspect="1"/>
          </p:cNvPicPr>
          <p:nvPr/>
        </p:nvPicPr>
        <p:blipFill>
          <a:blip r:embed="rId4"/>
          <a:stretch>
            <a:fillRect/>
          </a:stretch>
        </p:blipFill>
        <p:spPr>
          <a:xfrm>
            <a:off x="239527" y="181255"/>
            <a:ext cx="1000125" cy="847725"/>
          </a:xfrm>
          <a:prstGeom prst="rect">
            <a:avLst/>
          </a:prstGeom>
        </p:spPr>
      </p:pic>
      <p:sp>
        <p:nvSpPr>
          <p:cNvPr id="3" name="Title 1" descr="Bonding &amp; Reclamation Requirements&#10;">
            <a:extLst>
              <a:ext uri="{FF2B5EF4-FFF2-40B4-BE49-F238E27FC236}">
                <a16:creationId xmlns:a16="http://schemas.microsoft.com/office/drawing/2014/main" id="{F40505C6-CB86-86B8-3C95-A25431C0041A}"/>
              </a:ext>
            </a:extLst>
          </p:cNvPr>
          <p:cNvSpPr txBox="1">
            <a:spLocks/>
          </p:cNvSpPr>
          <p:nvPr/>
        </p:nvSpPr>
        <p:spPr>
          <a:xfrm>
            <a:off x="1216652" y="797315"/>
            <a:ext cx="6968986" cy="82211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Roboto"/>
                <a:ea typeface="Roboto"/>
                <a:cs typeface="Roboto"/>
              </a:rPr>
              <a:t>Bonding &amp; Reclamation Requirements</a:t>
            </a:r>
            <a:endParaRPr lang="en-US" sz="3600" dirty="0"/>
          </a:p>
        </p:txBody>
      </p:sp>
      <p:sp>
        <p:nvSpPr>
          <p:cNvPr id="5" name="Content Placeholder 4" descr="Every operator must hold:&#10;A reclamation bond&#10;The operator must either reclaim the land back to its original use, or&#10;Forfeit the bond&#10;&#10;A performance bond&#10;The operator must either meet the requirements of their lease, or&#10;Forfeit their bond&#10;">
            <a:extLst>
              <a:ext uri="{FF2B5EF4-FFF2-40B4-BE49-F238E27FC236}">
                <a16:creationId xmlns:a16="http://schemas.microsoft.com/office/drawing/2014/main" id="{024994A9-69B7-0080-C75D-D0858356E0A2}"/>
              </a:ext>
            </a:extLst>
          </p:cNvPr>
          <p:cNvSpPr>
            <a:spLocks noGrp="1"/>
          </p:cNvSpPr>
          <p:nvPr>
            <p:ph idx="1"/>
          </p:nvPr>
        </p:nvSpPr>
        <p:spPr>
          <a:xfrm>
            <a:off x="0" y="1780028"/>
            <a:ext cx="4976446" cy="4356124"/>
          </a:xfrm>
        </p:spPr>
        <p:txBody>
          <a:bodyPr vert="horz" lIns="68580" tIns="34290" rIns="68580" bIns="34290" rtlCol="0" anchor="t">
            <a:normAutofit lnSpcReduction="10000"/>
          </a:bodyPr>
          <a:lstStyle/>
          <a:p>
            <a:pPr marL="0" indent="0">
              <a:buNone/>
            </a:pPr>
            <a:r>
              <a:rPr lang="en-US" dirty="0">
                <a:solidFill>
                  <a:srgbClr val="000000"/>
                </a:solidFill>
                <a:latin typeface="Calibri"/>
                <a:ea typeface="Calibri"/>
                <a:cs typeface="Calibri"/>
              </a:rPr>
              <a:t>Every operator must hold:</a:t>
            </a:r>
          </a:p>
          <a:p>
            <a:pPr lvl="1"/>
            <a:r>
              <a:rPr lang="en-US" sz="2800" dirty="0">
                <a:solidFill>
                  <a:srgbClr val="000000"/>
                </a:solidFill>
                <a:latin typeface="Calibri"/>
                <a:ea typeface="Calibri"/>
                <a:cs typeface="Calibri"/>
              </a:rPr>
              <a:t>A reclamation bond</a:t>
            </a:r>
          </a:p>
          <a:p>
            <a:pPr lvl="2">
              <a:buFont typeface="Courier New" panose="02070309020205020404" pitchFamily="49" charset="0"/>
              <a:buChar char="o"/>
            </a:pPr>
            <a:r>
              <a:rPr lang="en-US" sz="2400" dirty="0">
                <a:solidFill>
                  <a:srgbClr val="000000"/>
                </a:solidFill>
                <a:latin typeface="Calibri"/>
                <a:ea typeface="Calibri"/>
                <a:cs typeface="Calibri"/>
              </a:rPr>
              <a:t>The operator must either reclaim the land back to its original use, or</a:t>
            </a:r>
          </a:p>
          <a:p>
            <a:pPr lvl="2">
              <a:buFont typeface="Courier New" panose="02070309020205020404" pitchFamily="49" charset="0"/>
              <a:buChar char="o"/>
            </a:pPr>
            <a:r>
              <a:rPr lang="en-US" sz="2400" dirty="0">
                <a:solidFill>
                  <a:srgbClr val="000000"/>
                </a:solidFill>
                <a:latin typeface="Calibri"/>
                <a:ea typeface="Calibri"/>
                <a:cs typeface="Calibri"/>
              </a:rPr>
              <a:t>Forfeit the bond</a:t>
            </a:r>
          </a:p>
          <a:p>
            <a:pPr marL="457200" lvl="1" indent="0">
              <a:buNone/>
            </a:pPr>
            <a:endParaRPr lang="en-US" sz="2800" dirty="0">
              <a:solidFill>
                <a:srgbClr val="000000"/>
              </a:solidFill>
              <a:latin typeface="Calibri"/>
              <a:ea typeface="Calibri"/>
              <a:cs typeface="Calibri"/>
            </a:endParaRPr>
          </a:p>
          <a:p>
            <a:pPr lvl="1"/>
            <a:r>
              <a:rPr lang="en-US" sz="2800" dirty="0">
                <a:solidFill>
                  <a:srgbClr val="000000"/>
                </a:solidFill>
                <a:latin typeface="Calibri"/>
                <a:ea typeface="Calibri"/>
                <a:cs typeface="Calibri"/>
              </a:rPr>
              <a:t>A performance bond</a:t>
            </a:r>
          </a:p>
          <a:p>
            <a:pPr lvl="2">
              <a:buFont typeface="Courier New" panose="02070309020205020404" pitchFamily="49" charset="0"/>
              <a:buChar char="o"/>
            </a:pPr>
            <a:r>
              <a:rPr lang="en-US" sz="2400" dirty="0">
                <a:solidFill>
                  <a:srgbClr val="000000"/>
                </a:solidFill>
                <a:latin typeface="Calibri"/>
                <a:ea typeface="Calibri"/>
                <a:cs typeface="Calibri"/>
              </a:rPr>
              <a:t>The operator must either meet the requirements of their lease, or</a:t>
            </a:r>
          </a:p>
          <a:p>
            <a:pPr lvl="2">
              <a:buFont typeface="Courier New" panose="02070309020205020404" pitchFamily="49" charset="0"/>
              <a:buChar char="o"/>
            </a:pPr>
            <a:r>
              <a:rPr lang="en-US" sz="2400" dirty="0">
                <a:solidFill>
                  <a:srgbClr val="000000"/>
                </a:solidFill>
                <a:latin typeface="Calibri"/>
                <a:ea typeface="Calibri"/>
                <a:cs typeface="Calibri"/>
              </a:rPr>
              <a:t>Forfeit their bond</a:t>
            </a:r>
          </a:p>
          <a:p>
            <a:pPr marL="457200" lvl="1" indent="0">
              <a:buNone/>
            </a:pPr>
            <a:endParaRPr lang="en-US" dirty="0">
              <a:solidFill>
                <a:srgbClr val="000000"/>
              </a:solidFill>
              <a:latin typeface="Calibri"/>
              <a:ea typeface="Calibri"/>
              <a:cs typeface="Calibri"/>
            </a:endParaRPr>
          </a:p>
        </p:txBody>
      </p:sp>
      <p:pic>
        <p:nvPicPr>
          <p:cNvPr id="5122" name="Picture 2" descr="A field of grass.  Photo courtesy: USDA Forest Service">
            <a:extLst>
              <a:ext uri="{FF2B5EF4-FFF2-40B4-BE49-F238E27FC236}">
                <a16:creationId xmlns:a16="http://schemas.microsoft.com/office/drawing/2014/main" id="{190DE633-362D-0BCC-49E5-03A13A5749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0515" y="2435470"/>
            <a:ext cx="4113485" cy="30851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7B01AE8-1A77-6AD8-A732-E473D7E583ED}"/>
              </a:ext>
            </a:extLst>
          </p:cNvPr>
          <p:cNvSpPr txBox="1"/>
          <p:nvPr/>
        </p:nvSpPr>
        <p:spPr>
          <a:xfrm>
            <a:off x="5108331" y="5530513"/>
            <a:ext cx="3886660" cy="37702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i="1">
                <a:ea typeface="+mn-lt"/>
                <a:cs typeface="+mn-lt"/>
              </a:rPr>
              <a:t>Photo courtesy: USDA Forest Service</a:t>
            </a:r>
            <a:endParaRPr lang="en-US" sz="1050" i="1">
              <a:ea typeface="Calibri"/>
              <a:cs typeface="Calibri"/>
            </a:endParaRPr>
          </a:p>
        </p:txBody>
      </p:sp>
      <p:sp>
        <p:nvSpPr>
          <p:cNvPr id="2" name="Slide Number Placeholder 1">
            <a:extLst>
              <a:ext uri="{FF2B5EF4-FFF2-40B4-BE49-F238E27FC236}">
                <a16:creationId xmlns:a16="http://schemas.microsoft.com/office/drawing/2014/main" id="{9F53F8B9-C024-C3A0-E42E-CF727C3F6220}"/>
              </a:ext>
            </a:extLst>
          </p:cNvPr>
          <p:cNvSpPr>
            <a:spLocks noGrp="1"/>
          </p:cNvSpPr>
          <p:nvPr>
            <p:ph type="sldNum" sz="quarter" idx="12"/>
          </p:nvPr>
        </p:nvSpPr>
        <p:spPr/>
        <p:txBody>
          <a:bodyPr/>
          <a:lstStyle/>
          <a:p>
            <a:fld id="{48F63A3B-78C7-47BE-AE5E-E10140E04643}" type="slidenum">
              <a:rPr lang="en-US" smtClean="0"/>
              <a:t>14</a:t>
            </a:fld>
            <a:endParaRPr lang="en-US"/>
          </a:p>
        </p:txBody>
      </p:sp>
      <p:sp>
        <p:nvSpPr>
          <p:cNvPr id="4" name="Title 3">
            <a:extLst>
              <a:ext uri="{FF2B5EF4-FFF2-40B4-BE49-F238E27FC236}">
                <a16:creationId xmlns:a16="http://schemas.microsoft.com/office/drawing/2014/main" id="{4CBAC7DA-3421-9318-06E6-A3CB97079EB4}"/>
              </a:ext>
              <a:ext uri="{C183D7F6-B498-43B3-948B-1728B52AA6E4}">
                <adec:decorative xmlns:adec="http://schemas.microsoft.com/office/drawing/2017/decorative" val="1"/>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Bonding and Reclamation </a:t>
            </a:r>
            <a:r>
              <a:rPr lang="en-US" dirty="0" err="1"/>
              <a:t>Requirments</a:t>
            </a:r>
            <a:endParaRPr lang="en-US" dirty="0"/>
          </a:p>
        </p:txBody>
      </p:sp>
    </p:spTree>
    <p:extLst>
      <p:ext uri="{BB962C8B-B14F-4D97-AF65-F5344CB8AC3E}">
        <p14:creationId xmlns:p14="http://schemas.microsoft.com/office/powerpoint/2010/main" val="1952422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73F5A-2880-89CB-C80B-CDC0F4A01EE7}"/>
            </a:ext>
          </a:extLst>
        </p:cNvPr>
        <p:cNvGrpSpPr/>
        <p:nvPr/>
      </p:nvGrpSpPr>
      <p:grpSpPr>
        <a:xfrm>
          <a:off x="0" y="0"/>
          <a:ext cx="0" cy="0"/>
          <a:chOff x="0" y="0"/>
          <a:chExt cx="0" cy="0"/>
        </a:xfrm>
      </p:grpSpPr>
      <p:pic>
        <p:nvPicPr>
          <p:cNvPr id="21" name="Picture 20" descr="Black Topo line graphic" title="Black Topo line graphic">
            <a:extLst>
              <a:ext uri="{FF2B5EF4-FFF2-40B4-BE49-F238E27FC236}">
                <a16:creationId xmlns:a16="http://schemas.microsoft.com/office/drawing/2014/main" id="{A40F21CD-BCFF-20BA-59C4-D674A626AD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3" t="23419" r="935" b="69810"/>
          <a:stretch/>
        </p:blipFill>
        <p:spPr bwMode="auto">
          <a:xfrm>
            <a:off x="1258" y="2536"/>
            <a:ext cx="9164633" cy="634182"/>
          </a:xfrm>
          <a:prstGeom prst="rect">
            <a:avLst/>
          </a:prstGeom>
          <a:ln>
            <a:noFill/>
          </a:ln>
          <a:extLst>
            <a:ext uri="{53640926-AAD7-44D8-BBD7-CCE9431645EC}">
              <a14:shadowObscured xmlns:a14="http://schemas.microsoft.com/office/drawing/2010/main"/>
            </a:ext>
          </a:extLst>
        </p:spPr>
      </p:pic>
      <p:pic>
        <p:nvPicPr>
          <p:cNvPr id="23" name="Picture 22" descr="Bureau of Land Management Logo&#10;&#10;Bureau of Land Management Logo">
            <a:extLst>
              <a:ext uri="{FF2B5EF4-FFF2-40B4-BE49-F238E27FC236}">
                <a16:creationId xmlns:a16="http://schemas.microsoft.com/office/drawing/2014/main" id="{1A10B564-6833-4188-B34F-A883FC5FB6BC}"/>
              </a:ext>
            </a:extLst>
          </p:cNvPr>
          <p:cNvPicPr>
            <a:picLocks noChangeAspect="1"/>
          </p:cNvPicPr>
          <p:nvPr/>
        </p:nvPicPr>
        <p:blipFill>
          <a:blip r:embed="rId4"/>
          <a:stretch>
            <a:fillRect/>
          </a:stretch>
        </p:blipFill>
        <p:spPr>
          <a:xfrm>
            <a:off x="239527" y="181255"/>
            <a:ext cx="1000125" cy="847725"/>
          </a:xfrm>
          <a:prstGeom prst="rect">
            <a:avLst/>
          </a:prstGeom>
        </p:spPr>
      </p:pic>
      <p:sp>
        <p:nvSpPr>
          <p:cNvPr id="15" name="Title 12">
            <a:extLst>
              <a:ext uri="{FF2B5EF4-FFF2-40B4-BE49-F238E27FC236}">
                <a16:creationId xmlns:a16="http://schemas.microsoft.com/office/drawing/2014/main" id="{1152379D-6BA6-AF68-6ABD-D05978429E83}"/>
              </a:ext>
            </a:extLst>
          </p:cNvPr>
          <p:cNvSpPr>
            <a:spLocks noGrp="1"/>
          </p:cNvSpPr>
          <p:nvPr>
            <p:ph type="title"/>
          </p:nvPr>
        </p:nvSpPr>
        <p:spPr>
          <a:xfrm>
            <a:off x="801274" y="598617"/>
            <a:ext cx="7934520" cy="847354"/>
          </a:xfrm>
        </p:spPr>
        <p:txBody>
          <a:bodyPr>
            <a:normAutofit/>
          </a:bodyPr>
          <a:lstStyle/>
          <a:p>
            <a:pPr algn="ctr"/>
            <a:r>
              <a:rPr lang="en-US" sz="3600">
                <a:latin typeface="Roboto"/>
                <a:ea typeface="Roboto"/>
                <a:cs typeface="Roboto"/>
              </a:rPr>
              <a:t>Idaho Geothermal Nominations</a:t>
            </a:r>
          </a:p>
        </p:txBody>
      </p:sp>
      <p:sp>
        <p:nvSpPr>
          <p:cNvPr id="5" name="TextBox 4" descr="Geothermal leasing nominations received within boundaries of field offices:&#10;–Four Rivers        — Bruneau&#10;–Burley                 — Shoshone&#10;–Pocatello&#10;">
            <a:extLst>
              <a:ext uri="{FF2B5EF4-FFF2-40B4-BE49-F238E27FC236}">
                <a16:creationId xmlns:a16="http://schemas.microsoft.com/office/drawing/2014/main" id="{D35C4467-E243-9A6D-FFE7-7613C91779F4}"/>
              </a:ext>
            </a:extLst>
          </p:cNvPr>
          <p:cNvSpPr txBox="1"/>
          <p:nvPr/>
        </p:nvSpPr>
        <p:spPr>
          <a:xfrm>
            <a:off x="241060" y="1437026"/>
            <a:ext cx="6166086" cy="287001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800" dirty="0">
                <a:latin typeface="Roboto"/>
                <a:ea typeface="Calibri"/>
                <a:cs typeface="Calibri"/>
              </a:rPr>
              <a:t>Geothermal leasing nominations received within boundaries of field offices:</a:t>
            </a:r>
            <a:endParaRPr lang="en-US" sz="2800" dirty="0">
              <a:latin typeface="Roboto"/>
              <a:ea typeface="Roboto"/>
              <a:cs typeface="Roboto"/>
            </a:endParaRPr>
          </a:p>
          <a:p>
            <a:pPr lvl="1"/>
            <a:r>
              <a:rPr lang="en-US" sz="2800" dirty="0">
                <a:latin typeface="Roboto"/>
                <a:ea typeface="Calibri"/>
                <a:cs typeface="Arial"/>
              </a:rPr>
              <a:t>–</a:t>
            </a:r>
            <a:r>
              <a:rPr lang="en-US" sz="2800" dirty="0">
                <a:latin typeface="Roboto"/>
                <a:ea typeface="Roboto"/>
                <a:cs typeface="Roboto"/>
              </a:rPr>
              <a:t>Four Rivers        — Bruneau</a:t>
            </a:r>
          </a:p>
          <a:p>
            <a:pPr lvl="1"/>
            <a:r>
              <a:rPr lang="en-US" sz="2800" dirty="0">
                <a:latin typeface="Roboto"/>
                <a:ea typeface="Calibri"/>
                <a:cs typeface="Arial"/>
              </a:rPr>
              <a:t>–</a:t>
            </a:r>
            <a:r>
              <a:rPr lang="en-US" sz="2800" dirty="0">
                <a:latin typeface="Roboto"/>
                <a:ea typeface="Roboto"/>
                <a:cs typeface="Roboto"/>
              </a:rPr>
              <a:t>Burley                 — Shoshone</a:t>
            </a:r>
          </a:p>
          <a:p>
            <a:pPr lvl="1"/>
            <a:r>
              <a:rPr lang="en-US" sz="2800" dirty="0">
                <a:latin typeface="Roboto"/>
                <a:ea typeface="Calibri"/>
                <a:cs typeface="Arial"/>
              </a:rPr>
              <a:t>–</a:t>
            </a:r>
            <a:r>
              <a:rPr lang="en-US" sz="2800" dirty="0">
                <a:latin typeface="Roboto"/>
                <a:ea typeface="Roboto"/>
                <a:cs typeface="Roboto"/>
              </a:rPr>
              <a:t>Pocatello</a:t>
            </a:r>
          </a:p>
          <a:p>
            <a:pPr lvl="1"/>
            <a:endParaRPr lang="en-US" sz="1400" dirty="0">
              <a:latin typeface="Calibri"/>
              <a:ea typeface="Calibri"/>
              <a:cs typeface="Calibri"/>
            </a:endParaRPr>
          </a:p>
        </p:txBody>
      </p:sp>
      <p:sp>
        <p:nvSpPr>
          <p:cNvPr id="6" name="TextBox 5" descr="2025 Lease sales: Fall and Winter &#10;">
            <a:extLst>
              <a:ext uri="{FF2B5EF4-FFF2-40B4-BE49-F238E27FC236}">
                <a16:creationId xmlns:a16="http://schemas.microsoft.com/office/drawing/2014/main" id="{87C7625D-C699-6FB5-C0ED-2F7BEAF11062}"/>
              </a:ext>
            </a:extLst>
          </p:cNvPr>
          <p:cNvSpPr txBox="1"/>
          <p:nvPr/>
        </p:nvSpPr>
        <p:spPr>
          <a:xfrm>
            <a:off x="-238841" y="4337747"/>
            <a:ext cx="6166086"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411480"/>
            <a:r>
              <a:rPr lang="en-US" sz="2800" dirty="0">
                <a:latin typeface="Roboto"/>
                <a:ea typeface="Roboto"/>
                <a:cs typeface="Roboto"/>
              </a:rPr>
              <a:t>2025 Lease sales: Fall and Winter </a:t>
            </a:r>
          </a:p>
        </p:txBody>
      </p:sp>
      <p:sp>
        <p:nvSpPr>
          <p:cNvPr id="14" name="Content Placeholder 4" descr="Follow https://ow.ly/T8fL50VB8kU &#10;for geothermal leasing updates&#10;">
            <a:extLst>
              <a:ext uri="{FF2B5EF4-FFF2-40B4-BE49-F238E27FC236}">
                <a16:creationId xmlns:a16="http://schemas.microsoft.com/office/drawing/2014/main" id="{090BCE8C-9BAB-87CD-29E9-F01CC8CD9CCF}"/>
              </a:ext>
            </a:extLst>
          </p:cNvPr>
          <p:cNvSpPr>
            <a:spLocks noGrp="1"/>
          </p:cNvSpPr>
          <p:nvPr>
            <p:ph idx="1"/>
          </p:nvPr>
        </p:nvSpPr>
        <p:spPr>
          <a:xfrm>
            <a:off x="67377" y="5420974"/>
            <a:ext cx="6055292" cy="970201"/>
          </a:xfrm>
        </p:spPr>
        <p:txBody>
          <a:bodyPr vert="horz" lIns="68580" tIns="34290" rIns="68580" bIns="34290" rtlCol="0" anchor="t">
            <a:normAutofit/>
          </a:bodyPr>
          <a:lstStyle/>
          <a:p>
            <a:pPr marL="0" indent="0">
              <a:buNone/>
            </a:pPr>
            <a:r>
              <a:rPr lang="en-US" dirty="0">
                <a:latin typeface="Roboto"/>
                <a:ea typeface="Roboto"/>
                <a:cs typeface="Roboto"/>
              </a:rPr>
              <a:t>Follow</a:t>
            </a:r>
            <a:r>
              <a:rPr lang="en-US" dirty="0">
                <a:solidFill>
                  <a:srgbClr val="FF0000"/>
                </a:solidFill>
                <a:latin typeface="Roboto"/>
                <a:ea typeface="Roboto"/>
                <a:cs typeface="Roboto"/>
              </a:rPr>
              <a:t> </a:t>
            </a:r>
            <a:r>
              <a:rPr lang="en-US" dirty="0">
                <a:ea typeface="+mn-lt"/>
                <a:cs typeface="+mn-lt"/>
                <a:hlinkClick r:id="rId5"/>
              </a:rPr>
              <a:t>https://ow.ly/T8fL50VB8kU</a:t>
            </a:r>
            <a:r>
              <a:rPr lang="en-US" dirty="0">
                <a:ea typeface="+mn-lt"/>
                <a:cs typeface="+mn-lt"/>
              </a:rPr>
              <a:t> </a:t>
            </a:r>
            <a:br>
              <a:rPr lang="en-US" dirty="0">
                <a:ea typeface="+mn-lt"/>
                <a:cs typeface="+mn-lt"/>
              </a:rPr>
            </a:br>
            <a:r>
              <a:rPr lang="en-US" dirty="0">
                <a:latin typeface="Roboto"/>
                <a:ea typeface="Roboto"/>
                <a:cs typeface="Roboto"/>
              </a:rPr>
              <a:t>for geothermal leasing updates</a:t>
            </a:r>
          </a:p>
        </p:txBody>
      </p:sp>
      <p:graphicFrame>
        <p:nvGraphicFramePr>
          <p:cNvPr id="2" name="Chart 1" descr="Bar graph of total acres by BLM Idaho field offices. Bruneau has 50000, Burley has over 10000, Four Rivers has about 26000, Pocatello and Shoshone have less than 10000">
            <a:extLst>
              <a:ext uri="{FF2B5EF4-FFF2-40B4-BE49-F238E27FC236}">
                <a16:creationId xmlns:a16="http://schemas.microsoft.com/office/drawing/2014/main" id="{AB17908D-BBB4-E423-5CFF-AFBC8387E36A}"/>
              </a:ext>
            </a:extLst>
          </p:cNvPr>
          <p:cNvGraphicFramePr>
            <a:graphicFrameLocks/>
          </p:cNvGraphicFramePr>
          <p:nvPr>
            <p:extLst>
              <p:ext uri="{D42A27DB-BD31-4B8C-83A1-F6EECF244321}">
                <p14:modId xmlns:p14="http://schemas.microsoft.com/office/powerpoint/2010/main" val="1917776169"/>
              </p:ext>
            </p:extLst>
          </p:nvPr>
        </p:nvGraphicFramePr>
        <p:xfrm>
          <a:off x="5927245" y="924230"/>
          <a:ext cx="2975696" cy="5674533"/>
        </p:xfrm>
        <a:graphic>
          <a:graphicData uri="http://schemas.openxmlformats.org/drawingml/2006/chart">
            <c:chart xmlns:c="http://schemas.openxmlformats.org/drawingml/2006/chart" xmlns:r="http://schemas.openxmlformats.org/officeDocument/2006/relationships" r:id="rId6"/>
          </a:graphicData>
        </a:graphic>
      </p:graphicFrame>
      <p:sp>
        <p:nvSpPr>
          <p:cNvPr id="4" name="Slide Number Placeholder 3">
            <a:extLst>
              <a:ext uri="{FF2B5EF4-FFF2-40B4-BE49-F238E27FC236}">
                <a16:creationId xmlns:a16="http://schemas.microsoft.com/office/drawing/2014/main" id="{CC3CBDD8-5C85-6BF6-03AC-BF18697F57D1}"/>
              </a:ext>
            </a:extLst>
          </p:cNvPr>
          <p:cNvSpPr>
            <a:spLocks noGrp="1"/>
          </p:cNvSpPr>
          <p:nvPr>
            <p:ph type="sldNum" sz="quarter" idx="12"/>
          </p:nvPr>
        </p:nvSpPr>
        <p:spPr/>
        <p:txBody>
          <a:bodyPr/>
          <a:lstStyle/>
          <a:p>
            <a:fld id="{48F63A3B-78C7-47BE-AE5E-E10140E04643}" type="slidenum">
              <a:rPr lang="en-US" smtClean="0"/>
              <a:t>15</a:t>
            </a:fld>
            <a:endParaRPr lang="en-US"/>
          </a:p>
        </p:txBody>
      </p:sp>
    </p:spTree>
    <p:extLst>
      <p:ext uri="{BB962C8B-B14F-4D97-AF65-F5344CB8AC3E}">
        <p14:creationId xmlns:p14="http://schemas.microsoft.com/office/powerpoint/2010/main" val="3318012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ack Topo line graphic" title="Black Topo line graphic">
            <a:extLst>
              <a:ext uri="{FF2B5EF4-FFF2-40B4-BE49-F238E27FC236}">
                <a16:creationId xmlns:a16="http://schemas.microsoft.com/office/drawing/2014/main" id="{0A804468-977C-C58A-8208-3771413F59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3" t="23419" r="935" b="69810"/>
          <a:stretch/>
        </p:blipFill>
        <p:spPr bwMode="auto">
          <a:xfrm>
            <a:off x="1258" y="2536"/>
            <a:ext cx="9164633" cy="634182"/>
          </a:xfrm>
          <a:prstGeom prst="rect">
            <a:avLst/>
          </a:prstGeom>
          <a:ln>
            <a:noFill/>
          </a:ln>
          <a:extLst>
            <a:ext uri="{53640926-AAD7-44D8-BBD7-CCE9431645EC}">
              <a14:shadowObscured xmlns:a14="http://schemas.microsoft.com/office/drawing/2010/main"/>
            </a:ext>
          </a:extLst>
        </p:spPr>
      </p:pic>
      <p:pic>
        <p:nvPicPr>
          <p:cNvPr id="10" name="Picture 9" descr="Bureau of Land Management Logo&#10;&#10;Bureau of Land Management Logo">
            <a:extLst>
              <a:ext uri="{FF2B5EF4-FFF2-40B4-BE49-F238E27FC236}">
                <a16:creationId xmlns:a16="http://schemas.microsoft.com/office/drawing/2014/main" id="{5ADBCFCF-3152-0D78-09E1-C5E03387CFE2}"/>
              </a:ext>
            </a:extLst>
          </p:cNvPr>
          <p:cNvPicPr>
            <a:picLocks noChangeAspect="1"/>
          </p:cNvPicPr>
          <p:nvPr/>
        </p:nvPicPr>
        <p:blipFill>
          <a:blip r:embed="rId4"/>
          <a:stretch>
            <a:fillRect/>
          </a:stretch>
        </p:blipFill>
        <p:spPr>
          <a:xfrm>
            <a:off x="239527" y="181255"/>
            <a:ext cx="1000125" cy="847725"/>
          </a:xfrm>
          <a:prstGeom prst="rect">
            <a:avLst/>
          </a:prstGeom>
        </p:spPr>
      </p:pic>
      <p:sp>
        <p:nvSpPr>
          <p:cNvPr id="8" name="Title 1">
            <a:extLst>
              <a:ext uri="{FF2B5EF4-FFF2-40B4-BE49-F238E27FC236}">
                <a16:creationId xmlns:a16="http://schemas.microsoft.com/office/drawing/2014/main" id="{811DD26E-72A2-8F22-DEED-4844ADA9D0DC}"/>
              </a:ext>
            </a:extLst>
          </p:cNvPr>
          <p:cNvSpPr txBox="1">
            <a:spLocks/>
          </p:cNvSpPr>
          <p:nvPr/>
        </p:nvSpPr>
        <p:spPr>
          <a:xfrm>
            <a:off x="272943" y="788128"/>
            <a:ext cx="8743950" cy="48170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latin typeface="Roboto"/>
                <a:ea typeface="Roboto"/>
                <a:cs typeface="Roboto"/>
              </a:rPr>
              <a:t>How Can I Participate?</a:t>
            </a:r>
            <a:endParaRPr lang="en-US" sz="3600"/>
          </a:p>
        </p:txBody>
      </p:sp>
      <p:sp>
        <p:nvSpPr>
          <p:cNvPr id="12" name="Content Placeholder 4" descr="Field Office completes NEPA review - includes public participation period&#10;&#10;Public participation period for parcels within the boundaries of Four Rivers and Pocatello field offices starts tomorrow (April 18)&#10;&#10;To provide feedback please visit our&#10;website for more information: &#10;https://ow.ly/T8fL50VB8kU. &#10;&#10;">
            <a:extLst>
              <a:ext uri="{FF2B5EF4-FFF2-40B4-BE49-F238E27FC236}">
                <a16:creationId xmlns:a16="http://schemas.microsoft.com/office/drawing/2014/main" id="{17398F4B-B665-C364-FA2C-21A0EB12C3FF}"/>
              </a:ext>
            </a:extLst>
          </p:cNvPr>
          <p:cNvSpPr txBox="1">
            <a:spLocks/>
          </p:cNvSpPr>
          <p:nvPr/>
        </p:nvSpPr>
        <p:spPr>
          <a:xfrm>
            <a:off x="272943" y="1446653"/>
            <a:ext cx="8598114" cy="5230092"/>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5755" lvl="2" indent="-257175">
              <a:lnSpc>
                <a:spcPct val="100000"/>
              </a:lnSpc>
              <a:spcBef>
                <a:spcPts val="0"/>
              </a:spcBef>
            </a:pPr>
            <a:r>
              <a:rPr lang="en-US" sz="2600" dirty="0">
                <a:latin typeface="Roboto"/>
                <a:ea typeface="Roboto"/>
                <a:cs typeface="Roboto"/>
              </a:rPr>
              <a:t>Field Office completes NEPA review - includes public participation period</a:t>
            </a:r>
            <a:br>
              <a:rPr lang="en-US" sz="2600" dirty="0">
                <a:latin typeface="Roboto"/>
                <a:ea typeface="Roboto"/>
                <a:cs typeface="Roboto"/>
              </a:rPr>
            </a:br>
            <a:endParaRPr lang="en-US" sz="2600" dirty="0">
              <a:latin typeface="Roboto"/>
              <a:ea typeface="Roboto"/>
              <a:cs typeface="Roboto"/>
            </a:endParaRPr>
          </a:p>
          <a:p>
            <a:pPr marL="325755" lvl="2" indent="-257175">
              <a:lnSpc>
                <a:spcPct val="100000"/>
              </a:lnSpc>
              <a:spcBef>
                <a:spcPts val="0"/>
              </a:spcBef>
            </a:pPr>
            <a:r>
              <a:rPr lang="en-US" sz="2600" dirty="0">
                <a:latin typeface="Roboto"/>
                <a:ea typeface="Roboto"/>
                <a:cs typeface="Roboto"/>
              </a:rPr>
              <a:t>Public participation period for parcels within the boundaries of Four Rivers and Pocatello field offices starts tomorrow (April 18)</a:t>
            </a:r>
            <a:endParaRPr lang="en-US" sz="2600" dirty="0">
              <a:highlight>
                <a:srgbClr val="FFFF00"/>
              </a:highlight>
              <a:latin typeface="Roboto"/>
              <a:ea typeface="Roboto"/>
              <a:cs typeface="Roboto"/>
            </a:endParaRPr>
          </a:p>
          <a:p>
            <a:pPr marL="325755" lvl="2" indent="-257175">
              <a:lnSpc>
                <a:spcPct val="100000"/>
              </a:lnSpc>
              <a:spcBef>
                <a:spcPts val="0"/>
              </a:spcBef>
            </a:pPr>
            <a:endParaRPr lang="en-US" sz="2600" dirty="0">
              <a:highlight>
                <a:srgbClr val="FFFF00"/>
              </a:highlight>
              <a:latin typeface="Roboto"/>
              <a:ea typeface="Roboto"/>
              <a:cs typeface="Roboto"/>
            </a:endParaRPr>
          </a:p>
          <a:p>
            <a:pPr marL="325755" lvl="2" indent="-257175">
              <a:lnSpc>
                <a:spcPct val="100000"/>
              </a:lnSpc>
              <a:spcBef>
                <a:spcPts val="0"/>
              </a:spcBef>
            </a:pPr>
            <a:r>
              <a:rPr lang="en-US" sz="2600" dirty="0">
                <a:latin typeface="Roboto"/>
                <a:ea typeface="Roboto"/>
                <a:cs typeface="Roboto"/>
              </a:rPr>
              <a:t>To provide feedback please visit our</a:t>
            </a:r>
            <a:br>
              <a:rPr lang="en-US" sz="2600" dirty="0">
                <a:latin typeface="Roboto"/>
                <a:ea typeface="Roboto"/>
                <a:cs typeface="Roboto"/>
              </a:rPr>
            </a:br>
            <a:r>
              <a:rPr lang="en-US" sz="2600" dirty="0">
                <a:latin typeface="Roboto"/>
                <a:ea typeface="Roboto"/>
                <a:cs typeface="Roboto"/>
              </a:rPr>
              <a:t>website for more information: </a:t>
            </a:r>
            <a:br>
              <a:rPr lang="en-US" sz="2600" dirty="0">
                <a:latin typeface="Roboto"/>
                <a:ea typeface="Roboto"/>
                <a:cs typeface="Roboto"/>
              </a:rPr>
            </a:br>
            <a:r>
              <a:rPr lang="en-US" sz="2600" dirty="0">
                <a:ea typeface="+mn-lt"/>
                <a:cs typeface="+mn-lt"/>
                <a:hlinkClick r:id="rId5"/>
              </a:rPr>
              <a:t>https://ow.ly/T8fL50VB8kU</a:t>
            </a:r>
            <a:r>
              <a:rPr lang="en-US" sz="2600" dirty="0">
                <a:ea typeface="+mn-lt"/>
                <a:cs typeface="+mn-lt"/>
              </a:rPr>
              <a:t>. </a:t>
            </a:r>
            <a:br>
              <a:rPr lang="en-US" sz="2600" dirty="0">
                <a:highlight>
                  <a:srgbClr val="FFFF00"/>
                </a:highlight>
                <a:ea typeface="+mn-lt"/>
                <a:cs typeface="+mn-lt"/>
              </a:rPr>
            </a:br>
            <a:endParaRPr lang="en-US" sz="2600" dirty="0">
              <a:highlight>
                <a:srgbClr val="FFFF00"/>
              </a:highlight>
              <a:latin typeface="Roboto"/>
              <a:ea typeface="Roboto"/>
              <a:cs typeface="Roboto"/>
            </a:endParaRPr>
          </a:p>
        </p:txBody>
      </p:sp>
      <p:sp>
        <p:nvSpPr>
          <p:cNvPr id="18" name="TextBox 17">
            <a:extLst>
              <a:ext uri="{FF2B5EF4-FFF2-40B4-BE49-F238E27FC236}">
                <a16:creationId xmlns:a16="http://schemas.microsoft.com/office/drawing/2014/main" id="{A3BE1DC4-5D2F-3394-BF4D-D279E686FF0E}"/>
              </a:ext>
            </a:extLst>
          </p:cNvPr>
          <p:cNvSpPr txBox="1"/>
          <p:nvPr/>
        </p:nvSpPr>
        <p:spPr>
          <a:xfrm>
            <a:off x="6416568" y="4130547"/>
            <a:ext cx="2600325" cy="523220"/>
          </a:xfrm>
          <a:prstGeom prst="rect">
            <a:avLst/>
          </a:prstGeom>
          <a:noFill/>
        </p:spPr>
        <p:txBody>
          <a:bodyPr wrap="square" rtlCol="0">
            <a:spAutoFit/>
          </a:bodyPr>
          <a:lstStyle/>
          <a:p>
            <a:r>
              <a:rPr lang="en-US" sz="2800" i="1"/>
              <a:t>Public Comment</a:t>
            </a:r>
          </a:p>
        </p:txBody>
      </p:sp>
      <p:pic>
        <p:nvPicPr>
          <p:cNvPr id="5" name="Picture 4" descr="Graphic of person holding a pen">
            <a:extLst>
              <a:ext uri="{FF2B5EF4-FFF2-40B4-BE49-F238E27FC236}">
                <a16:creationId xmlns:a16="http://schemas.microsoft.com/office/drawing/2014/main" id="{7ADB0C68-DA4A-62BC-2D2E-966772A0A71E}"/>
              </a:ext>
            </a:extLst>
          </p:cNvPr>
          <p:cNvPicPr>
            <a:picLocks noChangeAspect="1"/>
          </p:cNvPicPr>
          <p:nvPr/>
        </p:nvPicPr>
        <p:blipFill>
          <a:blip r:embed="rId6">
            <a:extLst>
              <a:ext uri="{28A0092B-C50C-407E-A947-70E740481C1C}">
                <a14:useLocalDpi xmlns:a14="http://schemas.microsoft.com/office/drawing/2010/main" val="0"/>
              </a:ext>
            </a:extLst>
          </a:blip>
          <a:srcRect t="4449" b="4449"/>
          <a:stretch/>
        </p:blipFill>
        <p:spPr>
          <a:xfrm>
            <a:off x="6704111" y="4614864"/>
            <a:ext cx="2437065" cy="2248838"/>
          </a:xfrm>
          <a:prstGeom prst="rect">
            <a:avLst/>
          </a:prstGeom>
        </p:spPr>
      </p:pic>
      <p:sp>
        <p:nvSpPr>
          <p:cNvPr id="9" name="Rectangle 1">
            <a:extLst>
              <a:ext uri="{FF2B5EF4-FFF2-40B4-BE49-F238E27FC236}">
                <a16:creationId xmlns:a16="http://schemas.microsoft.com/office/drawing/2014/main" id="{C2B49B41-A2E6-0A9B-B7E1-5E186665C1C2}"/>
              </a:ext>
              <a:ext uri="{C183D7F6-B498-43B3-948B-1728B52AA6E4}">
                <adec:decorative xmlns:adec="http://schemas.microsoft.com/office/drawing/2017/decorative" val="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itle 1">
            <a:extLst>
              <a:ext uri="{FF2B5EF4-FFF2-40B4-BE49-F238E27FC236}">
                <a16:creationId xmlns:a16="http://schemas.microsoft.com/office/drawing/2014/main" id="{FED1C6CF-80B1-CA9B-CE22-5CB419A83B4A}"/>
              </a:ext>
              <a:ext uri="{C183D7F6-B498-43B3-948B-1728B52AA6E4}">
                <adec:decorative xmlns:adec="http://schemas.microsoft.com/office/drawing/2017/decorative" val="1"/>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How Can I Participate?</a:t>
            </a:r>
          </a:p>
        </p:txBody>
      </p:sp>
      <p:sp>
        <p:nvSpPr>
          <p:cNvPr id="6" name="Slide Number Placeholder 5">
            <a:extLst>
              <a:ext uri="{FF2B5EF4-FFF2-40B4-BE49-F238E27FC236}">
                <a16:creationId xmlns:a16="http://schemas.microsoft.com/office/drawing/2014/main" id="{8F2E9D5F-E0EF-01BF-624D-BD36D2E87BA0}"/>
              </a:ext>
            </a:extLst>
          </p:cNvPr>
          <p:cNvSpPr>
            <a:spLocks noGrp="1"/>
          </p:cNvSpPr>
          <p:nvPr>
            <p:ph type="sldNum" sz="quarter" idx="12"/>
          </p:nvPr>
        </p:nvSpPr>
        <p:spPr/>
        <p:txBody>
          <a:bodyPr/>
          <a:lstStyle/>
          <a:p>
            <a:fld id="{48F63A3B-78C7-47BE-AE5E-E10140E04643}" type="slidenum">
              <a:rPr lang="en-US" smtClean="0"/>
              <a:t>16</a:t>
            </a:fld>
            <a:endParaRPr lang="en-US"/>
          </a:p>
        </p:txBody>
      </p:sp>
    </p:spTree>
    <p:extLst>
      <p:ext uri="{BB962C8B-B14F-4D97-AF65-F5344CB8AC3E}">
        <p14:creationId xmlns:p14="http://schemas.microsoft.com/office/powerpoint/2010/main" val="1054744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2C493-8D7C-72DC-6ED9-518129245C8E}"/>
            </a:ext>
          </a:extLst>
        </p:cNvPr>
        <p:cNvGrpSpPr/>
        <p:nvPr/>
      </p:nvGrpSpPr>
      <p:grpSpPr>
        <a:xfrm>
          <a:off x="0" y="0"/>
          <a:ext cx="0" cy="0"/>
          <a:chOff x="0" y="0"/>
          <a:chExt cx="0" cy="0"/>
        </a:xfrm>
      </p:grpSpPr>
      <p:pic>
        <p:nvPicPr>
          <p:cNvPr id="3" name="Picture 2" descr="Black Topo line graphic" title="Black Topo line graphic">
            <a:extLst>
              <a:ext uri="{FF2B5EF4-FFF2-40B4-BE49-F238E27FC236}">
                <a16:creationId xmlns:a16="http://schemas.microsoft.com/office/drawing/2014/main" id="{16B21D64-73CF-CF80-A0E2-78002E7E9B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2" t="23261" r="1136" b="64388"/>
          <a:stretch/>
        </p:blipFill>
        <p:spPr bwMode="auto">
          <a:xfrm>
            <a:off x="1258" y="2536"/>
            <a:ext cx="9168314" cy="1159239"/>
          </a:xfrm>
          <a:prstGeom prst="rect">
            <a:avLst/>
          </a:prstGeom>
          <a:ln>
            <a:noFill/>
          </a:ln>
          <a:extLst>
            <a:ext uri="{53640926-AAD7-44D8-BBD7-CCE9431645EC}">
              <a14:shadowObscured xmlns:a14="http://schemas.microsoft.com/office/drawing/2010/main"/>
            </a:ext>
          </a:extLst>
        </p:spPr>
      </p:pic>
      <p:pic>
        <p:nvPicPr>
          <p:cNvPr id="16" name="Picture 15" descr="Bureau of Land Management Logo&#10;&#10;Bureau of Land Management Logo">
            <a:extLst>
              <a:ext uri="{FF2B5EF4-FFF2-40B4-BE49-F238E27FC236}">
                <a16:creationId xmlns:a16="http://schemas.microsoft.com/office/drawing/2014/main" id="{41444895-890D-95FD-6C06-BFF8834E77BA}"/>
              </a:ext>
            </a:extLst>
          </p:cNvPr>
          <p:cNvPicPr>
            <a:picLocks noChangeAspect="1"/>
          </p:cNvPicPr>
          <p:nvPr/>
        </p:nvPicPr>
        <p:blipFill>
          <a:blip r:embed="rId4"/>
          <a:stretch>
            <a:fillRect/>
          </a:stretch>
        </p:blipFill>
        <p:spPr>
          <a:xfrm>
            <a:off x="239527" y="181255"/>
            <a:ext cx="1000125" cy="847725"/>
          </a:xfrm>
          <a:prstGeom prst="rect">
            <a:avLst/>
          </a:prstGeom>
        </p:spPr>
      </p:pic>
      <p:sp>
        <p:nvSpPr>
          <p:cNvPr id="8" name="Text Box 2">
            <a:extLst>
              <a:ext uri="{FF2B5EF4-FFF2-40B4-BE49-F238E27FC236}">
                <a16:creationId xmlns:a16="http://schemas.microsoft.com/office/drawing/2014/main" id="{A3955591-19E9-13D5-696D-3CA18E80BF9B}"/>
              </a:ext>
            </a:extLst>
          </p:cNvPr>
          <p:cNvSpPr txBox="1">
            <a:spLocks noChangeArrowheads="1"/>
          </p:cNvSpPr>
          <p:nvPr/>
        </p:nvSpPr>
        <p:spPr bwMode="auto">
          <a:xfrm>
            <a:off x="1249322" y="731419"/>
            <a:ext cx="2561948" cy="294889"/>
          </a:xfrm>
          <a:prstGeom prst="rect">
            <a:avLst/>
          </a:prstGeom>
          <a:noFill/>
          <a:ln w="9525">
            <a:noFill/>
            <a:miter lim="800000"/>
            <a:headEnd/>
            <a:tailEnd/>
          </a:ln>
        </p:spPr>
        <p:txBody>
          <a:bodyPr rot="0" vert="horz" wrap="square" lIns="68580" tIns="34290" rIns="68580" bIns="34290" anchor="t" anchorCtr="0">
            <a:spAutoFit/>
          </a:bodyPr>
          <a:lstStyle/>
          <a:p>
            <a:pPr>
              <a:lnSpc>
                <a:spcPct val="115000"/>
              </a:lnSpc>
              <a:spcAft>
                <a:spcPts val="750"/>
              </a:spcAft>
            </a:pPr>
            <a:r>
              <a:rPr lang="en-CA" sz="638">
                <a:solidFill>
                  <a:srgbClr val="FFFFFF"/>
                </a:solidFill>
                <a:latin typeface="Roboto" panose="020B0604020202020204" charset="0"/>
                <a:ea typeface="Roboto" panose="020B0604020202020204" charset="0"/>
                <a:cs typeface="Times New Roman"/>
              </a:rPr>
              <a:t>U.S. Department of the Interior</a:t>
            </a:r>
            <a:br>
              <a:rPr lang="en-CA" sz="638">
                <a:solidFill>
                  <a:srgbClr val="FFFFFF"/>
                </a:solidFill>
                <a:latin typeface="Roboto" panose="020B0604020202020204" charset="0"/>
                <a:ea typeface="Roboto" panose="020B0604020202020204" charset="0"/>
                <a:cs typeface="Times New Roman"/>
              </a:rPr>
            </a:br>
            <a:r>
              <a:rPr lang="en-CA" sz="638">
                <a:solidFill>
                  <a:srgbClr val="FFFFFF"/>
                </a:solidFill>
                <a:latin typeface="Roboto" panose="020B0604020202020204" charset="0"/>
                <a:ea typeface="Roboto" panose="020B0604020202020204" charset="0"/>
                <a:cs typeface="Times New Roman"/>
              </a:rPr>
              <a:t>Bureau of Land Management</a:t>
            </a:r>
            <a:endParaRPr lang="en-US" sz="638">
              <a:latin typeface="Roboto" panose="020B0604020202020204" charset="0"/>
              <a:ea typeface="Roboto" panose="020B0604020202020204" charset="0"/>
              <a:cs typeface="Times New Roman"/>
            </a:endParaRPr>
          </a:p>
        </p:txBody>
      </p:sp>
      <p:sp>
        <p:nvSpPr>
          <p:cNvPr id="12" name="TextBox 11" descr="Visit Idaho Geothermal Energy website for information: https://ow.ly/T8fL50VB8kU &#10;">
            <a:extLst>
              <a:ext uri="{FF2B5EF4-FFF2-40B4-BE49-F238E27FC236}">
                <a16:creationId xmlns:a16="http://schemas.microsoft.com/office/drawing/2014/main" id="{995F3E08-CC6A-846E-450B-0868B1C4A9B7}"/>
              </a:ext>
            </a:extLst>
          </p:cNvPr>
          <p:cNvSpPr txBox="1"/>
          <p:nvPr/>
        </p:nvSpPr>
        <p:spPr>
          <a:xfrm>
            <a:off x="1" y="5894159"/>
            <a:ext cx="91440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latin typeface="Roboto"/>
                <a:ea typeface="Calibri"/>
                <a:cs typeface="Calibri"/>
              </a:rPr>
              <a:t>Visit Idaho Geothermal Energy website for information: </a:t>
            </a:r>
            <a:r>
              <a:rPr lang="en-US" sz="2800" dirty="0">
                <a:ea typeface="+mn-lt"/>
                <a:cs typeface="+mn-lt"/>
                <a:hlinkClick r:id="rId5"/>
              </a:rPr>
              <a:t>https://ow.ly/T8fL50VB8kU</a:t>
            </a:r>
            <a:r>
              <a:rPr lang="en-US" sz="2800" dirty="0">
                <a:ea typeface="+mn-lt"/>
                <a:cs typeface="+mn-lt"/>
              </a:rPr>
              <a:t> </a:t>
            </a:r>
            <a:endParaRPr lang="en-US" sz="2800" dirty="0">
              <a:highlight>
                <a:srgbClr val="FFFF00"/>
              </a:highlight>
              <a:latin typeface="Roboto"/>
              <a:ea typeface="Roboto"/>
              <a:cs typeface="Roboto"/>
            </a:endParaRPr>
          </a:p>
        </p:txBody>
      </p:sp>
      <p:pic>
        <p:nvPicPr>
          <p:cNvPr id="4" name="Picture 3" descr="Sky and mountains in background Jersey Valley Power Plant, Nevada in middle ground. Pipe and plants in foreground.">
            <a:extLst>
              <a:ext uri="{FF2B5EF4-FFF2-40B4-BE49-F238E27FC236}">
                <a16:creationId xmlns:a16="http://schemas.microsoft.com/office/drawing/2014/main" id="{4F6B795E-BEAE-3DCF-AF39-FFB450599B3F}"/>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161775"/>
            <a:ext cx="9143999" cy="4760830"/>
          </a:xfrm>
          <a:prstGeom prst="rect">
            <a:avLst/>
          </a:prstGeom>
        </p:spPr>
      </p:pic>
      <p:sp>
        <p:nvSpPr>
          <p:cNvPr id="15" name="Title 12" descr="Questions?">
            <a:extLst>
              <a:ext uri="{FF2B5EF4-FFF2-40B4-BE49-F238E27FC236}">
                <a16:creationId xmlns:a16="http://schemas.microsoft.com/office/drawing/2014/main" id="{77756B0C-1B09-14A1-1E97-12A97E030D40}"/>
              </a:ext>
            </a:extLst>
          </p:cNvPr>
          <p:cNvSpPr>
            <a:spLocks noGrp="1"/>
          </p:cNvSpPr>
          <p:nvPr>
            <p:ph type="title"/>
          </p:nvPr>
        </p:nvSpPr>
        <p:spPr>
          <a:xfrm>
            <a:off x="1932194" y="1194861"/>
            <a:ext cx="4825839" cy="1192411"/>
          </a:xfrm>
        </p:spPr>
        <p:txBody>
          <a:bodyPr>
            <a:noAutofit/>
          </a:bodyPr>
          <a:lstStyle/>
          <a:p>
            <a:pPr algn="ctr"/>
            <a:r>
              <a:rPr lang="en-US" sz="3600" dirty="0">
                <a:latin typeface="Roboto"/>
                <a:ea typeface="Roboto"/>
                <a:cs typeface="Roboto"/>
              </a:rPr>
              <a:t>Questions?</a:t>
            </a:r>
          </a:p>
        </p:txBody>
      </p:sp>
      <p:sp>
        <p:nvSpPr>
          <p:cNvPr id="5" name="TextBox 4" descr="Jersey Valley Power Plant, Nevada in foreground. Sky and mountains in background.">
            <a:extLst>
              <a:ext uri="{FF2B5EF4-FFF2-40B4-BE49-F238E27FC236}">
                <a16:creationId xmlns:a16="http://schemas.microsoft.com/office/drawing/2014/main" id="{65D70B1C-16F8-9DCC-5F5D-83A447121DD0}"/>
              </a:ext>
            </a:extLst>
          </p:cNvPr>
          <p:cNvSpPr txBox="1"/>
          <p:nvPr/>
        </p:nvSpPr>
        <p:spPr>
          <a:xfrm>
            <a:off x="4662614" y="2598003"/>
            <a:ext cx="4481384" cy="830997"/>
          </a:xfrm>
          <a:prstGeom prst="rect">
            <a:avLst/>
          </a:prstGeom>
          <a:noFill/>
        </p:spPr>
        <p:txBody>
          <a:bodyPr wrap="square" rtlCol="0">
            <a:spAutoFit/>
          </a:bodyPr>
          <a:lstStyle/>
          <a:p>
            <a:pPr algn="r"/>
            <a:r>
              <a:rPr lang="en-US" sz="2400" dirty="0"/>
              <a:t>Jersey Valley Power Plant, Nevada.</a:t>
            </a:r>
            <a:br>
              <a:rPr lang="en-US" sz="2400" dirty="0"/>
            </a:br>
            <a:r>
              <a:rPr lang="en-US" sz="2400" dirty="0"/>
              <a:t>BLM photo.</a:t>
            </a:r>
          </a:p>
        </p:txBody>
      </p:sp>
      <p:sp>
        <p:nvSpPr>
          <p:cNvPr id="6" name="Slide Number Placeholder 5">
            <a:extLst>
              <a:ext uri="{FF2B5EF4-FFF2-40B4-BE49-F238E27FC236}">
                <a16:creationId xmlns:a16="http://schemas.microsoft.com/office/drawing/2014/main" id="{8606BD0A-C642-AA4F-12A1-66D96A873439}"/>
              </a:ext>
            </a:extLst>
          </p:cNvPr>
          <p:cNvSpPr>
            <a:spLocks noGrp="1"/>
          </p:cNvSpPr>
          <p:nvPr>
            <p:ph type="sldNum" sz="quarter" idx="12"/>
          </p:nvPr>
        </p:nvSpPr>
        <p:spPr/>
        <p:txBody>
          <a:bodyPr/>
          <a:lstStyle/>
          <a:p>
            <a:fld id="{48F63A3B-78C7-47BE-AE5E-E10140E04643}" type="slidenum">
              <a:rPr lang="en-US" smtClean="0"/>
              <a:t>17</a:t>
            </a:fld>
            <a:endParaRPr lang="en-US"/>
          </a:p>
        </p:txBody>
      </p:sp>
    </p:spTree>
    <p:extLst>
      <p:ext uri="{BB962C8B-B14F-4D97-AF65-F5344CB8AC3E}">
        <p14:creationId xmlns:p14="http://schemas.microsoft.com/office/powerpoint/2010/main" val="403704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Black Topo line graphic" title="Black Topo line graphic">
            <a:extLst>
              <a:ext uri="{FF2B5EF4-FFF2-40B4-BE49-F238E27FC236}">
                <a16:creationId xmlns:a16="http://schemas.microsoft.com/office/drawing/2014/main" id="{2CF6513E-07DC-05B2-B385-0C1120100B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3" t="23419" r="935" b="69810"/>
          <a:stretch/>
        </p:blipFill>
        <p:spPr bwMode="auto">
          <a:xfrm>
            <a:off x="1258" y="2536"/>
            <a:ext cx="9164633" cy="634182"/>
          </a:xfrm>
          <a:prstGeom prst="rect">
            <a:avLst/>
          </a:prstGeom>
          <a:ln>
            <a:noFill/>
          </a:ln>
          <a:extLst>
            <a:ext uri="{53640926-AAD7-44D8-BBD7-CCE9431645EC}">
              <a14:shadowObscured xmlns:a14="http://schemas.microsoft.com/office/drawing/2010/main"/>
            </a:ext>
          </a:extLst>
        </p:spPr>
      </p:pic>
      <p:pic>
        <p:nvPicPr>
          <p:cNvPr id="21" name="Picture 20" descr="Bureau of Land Management Logo&#10;&#10;Bureau of Land Management Logo">
            <a:extLst>
              <a:ext uri="{FF2B5EF4-FFF2-40B4-BE49-F238E27FC236}">
                <a16:creationId xmlns:a16="http://schemas.microsoft.com/office/drawing/2014/main" id="{9878D5CD-0DFD-879C-7841-F695833F5A4E}"/>
              </a:ext>
            </a:extLst>
          </p:cNvPr>
          <p:cNvPicPr>
            <a:picLocks noChangeAspect="1"/>
          </p:cNvPicPr>
          <p:nvPr/>
        </p:nvPicPr>
        <p:blipFill>
          <a:blip r:embed="rId4"/>
          <a:stretch>
            <a:fillRect/>
          </a:stretch>
        </p:blipFill>
        <p:spPr>
          <a:xfrm>
            <a:off x="239527" y="181255"/>
            <a:ext cx="1000125" cy="847725"/>
          </a:xfrm>
          <a:prstGeom prst="rect">
            <a:avLst/>
          </a:prstGeom>
        </p:spPr>
      </p:pic>
      <p:sp>
        <p:nvSpPr>
          <p:cNvPr id="2" name="Slide Number Placeholder 1">
            <a:extLst>
              <a:ext uri="{FF2B5EF4-FFF2-40B4-BE49-F238E27FC236}">
                <a16:creationId xmlns:a16="http://schemas.microsoft.com/office/drawing/2014/main" id="{6D66A14B-025E-2630-BC29-651BCCE964E7}"/>
              </a:ext>
            </a:extLst>
          </p:cNvPr>
          <p:cNvSpPr>
            <a:spLocks noGrp="1"/>
          </p:cNvSpPr>
          <p:nvPr>
            <p:ph type="sldNum" sz="quarter" idx="12"/>
          </p:nvPr>
        </p:nvSpPr>
        <p:spPr/>
        <p:txBody>
          <a:bodyPr/>
          <a:lstStyle/>
          <a:p>
            <a:fld id="{48F63A3B-78C7-47BE-AE5E-E10140E04643}" type="slidenum">
              <a:rPr lang="en-US" smtClean="0"/>
              <a:t>2</a:t>
            </a:fld>
            <a:endParaRPr lang="en-US"/>
          </a:p>
        </p:txBody>
      </p:sp>
      <p:sp>
        <p:nvSpPr>
          <p:cNvPr id="5" name="TextBox 4" descr="Idaho Geothermal Leases Supports &#10;the Administration's Priorities&#10;">
            <a:extLst>
              <a:ext uri="{FF2B5EF4-FFF2-40B4-BE49-F238E27FC236}">
                <a16:creationId xmlns:a16="http://schemas.microsoft.com/office/drawing/2014/main" id="{49DD135D-3CAA-32C1-1894-C1D9F2F54EDE}"/>
              </a:ext>
            </a:extLst>
          </p:cNvPr>
          <p:cNvSpPr txBox="1"/>
          <p:nvPr/>
        </p:nvSpPr>
        <p:spPr>
          <a:xfrm>
            <a:off x="236892" y="1172611"/>
            <a:ext cx="852808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Roboto"/>
                <a:ea typeface="Roboto"/>
                <a:cs typeface="Roboto"/>
              </a:rPr>
              <a:t>Idaho Geothermal Leases Supports </a:t>
            </a:r>
            <a:br>
              <a:rPr lang="en-US" sz="4000" b="1" dirty="0">
                <a:latin typeface="Roboto"/>
                <a:ea typeface="Roboto"/>
                <a:cs typeface="Roboto"/>
              </a:rPr>
            </a:br>
            <a:r>
              <a:rPr lang="en-US" sz="4000" b="1" dirty="0">
                <a:latin typeface="Roboto"/>
                <a:ea typeface="Roboto"/>
                <a:cs typeface="Roboto"/>
              </a:rPr>
              <a:t>the Administration's Priorities</a:t>
            </a:r>
          </a:p>
        </p:txBody>
      </p:sp>
      <p:sp>
        <p:nvSpPr>
          <p:cNvPr id="13" name="Title 12" descr="Executive Order 14154 - Unleashing American Energy&#10;Executive Order 14156 - Declaring a National Energy Emergency&#10;Secretarial Order 3417 - Addressing the National Energy Emergency&#10;Secretarial Order 3418 - Unleashing American Energy&#10;Secretarial Order 3419 - Delivering Emergency Price Relief for American Families and Defeating the Cost-of-Living Crisis">
            <a:extLst>
              <a:ext uri="{FF2B5EF4-FFF2-40B4-BE49-F238E27FC236}">
                <a16:creationId xmlns:a16="http://schemas.microsoft.com/office/drawing/2014/main" id="{30E4DBBE-26B8-3DAC-3B4C-C3ECD0993D0E}"/>
              </a:ext>
            </a:extLst>
          </p:cNvPr>
          <p:cNvSpPr>
            <a:spLocks noGrp="1"/>
          </p:cNvSpPr>
          <p:nvPr>
            <p:ph type="title"/>
          </p:nvPr>
        </p:nvSpPr>
        <p:spPr>
          <a:xfrm>
            <a:off x="402716" y="2624302"/>
            <a:ext cx="8764258" cy="1737648"/>
          </a:xfrm>
        </p:spPr>
        <p:txBody>
          <a:bodyPr>
            <a:noAutofit/>
          </a:bodyPr>
          <a:lstStyle/>
          <a:p>
            <a:r>
              <a:rPr lang="en-US" sz="1800" dirty="0">
                <a:latin typeface="Roboto"/>
                <a:ea typeface="Roboto"/>
                <a:cs typeface="Roboto"/>
                <a:hlinkClick r:id="rId5"/>
              </a:rPr>
              <a:t>Executive Order 14154 </a:t>
            </a:r>
            <a:r>
              <a:rPr lang="en-US" sz="1800" dirty="0">
                <a:latin typeface="Roboto"/>
                <a:ea typeface="Roboto"/>
                <a:cs typeface="Roboto"/>
              </a:rPr>
              <a:t>- Unleashing American Energy</a:t>
            </a:r>
            <a:endParaRPr lang="en-US" dirty="0"/>
          </a:p>
          <a:p>
            <a:r>
              <a:rPr lang="en-US" sz="1800" u="sng" dirty="0">
                <a:latin typeface="Roboto"/>
                <a:ea typeface="Roboto"/>
                <a:cs typeface="Roboto"/>
                <a:hlinkClick r:id="rId6"/>
              </a:rPr>
              <a:t>Executive Order 14156</a:t>
            </a:r>
            <a:r>
              <a:rPr lang="en-US" sz="1800" dirty="0">
                <a:latin typeface="Roboto"/>
                <a:ea typeface="Roboto"/>
                <a:cs typeface="Roboto"/>
              </a:rPr>
              <a:t> - Declaring a National Energy Emergency</a:t>
            </a:r>
            <a:endParaRPr lang="en-US" dirty="0"/>
          </a:p>
          <a:p>
            <a:r>
              <a:rPr lang="en-US" sz="1800" u="sng" dirty="0">
                <a:latin typeface="Roboto"/>
                <a:ea typeface="Roboto"/>
                <a:cs typeface="Roboto"/>
                <a:hlinkClick r:id="rId7"/>
              </a:rPr>
              <a:t>Secretarial Order 3417</a:t>
            </a:r>
            <a:r>
              <a:rPr lang="en-US" sz="1800" dirty="0">
                <a:latin typeface="Roboto"/>
                <a:ea typeface="Roboto"/>
                <a:cs typeface="Roboto"/>
              </a:rPr>
              <a:t> - Addressing the National Energy Emergency</a:t>
            </a:r>
            <a:endParaRPr lang="en-US" dirty="0"/>
          </a:p>
          <a:p>
            <a:r>
              <a:rPr lang="en-US" sz="1800" u="sng" dirty="0">
                <a:latin typeface="Roboto"/>
                <a:ea typeface="Roboto"/>
                <a:cs typeface="Roboto"/>
                <a:hlinkClick r:id="rId8"/>
              </a:rPr>
              <a:t>Secretarial Order 3418</a:t>
            </a:r>
            <a:r>
              <a:rPr lang="en-US" sz="1800" dirty="0">
                <a:latin typeface="Roboto"/>
                <a:ea typeface="Roboto"/>
                <a:cs typeface="Roboto"/>
              </a:rPr>
              <a:t> - Unleashing American Energy</a:t>
            </a:r>
            <a:br>
              <a:rPr lang="en-US" sz="1800" dirty="0">
                <a:latin typeface="Roboto"/>
                <a:ea typeface="Roboto"/>
                <a:cs typeface="Roboto"/>
              </a:rPr>
            </a:br>
            <a:r>
              <a:rPr lang="en-US" sz="1800" u="sng" dirty="0">
                <a:latin typeface="Roboto"/>
                <a:ea typeface="Roboto"/>
                <a:cs typeface="Roboto"/>
                <a:hlinkClick r:id="rId9"/>
              </a:rPr>
              <a:t>Secretarial Order 3419</a:t>
            </a:r>
            <a:r>
              <a:rPr lang="en-US" sz="1800" dirty="0">
                <a:latin typeface="Roboto"/>
                <a:ea typeface="Roboto"/>
                <a:cs typeface="Roboto"/>
              </a:rPr>
              <a:t> - Delivering Emergency Price Relief for American Families and Defeating the Cost-of-Living Crisis</a:t>
            </a:r>
            <a:endParaRPr lang="en-US" dirty="0"/>
          </a:p>
          <a:p>
            <a:pPr marL="342900" indent="-342900">
              <a:buFont typeface="Arial"/>
              <a:buChar char="•"/>
            </a:pPr>
            <a:endParaRPr lang="en-US" sz="1800" dirty="0">
              <a:latin typeface="Roboto"/>
              <a:ea typeface="Roboto"/>
              <a:cs typeface="Roboto"/>
            </a:endParaRPr>
          </a:p>
        </p:txBody>
      </p:sp>
      <p:sp>
        <p:nvSpPr>
          <p:cNvPr id="4" name="TextBox 3" descr="BLM Idaho geothermal lease sales:​&#10;​&#10;​Support domestic energy production&#10;Benefit Idaho taxpayers&#10;Financially boost local Idaho economies​">
            <a:extLst>
              <a:ext uri="{FF2B5EF4-FFF2-40B4-BE49-F238E27FC236}">
                <a16:creationId xmlns:a16="http://schemas.microsoft.com/office/drawing/2014/main" id="{08C112FB-00C5-FCF2-65B3-EC5AC6BA44B9}"/>
              </a:ext>
            </a:extLst>
          </p:cNvPr>
          <p:cNvSpPr txBox="1"/>
          <p:nvPr/>
        </p:nvSpPr>
        <p:spPr>
          <a:xfrm>
            <a:off x="402716" y="4252196"/>
            <a:ext cx="4927334" cy="14349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425"/>
              </a:lnSpc>
            </a:pPr>
            <a:endParaRPr lang="en-US" b="1" dirty="0">
              <a:latin typeface="Roboto"/>
              <a:ea typeface="Arial"/>
              <a:cs typeface="Arial"/>
            </a:endParaRPr>
          </a:p>
          <a:p>
            <a:pPr>
              <a:lnSpc>
                <a:spcPts val="1425"/>
              </a:lnSpc>
            </a:pPr>
            <a:r>
              <a:rPr lang="en-US" b="1" baseline="0" dirty="0">
                <a:latin typeface="Roboto"/>
                <a:ea typeface="Arial"/>
                <a:cs typeface="Arial"/>
              </a:rPr>
              <a:t>BLM Idaho geothermal lease sales:</a:t>
            </a:r>
            <a:r>
              <a:rPr lang="en-US" dirty="0">
                <a:latin typeface="Roboto"/>
                <a:ea typeface="Arial"/>
                <a:cs typeface="Arial"/>
              </a:rPr>
              <a:t>​</a:t>
            </a:r>
            <a:br>
              <a:rPr lang="en-US" dirty="0">
                <a:latin typeface="Roboto"/>
                <a:ea typeface="Arial"/>
                <a:cs typeface="Arial"/>
              </a:rPr>
            </a:br>
            <a:r>
              <a:rPr lang="en-US" dirty="0">
                <a:latin typeface="Roboto"/>
                <a:ea typeface="Arial"/>
                <a:cs typeface="Arial"/>
              </a:rPr>
              <a:t>​</a:t>
            </a:r>
            <a:br>
              <a:rPr lang="en-US" dirty="0">
                <a:latin typeface="Roboto"/>
                <a:ea typeface="Arial"/>
                <a:cs typeface="Arial"/>
              </a:rPr>
            </a:br>
            <a:r>
              <a:rPr lang="en-US" dirty="0">
                <a:latin typeface="Roboto"/>
                <a:ea typeface="Arial"/>
                <a:cs typeface="Arial"/>
              </a:rPr>
              <a:t>​</a:t>
            </a:r>
            <a:endParaRPr lang="en-US" dirty="0"/>
          </a:p>
          <a:p>
            <a:pPr marL="342900" indent="-342900">
              <a:lnSpc>
                <a:spcPts val="1575"/>
              </a:lnSpc>
              <a:buFont typeface="Arial,Sans-Serif"/>
              <a:buChar char="•"/>
            </a:pPr>
            <a:r>
              <a:rPr lang="en-US" dirty="0">
                <a:latin typeface="Roboto"/>
                <a:ea typeface="Arial"/>
                <a:cs typeface="Arial"/>
              </a:rPr>
              <a:t>Support domestic energy production</a:t>
            </a:r>
            <a:endParaRPr lang="en-US" dirty="0">
              <a:latin typeface="Calibri" panose="020F0502020204030204"/>
              <a:ea typeface="Calibri" panose="020F0502020204030204"/>
              <a:cs typeface="Calibri" panose="020F0502020204030204"/>
            </a:endParaRPr>
          </a:p>
          <a:p>
            <a:pPr marL="342900" indent="-342900">
              <a:lnSpc>
                <a:spcPts val="1575"/>
              </a:lnSpc>
              <a:buFont typeface="Arial,Sans-Serif"/>
              <a:buChar char="•"/>
            </a:pPr>
            <a:r>
              <a:rPr lang="en-US" dirty="0">
                <a:latin typeface="Roboto"/>
                <a:ea typeface="Arial"/>
                <a:cs typeface="Arial"/>
              </a:rPr>
              <a:t>Benefit</a:t>
            </a:r>
            <a:r>
              <a:rPr lang="en-US" baseline="0" dirty="0">
                <a:latin typeface="Roboto"/>
                <a:ea typeface="Arial"/>
                <a:cs typeface="Arial"/>
              </a:rPr>
              <a:t> Idaho taxpayers</a:t>
            </a:r>
            <a:endParaRPr lang="en-US" dirty="0">
              <a:latin typeface="Calibri" panose="020F0502020204030204"/>
              <a:ea typeface="Calibri"/>
              <a:cs typeface="Calibri"/>
            </a:endParaRPr>
          </a:p>
          <a:p>
            <a:pPr marL="342900" indent="-342900">
              <a:lnSpc>
                <a:spcPts val="1575"/>
              </a:lnSpc>
              <a:buFont typeface="Arial,Sans-Serif"/>
              <a:buChar char="•"/>
            </a:pPr>
            <a:r>
              <a:rPr lang="en-US" dirty="0">
                <a:latin typeface="Roboto"/>
                <a:ea typeface="Arial"/>
                <a:cs typeface="Arial"/>
              </a:rPr>
              <a:t>Financially</a:t>
            </a:r>
            <a:r>
              <a:rPr lang="en-US" baseline="0" dirty="0">
                <a:latin typeface="Roboto"/>
                <a:ea typeface="Arial"/>
                <a:cs typeface="Arial"/>
              </a:rPr>
              <a:t> boost local Idaho economies</a:t>
            </a:r>
            <a:r>
              <a:rPr lang="en-US" dirty="0">
                <a:latin typeface="Roboto"/>
                <a:ea typeface="Arial"/>
                <a:cs typeface="Arial"/>
              </a:rPr>
              <a:t>​</a:t>
            </a:r>
            <a:endParaRPr lang="en-US" dirty="0">
              <a:ea typeface="Calibri"/>
              <a:cs typeface="Calibri"/>
            </a:endParaRPr>
          </a:p>
        </p:txBody>
      </p:sp>
      <p:pic>
        <p:nvPicPr>
          <p:cNvPr id="14" name="Picture 13" descr="Blue and white image of the White House with American Flag atop.">
            <a:extLst>
              <a:ext uri="{FF2B5EF4-FFF2-40B4-BE49-F238E27FC236}">
                <a16:creationId xmlns:a16="http://schemas.microsoft.com/office/drawing/2014/main" id="{50BD533C-7910-4B5F-C622-4BBAC451C10F}"/>
              </a:ext>
            </a:extLst>
          </p:cNvPr>
          <p:cNvPicPr>
            <a:picLocks noChangeAspect="1"/>
          </p:cNvPicPr>
          <p:nvPr/>
        </p:nvPicPr>
        <p:blipFill>
          <a:blip r:embed="rId10"/>
          <a:stretch>
            <a:fillRect/>
          </a:stretch>
        </p:blipFill>
        <p:spPr>
          <a:xfrm>
            <a:off x="5143770" y="4691959"/>
            <a:ext cx="3376164" cy="1321998"/>
          </a:xfrm>
          <a:prstGeom prst="rect">
            <a:avLst/>
          </a:prstGeom>
        </p:spPr>
      </p:pic>
    </p:spTree>
    <p:extLst>
      <p:ext uri="{BB962C8B-B14F-4D97-AF65-F5344CB8AC3E}">
        <p14:creationId xmlns:p14="http://schemas.microsoft.com/office/powerpoint/2010/main" val="843293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8D40A-713B-06B2-7148-ABB58A90D12B}"/>
            </a:ext>
          </a:extLst>
        </p:cNvPr>
        <p:cNvGrpSpPr/>
        <p:nvPr/>
      </p:nvGrpSpPr>
      <p:grpSpPr>
        <a:xfrm>
          <a:off x="0" y="0"/>
          <a:ext cx="0" cy="0"/>
          <a:chOff x="0" y="0"/>
          <a:chExt cx="0" cy="0"/>
        </a:xfrm>
      </p:grpSpPr>
      <p:pic>
        <p:nvPicPr>
          <p:cNvPr id="18" name="Picture 17" descr="Black Topo line graphic" title="Black Topo line graphic">
            <a:extLst>
              <a:ext uri="{FF2B5EF4-FFF2-40B4-BE49-F238E27FC236}">
                <a16:creationId xmlns:a16="http://schemas.microsoft.com/office/drawing/2014/main" id="{64438DA6-11E1-179A-60AB-D2D5F9FB37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3" t="23419" r="935" b="69810"/>
          <a:stretch/>
        </p:blipFill>
        <p:spPr bwMode="auto">
          <a:xfrm>
            <a:off x="1258" y="2536"/>
            <a:ext cx="9164633" cy="634182"/>
          </a:xfrm>
          <a:prstGeom prst="rect">
            <a:avLst/>
          </a:prstGeom>
          <a:ln>
            <a:noFill/>
          </a:ln>
          <a:extLst>
            <a:ext uri="{53640926-AAD7-44D8-BBD7-CCE9431645EC}">
              <a14:shadowObscured xmlns:a14="http://schemas.microsoft.com/office/drawing/2010/main"/>
            </a:ext>
          </a:extLst>
        </p:spPr>
      </p:pic>
      <p:pic>
        <p:nvPicPr>
          <p:cNvPr id="21" name="Picture 20" descr="Bureau of Land Management Logo&#10;&#10;Bureau of Land Management Logo">
            <a:extLst>
              <a:ext uri="{FF2B5EF4-FFF2-40B4-BE49-F238E27FC236}">
                <a16:creationId xmlns:a16="http://schemas.microsoft.com/office/drawing/2014/main" id="{84F76692-605E-F6C2-1108-4126BE44C57F}"/>
              </a:ext>
            </a:extLst>
          </p:cNvPr>
          <p:cNvPicPr>
            <a:picLocks noChangeAspect="1"/>
          </p:cNvPicPr>
          <p:nvPr/>
        </p:nvPicPr>
        <p:blipFill>
          <a:blip r:embed="rId4"/>
          <a:stretch>
            <a:fillRect/>
          </a:stretch>
        </p:blipFill>
        <p:spPr>
          <a:xfrm>
            <a:off x="239527" y="181255"/>
            <a:ext cx="1000125" cy="847725"/>
          </a:xfrm>
          <a:prstGeom prst="rect">
            <a:avLst/>
          </a:prstGeom>
        </p:spPr>
      </p:pic>
      <p:sp>
        <p:nvSpPr>
          <p:cNvPr id="6" name="Title 1" descr="What is Geothermal Energy?&#10;">
            <a:extLst>
              <a:ext uri="{FF2B5EF4-FFF2-40B4-BE49-F238E27FC236}">
                <a16:creationId xmlns:a16="http://schemas.microsoft.com/office/drawing/2014/main" id="{C9D47D16-BAED-1255-C6B5-6ED8F2D862C3}"/>
              </a:ext>
            </a:extLst>
          </p:cNvPr>
          <p:cNvSpPr txBox="1">
            <a:spLocks/>
          </p:cNvSpPr>
          <p:nvPr/>
        </p:nvSpPr>
        <p:spPr>
          <a:xfrm>
            <a:off x="979095" y="592908"/>
            <a:ext cx="6656616" cy="71591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Roboto"/>
                <a:ea typeface="Roboto"/>
                <a:cs typeface="Roboto"/>
              </a:rPr>
              <a:t>What is Geothermal Energy?</a:t>
            </a:r>
            <a:endParaRPr lang="en-US" sz="3600" b="1" dirty="0">
              <a:latin typeface="Roboto"/>
              <a:ea typeface="Roboto"/>
              <a:cs typeface="Roboto"/>
            </a:endParaRPr>
          </a:p>
        </p:txBody>
      </p:sp>
      <p:sp>
        <p:nvSpPr>
          <p:cNvPr id="7" name="Title 1">
            <a:extLst>
              <a:ext uri="{FF2B5EF4-FFF2-40B4-BE49-F238E27FC236}">
                <a16:creationId xmlns:a16="http://schemas.microsoft.com/office/drawing/2014/main" id="{577979F7-706F-189C-5C85-27F9308CB589}"/>
              </a:ext>
            </a:extLst>
          </p:cNvPr>
          <p:cNvSpPr>
            <a:spLocks noGrp="1"/>
          </p:cNvSpPr>
          <p:nvPr>
            <p:ph type="title"/>
          </p:nvPr>
        </p:nvSpPr>
        <p:spPr>
          <a:xfrm>
            <a:off x="4822155" y="1165899"/>
            <a:ext cx="4300558" cy="641278"/>
          </a:xfrm>
        </p:spPr>
        <p:txBody>
          <a:bodyPr>
            <a:noAutofit/>
          </a:bodyPr>
          <a:lstStyle/>
          <a:p>
            <a:r>
              <a:rPr lang="en-US" sz="2800" b="1">
                <a:latin typeface="Roboto" panose="02000000000000000000" pitchFamily="2" charset="0"/>
                <a:ea typeface="Roboto" panose="02000000000000000000" pitchFamily="2" charset="0"/>
                <a:cs typeface="Roboto" panose="02000000000000000000" pitchFamily="2" charset="0"/>
              </a:rPr>
              <a:t>Conventional Geothermal</a:t>
            </a:r>
          </a:p>
        </p:txBody>
      </p:sp>
      <p:sp>
        <p:nvSpPr>
          <p:cNvPr id="10" name="Content Placeholder 4">
            <a:extLst>
              <a:ext uri="{FF2B5EF4-FFF2-40B4-BE49-F238E27FC236}">
                <a16:creationId xmlns:a16="http://schemas.microsoft.com/office/drawing/2014/main" id="{570B0E1A-7DCB-B549-8429-8C4C2561463F}"/>
              </a:ext>
            </a:extLst>
          </p:cNvPr>
          <p:cNvSpPr txBox="1">
            <a:spLocks/>
          </p:cNvSpPr>
          <p:nvPr/>
        </p:nvSpPr>
        <p:spPr>
          <a:xfrm>
            <a:off x="4800868" y="1709131"/>
            <a:ext cx="4343132" cy="4937316"/>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5755" lvl="2" indent="-257175">
              <a:lnSpc>
                <a:spcPct val="100000"/>
              </a:lnSpc>
              <a:spcBef>
                <a:spcPts val="0"/>
              </a:spcBef>
              <a:spcAft>
                <a:spcPts val="1000"/>
              </a:spcAft>
            </a:pPr>
            <a:r>
              <a:rPr lang="en-US" sz="2400" dirty="0">
                <a:latin typeface="Roboto"/>
                <a:ea typeface="Roboto"/>
                <a:cs typeface="Roboto"/>
              </a:rPr>
              <a:t>Requires heat, fluid, and permeability (fluid can move through the ground)</a:t>
            </a:r>
          </a:p>
          <a:p>
            <a:pPr marL="325755" lvl="2" indent="-257175">
              <a:lnSpc>
                <a:spcPct val="100000"/>
              </a:lnSpc>
              <a:spcBef>
                <a:spcPts val="0"/>
              </a:spcBef>
              <a:spcAft>
                <a:spcPts val="1000"/>
              </a:spcAft>
            </a:pPr>
            <a:r>
              <a:rPr lang="en-US" sz="2400" dirty="0">
                <a:latin typeface="Roboto"/>
                <a:ea typeface="Roboto"/>
                <a:cs typeface="Roboto"/>
              </a:rPr>
              <a:t>Hot water brought to the surface and converted to steam</a:t>
            </a:r>
          </a:p>
          <a:p>
            <a:pPr marL="325755" lvl="2" indent="-257175">
              <a:lnSpc>
                <a:spcPct val="100000"/>
              </a:lnSpc>
              <a:spcBef>
                <a:spcPts val="0"/>
              </a:spcBef>
              <a:spcAft>
                <a:spcPts val="1000"/>
              </a:spcAft>
            </a:pPr>
            <a:r>
              <a:rPr lang="en-US" sz="2400" dirty="0">
                <a:latin typeface="Roboto"/>
                <a:ea typeface="Roboto"/>
                <a:cs typeface="Roboto"/>
              </a:rPr>
              <a:t>Steam turns turbines generating power</a:t>
            </a:r>
          </a:p>
          <a:p>
            <a:pPr marL="325755" lvl="2" indent="-257175">
              <a:lnSpc>
                <a:spcPct val="100000"/>
              </a:lnSpc>
              <a:spcBef>
                <a:spcPts val="0"/>
              </a:spcBef>
              <a:spcAft>
                <a:spcPts val="1000"/>
              </a:spcAft>
            </a:pPr>
            <a:r>
              <a:rPr lang="en-US" sz="2400" dirty="0">
                <a:latin typeface="Roboto"/>
                <a:ea typeface="Roboto"/>
                <a:cs typeface="Roboto"/>
              </a:rPr>
              <a:t>Water is returned underground and reheated</a:t>
            </a:r>
          </a:p>
          <a:p>
            <a:pPr marL="325755" lvl="2" indent="-257175">
              <a:lnSpc>
                <a:spcPct val="100000"/>
              </a:lnSpc>
              <a:spcBef>
                <a:spcPts val="0"/>
              </a:spcBef>
              <a:spcAft>
                <a:spcPts val="1000"/>
              </a:spcAft>
            </a:pPr>
            <a:r>
              <a:rPr lang="en-US" sz="2400" dirty="0">
                <a:latin typeface="Roboto"/>
                <a:ea typeface="Roboto"/>
                <a:cs typeface="Roboto"/>
              </a:rPr>
              <a:t>Sustainable</a:t>
            </a:r>
          </a:p>
        </p:txBody>
      </p:sp>
      <p:pic>
        <p:nvPicPr>
          <p:cNvPr id="3" name="Picture 2" descr="Graphic if geothermal energy showing how heat and fluid can move through ground up to surface and be converted to steam to power turbines.">
            <a:extLst>
              <a:ext uri="{FF2B5EF4-FFF2-40B4-BE49-F238E27FC236}">
                <a16:creationId xmlns:a16="http://schemas.microsoft.com/office/drawing/2014/main" id="{2B4DA0FC-1A5D-C1F9-779C-FACC91D1C7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81" y="2059673"/>
            <a:ext cx="4818795" cy="2975963"/>
          </a:xfrm>
          <a:prstGeom prst="rect">
            <a:avLst/>
          </a:prstGeom>
        </p:spPr>
      </p:pic>
      <p:sp>
        <p:nvSpPr>
          <p:cNvPr id="4" name="TextBox 3">
            <a:extLst>
              <a:ext uri="{FF2B5EF4-FFF2-40B4-BE49-F238E27FC236}">
                <a16:creationId xmlns:a16="http://schemas.microsoft.com/office/drawing/2014/main" id="{85F46B51-D421-FA7C-79CF-892045D4F6BF}"/>
              </a:ext>
            </a:extLst>
          </p:cNvPr>
          <p:cNvSpPr txBox="1"/>
          <p:nvPr/>
        </p:nvSpPr>
        <p:spPr>
          <a:xfrm>
            <a:off x="367498" y="5035636"/>
            <a:ext cx="4216076" cy="37702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i="1">
                <a:ea typeface="+mn-lt"/>
                <a:cs typeface="+mn-lt"/>
              </a:rPr>
              <a:t>Source: Department of Energy</a:t>
            </a:r>
            <a:endParaRPr lang="en-US" sz="1050" i="1">
              <a:ea typeface="Calibri"/>
              <a:cs typeface="Calibri"/>
            </a:endParaRPr>
          </a:p>
        </p:txBody>
      </p:sp>
      <p:sp>
        <p:nvSpPr>
          <p:cNvPr id="5" name="Rectangle 4">
            <a:extLst>
              <a:ext uri="{FF2B5EF4-FFF2-40B4-BE49-F238E27FC236}">
                <a16:creationId xmlns:a16="http://schemas.microsoft.com/office/drawing/2014/main" id="{3E4BF06A-2788-F06C-761B-364C4EE9A704}"/>
              </a:ext>
              <a:ext uri="{C183D7F6-B498-43B3-948B-1728B52AA6E4}">
                <adec:decorative xmlns:adec="http://schemas.microsoft.com/office/drawing/2017/decorative" val="1"/>
              </a:ext>
            </a:extLst>
          </p:cNvPr>
          <p:cNvSpPr/>
          <p:nvPr/>
        </p:nvSpPr>
        <p:spPr>
          <a:xfrm>
            <a:off x="1239652" y="2062328"/>
            <a:ext cx="602167" cy="520681"/>
          </a:xfrm>
          <a:prstGeom prst="rect">
            <a:avLst/>
          </a:prstGeom>
          <a:solidFill>
            <a:srgbClr val="318B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C6819E-B5F2-A93F-10CB-DEFEC11A8DC7}"/>
              </a:ext>
              <a:ext uri="{C183D7F6-B498-43B3-948B-1728B52AA6E4}">
                <adec:decorative xmlns:adec="http://schemas.microsoft.com/office/drawing/2017/decorative" val="1"/>
              </a:ext>
            </a:extLst>
          </p:cNvPr>
          <p:cNvSpPr/>
          <p:nvPr/>
        </p:nvSpPr>
        <p:spPr>
          <a:xfrm>
            <a:off x="3846824" y="3062233"/>
            <a:ext cx="602167" cy="341971"/>
          </a:xfrm>
          <a:prstGeom prst="rect">
            <a:avLst/>
          </a:prstGeom>
          <a:solidFill>
            <a:srgbClr val="292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D21A20-DF39-6893-CF83-16E38134FED9}"/>
              </a:ext>
              <a:ext uri="{C183D7F6-B498-43B3-948B-1728B52AA6E4}">
                <adec:decorative xmlns:adec="http://schemas.microsoft.com/office/drawing/2017/decorative" val="1"/>
              </a:ext>
            </a:extLst>
          </p:cNvPr>
          <p:cNvSpPr/>
          <p:nvPr/>
        </p:nvSpPr>
        <p:spPr>
          <a:xfrm>
            <a:off x="1515657" y="3554827"/>
            <a:ext cx="705996" cy="622962"/>
          </a:xfrm>
          <a:prstGeom prst="rect">
            <a:avLst/>
          </a:prstGeom>
          <a:solidFill>
            <a:srgbClr val="B23B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C97C3F-4DA0-9157-716C-80FBEFF25A8D}"/>
              </a:ext>
              <a:ext uri="{C183D7F6-B498-43B3-948B-1728B52AA6E4}">
                <adec:decorative xmlns:adec="http://schemas.microsoft.com/office/drawing/2017/decorative" val="1"/>
              </a:ext>
            </a:extLst>
          </p:cNvPr>
          <p:cNvSpPr/>
          <p:nvPr/>
        </p:nvSpPr>
        <p:spPr>
          <a:xfrm>
            <a:off x="3945567" y="3759310"/>
            <a:ext cx="657922" cy="507890"/>
          </a:xfrm>
          <a:prstGeom prst="rect">
            <a:avLst/>
          </a:prstGeom>
          <a:solidFill>
            <a:srgbClr val="720E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13D131C-A5CA-6769-2F20-354CE9E23309}"/>
              </a:ext>
            </a:extLst>
          </p:cNvPr>
          <p:cNvSpPr>
            <a:spLocks noGrp="1"/>
          </p:cNvSpPr>
          <p:nvPr>
            <p:ph type="sldNum" sz="quarter" idx="12"/>
          </p:nvPr>
        </p:nvSpPr>
        <p:spPr/>
        <p:txBody>
          <a:bodyPr/>
          <a:lstStyle/>
          <a:p>
            <a:fld id="{48F63A3B-78C7-47BE-AE5E-E10140E04643}" type="slidenum">
              <a:rPr lang="en-US" smtClean="0"/>
              <a:t>3</a:t>
            </a:fld>
            <a:endParaRPr lang="en-US"/>
          </a:p>
        </p:txBody>
      </p:sp>
    </p:spTree>
    <p:extLst>
      <p:ext uri="{BB962C8B-B14F-4D97-AF65-F5344CB8AC3E}">
        <p14:creationId xmlns:p14="http://schemas.microsoft.com/office/powerpoint/2010/main" val="1784512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2CDFB-81F3-565D-1E13-99C8B02AA56F}"/>
            </a:ext>
          </a:extLst>
        </p:cNvPr>
        <p:cNvGrpSpPr/>
        <p:nvPr/>
      </p:nvGrpSpPr>
      <p:grpSpPr>
        <a:xfrm>
          <a:off x="0" y="0"/>
          <a:ext cx="0" cy="0"/>
          <a:chOff x="0" y="0"/>
          <a:chExt cx="0" cy="0"/>
        </a:xfrm>
      </p:grpSpPr>
      <p:pic>
        <p:nvPicPr>
          <p:cNvPr id="18" name="Picture 17" descr="Black Topo line graphic" title="Black Topo line graphic">
            <a:extLst>
              <a:ext uri="{FF2B5EF4-FFF2-40B4-BE49-F238E27FC236}">
                <a16:creationId xmlns:a16="http://schemas.microsoft.com/office/drawing/2014/main" id="{A0DC8D59-EA5D-8D6D-0D13-95D3B4ABFD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3" t="23419" r="935" b="69810"/>
          <a:stretch/>
        </p:blipFill>
        <p:spPr bwMode="auto">
          <a:xfrm>
            <a:off x="1258" y="2536"/>
            <a:ext cx="9164633" cy="634182"/>
          </a:xfrm>
          <a:prstGeom prst="rect">
            <a:avLst/>
          </a:prstGeom>
          <a:ln>
            <a:noFill/>
          </a:ln>
          <a:extLst>
            <a:ext uri="{53640926-AAD7-44D8-BBD7-CCE9431645EC}">
              <a14:shadowObscured xmlns:a14="http://schemas.microsoft.com/office/drawing/2010/main"/>
            </a:ext>
          </a:extLst>
        </p:spPr>
      </p:pic>
      <p:pic>
        <p:nvPicPr>
          <p:cNvPr id="21" name="Picture 20" descr="Bureau of Land Management Logo&#10;&#10;Bureau of Land Management Logo">
            <a:extLst>
              <a:ext uri="{FF2B5EF4-FFF2-40B4-BE49-F238E27FC236}">
                <a16:creationId xmlns:a16="http://schemas.microsoft.com/office/drawing/2014/main" id="{3D2439BD-32A7-BD7D-21FA-A9453C8E7CCC}"/>
              </a:ext>
            </a:extLst>
          </p:cNvPr>
          <p:cNvPicPr>
            <a:picLocks noChangeAspect="1"/>
          </p:cNvPicPr>
          <p:nvPr/>
        </p:nvPicPr>
        <p:blipFill>
          <a:blip r:embed="rId4"/>
          <a:stretch>
            <a:fillRect/>
          </a:stretch>
        </p:blipFill>
        <p:spPr>
          <a:xfrm>
            <a:off x="239527" y="181255"/>
            <a:ext cx="1000125" cy="847725"/>
          </a:xfrm>
          <a:prstGeom prst="rect">
            <a:avLst/>
          </a:prstGeom>
        </p:spPr>
      </p:pic>
      <p:sp>
        <p:nvSpPr>
          <p:cNvPr id="6" name="Title 1">
            <a:extLst>
              <a:ext uri="{FF2B5EF4-FFF2-40B4-BE49-F238E27FC236}">
                <a16:creationId xmlns:a16="http://schemas.microsoft.com/office/drawing/2014/main" id="{65C9B681-281C-C4B2-9E41-826A1CFEF8A7}"/>
              </a:ext>
            </a:extLst>
          </p:cNvPr>
          <p:cNvSpPr txBox="1">
            <a:spLocks/>
          </p:cNvSpPr>
          <p:nvPr/>
        </p:nvSpPr>
        <p:spPr>
          <a:xfrm>
            <a:off x="979095" y="592908"/>
            <a:ext cx="6656616" cy="71591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latin typeface="Roboto"/>
                <a:ea typeface="Roboto"/>
                <a:cs typeface="Roboto"/>
              </a:rPr>
              <a:t>What is Geothermal Energy?</a:t>
            </a:r>
            <a:endParaRPr lang="en-US" sz="3600" b="1">
              <a:latin typeface="Roboto"/>
              <a:ea typeface="Roboto"/>
              <a:cs typeface="Roboto"/>
            </a:endParaRPr>
          </a:p>
        </p:txBody>
      </p:sp>
      <p:sp>
        <p:nvSpPr>
          <p:cNvPr id="7" name="Title 1">
            <a:extLst>
              <a:ext uri="{FF2B5EF4-FFF2-40B4-BE49-F238E27FC236}">
                <a16:creationId xmlns:a16="http://schemas.microsoft.com/office/drawing/2014/main" id="{4155CD4C-7B64-E1D4-F701-80058D6278E1}"/>
              </a:ext>
            </a:extLst>
          </p:cNvPr>
          <p:cNvSpPr>
            <a:spLocks noGrp="1"/>
          </p:cNvSpPr>
          <p:nvPr>
            <p:ph type="title"/>
          </p:nvPr>
        </p:nvSpPr>
        <p:spPr>
          <a:xfrm>
            <a:off x="4572000" y="1202565"/>
            <a:ext cx="2360687" cy="641278"/>
          </a:xfrm>
        </p:spPr>
        <p:txBody>
          <a:bodyPr>
            <a:noAutofit/>
          </a:bodyPr>
          <a:lstStyle/>
          <a:p>
            <a:r>
              <a:rPr lang="en-US" sz="2400" b="1">
                <a:latin typeface="Roboto" panose="02000000000000000000" pitchFamily="2" charset="0"/>
                <a:ea typeface="Roboto" panose="02000000000000000000" pitchFamily="2" charset="0"/>
                <a:cs typeface="Roboto" panose="02000000000000000000" pitchFamily="2" charset="0"/>
              </a:rPr>
              <a:t>Unconventional</a:t>
            </a:r>
          </a:p>
        </p:txBody>
      </p:sp>
      <p:sp>
        <p:nvSpPr>
          <p:cNvPr id="10" name="Content Placeholder 4">
            <a:extLst>
              <a:ext uri="{FF2B5EF4-FFF2-40B4-BE49-F238E27FC236}">
                <a16:creationId xmlns:a16="http://schemas.microsoft.com/office/drawing/2014/main" id="{0D8695F0-D139-0BD0-13EB-0D127583466A}"/>
              </a:ext>
            </a:extLst>
          </p:cNvPr>
          <p:cNvSpPr txBox="1">
            <a:spLocks/>
          </p:cNvSpPr>
          <p:nvPr/>
        </p:nvSpPr>
        <p:spPr>
          <a:xfrm>
            <a:off x="2743200" y="1861678"/>
            <a:ext cx="5896873" cy="2915565"/>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5755" lvl="2" indent="-257175">
              <a:spcBef>
                <a:spcPts val="0"/>
              </a:spcBef>
            </a:pPr>
            <a:r>
              <a:rPr lang="en-US" sz="2300" dirty="0">
                <a:latin typeface="Roboto"/>
                <a:ea typeface="Roboto"/>
                <a:cs typeface="Roboto"/>
              </a:rPr>
              <a:t>Requires heat, but may not have: fluid and/or and permeability (fluid can move through ground)</a:t>
            </a:r>
            <a:br>
              <a:rPr lang="en-US" sz="2300" dirty="0">
                <a:latin typeface="Roboto"/>
                <a:ea typeface="Roboto"/>
                <a:cs typeface="Roboto"/>
              </a:rPr>
            </a:br>
            <a:endParaRPr lang="en-US" sz="2300" dirty="0">
              <a:latin typeface="Roboto"/>
              <a:ea typeface="Roboto"/>
              <a:cs typeface="Roboto"/>
            </a:endParaRPr>
          </a:p>
          <a:p>
            <a:pPr marL="325755" lvl="2" indent="-257175">
              <a:spcBef>
                <a:spcPts val="0"/>
              </a:spcBef>
            </a:pPr>
            <a:r>
              <a:rPr lang="en-US" sz="2300" dirty="0">
                <a:latin typeface="Roboto"/>
                <a:ea typeface="Roboto"/>
                <a:cs typeface="Roboto"/>
              </a:rPr>
              <a:t>Fluid (water) is brought into the system and/or</a:t>
            </a:r>
          </a:p>
          <a:p>
            <a:pPr marL="325755" lvl="2" indent="-257175">
              <a:spcBef>
                <a:spcPts val="0"/>
              </a:spcBef>
            </a:pPr>
            <a:endParaRPr lang="en-US" sz="2300" dirty="0">
              <a:latin typeface="Roboto"/>
              <a:ea typeface="Roboto"/>
              <a:cs typeface="Roboto"/>
            </a:endParaRPr>
          </a:p>
          <a:p>
            <a:pPr marL="325755" lvl="2" indent="-257175">
              <a:spcBef>
                <a:spcPts val="0"/>
              </a:spcBef>
            </a:pPr>
            <a:r>
              <a:rPr lang="en-US" sz="2300" dirty="0">
                <a:latin typeface="Roboto"/>
                <a:ea typeface="Roboto"/>
                <a:cs typeface="Roboto"/>
              </a:rPr>
              <a:t>Permeability is introduced artificially. </a:t>
            </a:r>
          </a:p>
        </p:txBody>
      </p:sp>
      <p:pic>
        <p:nvPicPr>
          <p:cNvPr id="4" name="Picture 3" descr="Graphic image of heat and water flowing to create geothermal energy. ">
            <a:extLst>
              <a:ext uri="{FF2B5EF4-FFF2-40B4-BE49-F238E27FC236}">
                <a16:creationId xmlns:a16="http://schemas.microsoft.com/office/drawing/2014/main" id="{BA6E4CEC-AD26-9AF9-0508-05B265DB416D}"/>
              </a:ext>
            </a:extLst>
          </p:cNvPr>
          <p:cNvPicPr>
            <a:picLocks noChangeAspect="1"/>
          </p:cNvPicPr>
          <p:nvPr/>
        </p:nvPicPr>
        <p:blipFill>
          <a:blip r:embed="rId5">
            <a:extLst>
              <a:ext uri="{28A0092B-C50C-407E-A947-70E740481C1C}">
                <a14:useLocalDpi xmlns:a14="http://schemas.microsoft.com/office/drawing/2010/main" val="0"/>
              </a:ext>
            </a:extLst>
          </a:blip>
          <a:srcRect l="1137" t="37" r="67883" b="41091"/>
          <a:stretch/>
        </p:blipFill>
        <p:spPr>
          <a:xfrm>
            <a:off x="599397" y="1440633"/>
            <a:ext cx="1596503" cy="3926121"/>
          </a:xfrm>
          <a:prstGeom prst="rect">
            <a:avLst/>
          </a:prstGeom>
        </p:spPr>
      </p:pic>
      <p:pic>
        <p:nvPicPr>
          <p:cNvPr id="11" name="Picture 10" descr="Graphic Image of energy created by temperature and water combines">
            <a:extLst>
              <a:ext uri="{FF2B5EF4-FFF2-40B4-BE49-F238E27FC236}">
                <a16:creationId xmlns:a16="http://schemas.microsoft.com/office/drawing/2014/main" id="{5825AE2A-C2F7-D416-D6FF-51E6F1A3F24F}"/>
              </a:ext>
            </a:extLst>
          </p:cNvPr>
          <p:cNvPicPr>
            <a:picLocks noChangeAspect="1"/>
          </p:cNvPicPr>
          <p:nvPr/>
        </p:nvPicPr>
        <p:blipFill>
          <a:blip r:embed="rId5">
            <a:extLst>
              <a:ext uri="{28A0092B-C50C-407E-A947-70E740481C1C}">
                <a14:useLocalDpi xmlns:a14="http://schemas.microsoft.com/office/drawing/2010/main" val="0"/>
              </a:ext>
            </a:extLst>
          </a:blip>
          <a:srcRect t="73736" r="29939" b="15825"/>
          <a:stretch/>
        </p:blipFill>
        <p:spPr>
          <a:xfrm>
            <a:off x="599397" y="5107133"/>
            <a:ext cx="4140697" cy="846625"/>
          </a:xfrm>
          <a:prstGeom prst="rect">
            <a:avLst/>
          </a:prstGeom>
        </p:spPr>
      </p:pic>
      <p:pic>
        <p:nvPicPr>
          <p:cNvPr id="8" name="Picture 7" descr="U.S. Department of Energy, Energy Efficiency and Renewable Energy, Geothermal Technologies Office Banner.">
            <a:extLst>
              <a:ext uri="{FF2B5EF4-FFF2-40B4-BE49-F238E27FC236}">
                <a16:creationId xmlns:a16="http://schemas.microsoft.com/office/drawing/2014/main" id="{4926194F-0369-C200-1356-8751404F3B84}"/>
              </a:ext>
            </a:extLst>
          </p:cNvPr>
          <p:cNvPicPr>
            <a:picLocks noChangeAspect="1"/>
          </p:cNvPicPr>
          <p:nvPr/>
        </p:nvPicPr>
        <p:blipFill>
          <a:blip r:embed="rId5">
            <a:extLst>
              <a:ext uri="{28A0092B-C50C-407E-A947-70E740481C1C}">
                <a14:useLocalDpi xmlns:a14="http://schemas.microsoft.com/office/drawing/2010/main" val="0"/>
              </a:ext>
            </a:extLst>
          </a:blip>
          <a:srcRect l="30887" t="-2" b="92820"/>
          <a:stretch/>
        </p:blipFill>
        <p:spPr>
          <a:xfrm>
            <a:off x="599397" y="5941147"/>
            <a:ext cx="4969299" cy="668038"/>
          </a:xfrm>
          <a:prstGeom prst="rect">
            <a:avLst/>
          </a:prstGeom>
        </p:spPr>
      </p:pic>
      <p:sp>
        <p:nvSpPr>
          <p:cNvPr id="2" name="Slide Number Placeholder 1">
            <a:extLst>
              <a:ext uri="{FF2B5EF4-FFF2-40B4-BE49-F238E27FC236}">
                <a16:creationId xmlns:a16="http://schemas.microsoft.com/office/drawing/2014/main" id="{1F2681FA-F8C2-C9EC-BEC2-9E204F4107C2}"/>
              </a:ext>
            </a:extLst>
          </p:cNvPr>
          <p:cNvSpPr>
            <a:spLocks noGrp="1"/>
          </p:cNvSpPr>
          <p:nvPr>
            <p:ph type="sldNum" sz="quarter" idx="12"/>
          </p:nvPr>
        </p:nvSpPr>
        <p:spPr/>
        <p:txBody>
          <a:bodyPr/>
          <a:lstStyle/>
          <a:p>
            <a:fld id="{48F63A3B-78C7-47BE-AE5E-E10140E04643}" type="slidenum">
              <a:rPr lang="en-US" smtClean="0"/>
              <a:t>4</a:t>
            </a:fld>
            <a:endParaRPr lang="en-US"/>
          </a:p>
        </p:txBody>
      </p:sp>
    </p:spTree>
    <p:extLst>
      <p:ext uri="{BB962C8B-B14F-4D97-AF65-F5344CB8AC3E}">
        <p14:creationId xmlns:p14="http://schemas.microsoft.com/office/powerpoint/2010/main" val="96592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D94A1-95E8-C9A5-CA10-B53E1D843790}"/>
            </a:ext>
          </a:extLst>
        </p:cNvPr>
        <p:cNvGrpSpPr/>
        <p:nvPr/>
      </p:nvGrpSpPr>
      <p:grpSpPr>
        <a:xfrm>
          <a:off x="0" y="0"/>
          <a:ext cx="0" cy="0"/>
          <a:chOff x="0" y="0"/>
          <a:chExt cx="0" cy="0"/>
        </a:xfrm>
      </p:grpSpPr>
      <p:pic>
        <p:nvPicPr>
          <p:cNvPr id="18" name="Picture 17" descr="Black Topo line graphic" title="Black Topo line graphic">
            <a:extLst>
              <a:ext uri="{FF2B5EF4-FFF2-40B4-BE49-F238E27FC236}">
                <a16:creationId xmlns:a16="http://schemas.microsoft.com/office/drawing/2014/main" id="{AD5443AF-3E8F-602A-3976-EC1D586EDF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3" t="23419" r="935" b="69810"/>
          <a:stretch/>
        </p:blipFill>
        <p:spPr bwMode="auto">
          <a:xfrm>
            <a:off x="1258" y="2536"/>
            <a:ext cx="9164633" cy="634182"/>
          </a:xfrm>
          <a:prstGeom prst="rect">
            <a:avLst/>
          </a:prstGeom>
          <a:ln>
            <a:noFill/>
          </a:ln>
          <a:extLst>
            <a:ext uri="{53640926-AAD7-44D8-BBD7-CCE9431645EC}">
              <a14:shadowObscured xmlns:a14="http://schemas.microsoft.com/office/drawing/2010/main"/>
            </a:ext>
          </a:extLst>
        </p:spPr>
      </p:pic>
      <p:pic>
        <p:nvPicPr>
          <p:cNvPr id="21" name="Picture 20" descr="Bureau of Land Management Logo&#10;&#10;Bureau of Land Management Logo">
            <a:extLst>
              <a:ext uri="{FF2B5EF4-FFF2-40B4-BE49-F238E27FC236}">
                <a16:creationId xmlns:a16="http://schemas.microsoft.com/office/drawing/2014/main" id="{9611B059-1E4F-B885-9C94-57DC38E657CE}"/>
              </a:ext>
            </a:extLst>
          </p:cNvPr>
          <p:cNvPicPr>
            <a:picLocks noChangeAspect="1"/>
          </p:cNvPicPr>
          <p:nvPr/>
        </p:nvPicPr>
        <p:blipFill>
          <a:blip r:embed="rId4"/>
          <a:stretch>
            <a:fillRect/>
          </a:stretch>
        </p:blipFill>
        <p:spPr>
          <a:xfrm>
            <a:off x="239527" y="181255"/>
            <a:ext cx="1000125" cy="847725"/>
          </a:xfrm>
          <a:prstGeom prst="rect">
            <a:avLst/>
          </a:prstGeom>
        </p:spPr>
      </p:pic>
      <p:sp>
        <p:nvSpPr>
          <p:cNvPr id="6" name="Title 1">
            <a:extLst>
              <a:ext uri="{FF2B5EF4-FFF2-40B4-BE49-F238E27FC236}">
                <a16:creationId xmlns:a16="http://schemas.microsoft.com/office/drawing/2014/main" id="{1CFBC790-7D98-FF76-DCD3-77A67908E153}"/>
              </a:ext>
            </a:extLst>
          </p:cNvPr>
          <p:cNvSpPr txBox="1">
            <a:spLocks/>
          </p:cNvSpPr>
          <p:nvPr/>
        </p:nvSpPr>
        <p:spPr>
          <a:xfrm>
            <a:off x="979095" y="592908"/>
            <a:ext cx="6656616" cy="71591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latin typeface="Roboto"/>
                <a:ea typeface="Roboto"/>
                <a:cs typeface="Roboto"/>
              </a:rPr>
              <a:t>What is Geothermal Energy?</a:t>
            </a:r>
            <a:endParaRPr lang="en-US" sz="3600" b="1">
              <a:latin typeface="Roboto"/>
              <a:ea typeface="Roboto"/>
              <a:cs typeface="Roboto"/>
            </a:endParaRPr>
          </a:p>
        </p:txBody>
      </p:sp>
      <p:sp>
        <p:nvSpPr>
          <p:cNvPr id="7" name="Title 1">
            <a:extLst>
              <a:ext uri="{FF2B5EF4-FFF2-40B4-BE49-F238E27FC236}">
                <a16:creationId xmlns:a16="http://schemas.microsoft.com/office/drawing/2014/main" id="{1A1E1CE4-41EA-1FAC-EE86-11503F03AEFD}"/>
              </a:ext>
            </a:extLst>
          </p:cNvPr>
          <p:cNvSpPr>
            <a:spLocks noGrp="1"/>
          </p:cNvSpPr>
          <p:nvPr>
            <p:ph type="title"/>
          </p:nvPr>
        </p:nvSpPr>
        <p:spPr>
          <a:xfrm>
            <a:off x="4905277" y="1222887"/>
            <a:ext cx="4180184" cy="641278"/>
          </a:xfrm>
        </p:spPr>
        <p:txBody>
          <a:bodyPr>
            <a:noAutofit/>
          </a:bodyPr>
          <a:lstStyle/>
          <a:p>
            <a:r>
              <a:rPr lang="en-US" sz="2800" b="1">
                <a:latin typeface="Roboto" panose="02000000000000000000" pitchFamily="2" charset="0"/>
                <a:ea typeface="Roboto" panose="02000000000000000000" pitchFamily="2" charset="0"/>
                <a:cs typeface="Roboto" panose="02000000000000000000" pitchFamily="2" charset="0"/>
              </a:rPr>
              <a:t>Direct Use</a:t>
            </a:r>
          </a:p>
        </p:txBody>
      </p:sp>
      <p:sp>
        <p:nvSpPr>
          <p:cNvPr id="10" name="Content Placeholder 4">
            <a:extLst>
              <a:ext uri="{FF2B5EF4-FFF2-40B4-BE49-F238E27FC236}">
                <a16:creationId xmlns:a16="http://schemas.microsoft.com/office/drawing/2014/main" id="{294397B4-5560-2C92-A8CB-17AEE6E2374E}"/>
              </a:ext>
            </a:extLst>
          </p:cNvPr>
          <p:cNvSpPr txBox="1">
            <a:spLocks/>
          </p:cNvSpPr>
          <p:nvPr/>
        </p:nvSpPr>
        <p:spPr>
          <a:xfrm>
            <a:off x="4916100" y="1798135"/>
            <a:ext cx="4034869" cy="4466957"/>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5755" lvl="2" indent="-257175">
              <a:spcBef>
                <a:spcPts val="0"/>
              </a:spcBef>
            </a:pPr>
            <a:r>
              <a:rPr lang="en-US" sz="2400" dirty="0">
                <a:latin typeface="Roboto"/>
                <a:ea typeface="Roboto"/>
                <a:cs typeface="Roboto"/>
              </a:rPr>
              <a:t>Where heat, fluid, and permeability all exist, but near surface</a:t>
            </a:r>
            <a:br>
              <a:rPr lang="en-US" sz="2400" dirty="0">
                <a:latin typeface="Roboto"/>
                <a:ea typeface="Roboto"/>
                <a:cs typeface="Roboto"/>
              </a:rPr>
            </a:br>
            <a:endParaRPr lang="en-US" sz="2400" dirty="0">
              <a:latin typeface="Roboto"/>
              <a:ea typeface="Roboto"/>
              <a:cs typeface="Roboto"/>
            </a:endParaRPr>
          </a:p>
          <a:p>
            <a:pPr marL="325755" lvl="2" indent="-257175">
              <a:spcBef>
                <a:spcPts val="0"/>
              </a:spcBef>
            </a:pPr>
            <a:r>
              <a:rPr lang="en-US" sz="2400" dirty="0">
                <a:latin typeface="Roboto"/>
                <a:ea typeface="Roboto"/>
                <a:cs typeface="Roboto"/>
              </a:rPr>
              <a:t>Just like conventional geothermal energy, the hot water is used to heat or provide energy</a:t>
            </a:r>
          </a:p>
          <a:p>
            <a:pPr marL="325755" lvl="2" indent="-257175">
              <a:spcBef>
                <a:spcPts val="0"/>
              </a:spcBef>
            </a:pPr>
            <a:endParaRPr lang="en-US" sz="2400" dirty="0">
              <a:latin typeface="Roboto"/>
              <a:ea typeface="Roboto"/>
              <a:cs typeface="Roboto"/>
            </a:endParaRPr>
          </a:p>
          <a:p>
            <a:pPr marL="325755" lvl="2" indent="-257175">
              <a:spcBef>
                <a:spcPts val="0"/>
              </a:spcBef>
            </a:pPr>
            <a:r>
              <a:rPr lang="en-US" sz="2400" dirty="0">
                <a:latin typeface="Roboto"/>
                <a:ea typeface="Roboto"/>
                <a:cs typeface="Roboto"/>
              </a:rPr>
              <a:t>One example is the Idaho State Capital: the only state capital that is heated by geothermal energy</a:t>
            </a:r>
          </a:p>
        </p:txBody>
      </p:sp>
      <p:pic>
        <p:nvPicPr>
          <p:cNvPr id="2052" name="Picture 4" descr="Graphic showing how heat and water flow underground to create geothermal energy.">
            <a:extLst>
              <a:ext uri="{FF2B5EF4-FFF2-40B4-BE49-F238E27FC236}">
                <a16:creationId xmlns:a16="http://schemas.microsoft.com/office/drawing/2014/main" id="{D33F57C9-47A1-14A8-6870-690872DABC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25" y="1366801"/>
            <a:ext cx="4937471" cy="493747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41E1979-D78B-5099-D63A-E7A6D5FD5493}"/>
              </a:ext>
            </a:extLst>
          </p:cNvPr>
          <p:cNvSpPr txBox="1"/>
          <p:nvPr/>
        </p:nvSpPr>
        <p:spPr>
          <a:xfrm>
            <a:off x="591708" y="6299719"/>
            <a:ext cx="4216076" cy="37702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i="1">
                <a:ea typeface="+mn-lt"/>
                <a:cs typeface="+mn-lt"/>
              </a:rPr>
              <a:t>Photo courtesy: Department of Energy</a:t>
            </a:r>
            <a:endParaRPr lang="en-US" sz="1050" i="1">
              <a:ea typeface="Calibri"/>
              <a:cs typeface="Calibri"/>
            </a:endParaRPr>
          </a:p>
        </p:txBody>
      </p:sp>
      <p:sp>
        <p:nvSpPr>
          <p:cNvPr id="2" name="Slide Number Placeholder 1">
            <a:extLst>
              <a:ext uri="{FF2B5EF4-FFF2-40B4-BE49-F238E27FC236}">
                <a16:creationId xmlns:a16="http://schemas.microsoft.com/office/drawing/2014/main" id="{A9CA8D87-8475-BAAB-4E97-BCBE93B03EAA}"/>
              </a:ext>
            </a:extLst>
          </p:cNvPr>
          <p:cNvSpPr>
            <a:spLocks noGrp="1"/>
          </p:cNvSpPr>
          <p:nvPr>
            <p:ph type="sldNum" sz="quarter" idx="12"/>
          </p:nvPr>
        </p:nvSpPr>
        <p:spPr/>
        <p:txBody>
          <a:bodyPr/>
          <a:lstStyle/>
          <a:p>
            <a:fld id="{48F63A3B-78C7-47BE-AE5E-E10140E04643}" type="slidenum">
              <a:rPr lang="en-US" smtClean="0"/>
              <a:t>5</a:t>
            </a:fld>
            <a:endParaRPr lang="en-US"/>
          </a:p>
        </p:txBody>
      </p:sp>
    </p:spTree>
    <p:extLst>
      <p:ext uri="{BB962C8B-B14F-4D97-AF65-F5344CB8AC3E}">
        <p14:creationId xmlns:p14="http://schemas.microsoft.com/office/powerpoint/2010/main" val="3357330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C747A-043A-99F2-7C5D-E4121FFD2710}"/>
            </a:ext>
          </a:extLst>
        </p:cNvPr>
        <p:cNvGrpSpPr/>
        <p:nvPr/>
      </p:nvGrpSpPr>
      <p:grpSpPr>
        <a:xfrm>
          <a:off x="0" y="0"/>
          <a:ext cx="0" cy="0"/>
          <a:chOff x="0" y="0"/>
          <a:chExt cx="0" cy="0"/>
        </a:xfrm>
      </p:grpSpPr>
      <p:pic>
        <p:nvPicPr>
          <p:cNvPr id="25" name="Picture 24" descr="Black Topo line graphic" title="Black Topo line graphic">
            <a:extLst>
              <a:ext uri="{FF2B5EF4-FFF2-40B4-BE49-F238E27FC236}">
                <a16:creationId xmlns:a16="http://schemas.microsoft.com/office/drawing/2014/main" id="{8782E0C9-16B3-06AE-E903-E1123C4C1D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3" t="23419" r="935" b="69810"/>
          <a:stretch/>
        </p:blipFill>
        <p:spPr bwMode="auto">
          <a:xfrm>
            <a:off x="1258" y="2536"/>
            <a:ext cx="9164633" cy="634182"/>
          </a:xfrm>
          <a:prstGeom prst="rect">
            <a:avLst/>
          </a:prstGeom>
          <a:ln>
            <a:noFill/>
          </a:ln>
          <a:extLst>
            <a:ext uri="{53640926-AAD7-44D8-BBD7-CCE9431645EC}">
              <a14:shadowObscured xmlns:a14="http://schemas.microsoft.com/office/drawing/2010/main"/>
            </a:ext>
          </a:extLst>
        </p:spPr>
      </p:pic>
      <p:pic>
        <p:nvPicPr>
          <p:cNvPr id="27" name="Picture 26" descr="Bureau of Land Management Logo&#10;&#10;Bureau of Land Management Logo">
            <a:extLst>
              <a:ext uri="{FF2B5EF4-FFF2-40B4-BE49-F238E27FC236}">
                <a16:creationId xmlns:a16="http://schemas.microsoft.com/office/drawing/2014/main" id="{DF9CE5E9-7AFE-E8D1-2339-A750345B038D}"/>
              </a:ext>
            </a:extLst>
          </p:cNvPr>
          <p:cNvPicPr>
            <a:picLocks noChangeAspect="1"/>
          </p:cNvPicPr>
          <p:nvPr/>
        </p:nvPicPr>
        <p:blipFill>
          <a:blip r:embed="rId4"/>
          <a:stretch>
            <a:fillRect/>
          </a:stretch>
        </p:blipFill>
        <p:spPr>
          <a:xfrm>
            <a:off x="239527" y="181255"/>
            <a:ext cx="1000125" cy="847725"/>
          </a:xfrm>
          <a:prstGeom prst="rect">
            <a:avLst/>
          </a:prstGeom>
        </p:spPr>
      </p:pic>
      <p:sp>
        <p:nvSpPr>
          <p:cNvPr id="8" name="Title 1">
            <a:extLst>
              <a:ext uri="{FF2B5EF4-FFF2-40B4-BE49-F238E27FC236}">
                <a16:creationId xmlns:a16="http://schemas.microsoft.com/office/drawing/2014/main" id="{89509299-4302-0ED8-AF46-F173F95773FB}"/>
              </a:ext>
            </a:extLst>
          </p:cNvPr>
          <p:cNvSpPr txBox="1">
            <a:spLocks/>
          </p:cNvSpPr>
          <p:nvPr/>
        </p:nvSpPr>
        <p:spPr>
          <a:xfrm>
            <a:off x="354654" y="633863"/>
            <a:ext cx="9159082" cy="84772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latin typeface="Roboto"/>
                <a:ea typeface="Roboto"/>
                <a:cs typeface="Roboto"/>
              </a:rPr>
              <a:t>What does Geothermal Look Like?</a:t>
            </a:r>
            <a:endParaRPr lang="en-US"/>
          </a:p>
        </p:txBody>
      </p:sp>
      <p:sp>
        <p:nvSpPr>
          <p:cNvPr id="19" name="TextBox 18">
            <a:extLst>
              <a:ext uri="{FF2B5EF4-FFF2-40B4-BE49-F238E27FC236}">
                <a16:creationId xmlns:a16="http://schemas.microsoft.com/office/drawing/2014/main" id="{2EDB4CB6-4CE3-5F83-D59F-B9D12800F78C}"/>
              </a:ext>
            </a:extLst>
          </p:cNvPr>
          <p:cNvSpPr txBox="1"/>
          <p:nvPr/>
        </p:nvSpPr>
        <p:spPr>
          <a:xfrm>
            <a:off x="474670" y="1352358"/>
            <a:ext cx="4402963" cy="37702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a:solidFill>
                  <a:schemeClr val="bg1"/>
                </a:solidFill>
                <a:ea typeface="Calibri"/>
                <a:cs typeface="Calibri"/>
              </a:rPr>
              <a:t>Puna Geothermal Plant, Puna, HI</a:t>
            </a:r>
            <a:endParaRPr lang="en-US" sz="1350">
              <a:solidFill>
                <a:schemeClr val="bg1"/>
              </a:solidFill>
              <a:ea typeface="Calibri"/>
              <a:cs typeface="Calibri"/>
            </a:endParaRPr>
          </a:p>
        </p:txBody>
      </p:sp>
      <p:sp>
        <p:nvSpPr>
          <p:cNvPr id="20" name="TextBox 19">
            <a:extLst>
              <a:ext uri="{FF2B5EF4-FFF2-40B4-BE49-F238E27FC236}">
                <a16:creationId xmlns:a16="http://schemas.microsoft.com/office/drawing/2014/main" id="{954A1D0F-B461-6AEC-F120-E364BAD2107D}"/>
              </a:ext>
            </a:extLst>
          </p:cNvPr>
          <p:cNvSpPr txBox="1"/>
          <p:nvPr/>
        </p:nvSpPr>
        <p:spPr>
          <a:xfrm>
            <a:off x="5027522" y="3883561"/>
            <a:ext cx="3347041" cy="68480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a:solidFill>
                  <a:schemeClr val="bg1"/>
                </a:solidFill>
                <a:ea typeface="Calibri"/>
                <a:cs typeface="Calibri"/>
              </a:rPr>
              <a:t>Salton Sea Geothermal Well, CA</a:t>
            </a:r>
            <a:endParaRPr lang="en-US" sz="2000"/>
          </a:p>
        </p:txBody>
      </p:sp>
      <p:sp>
        <p:nvSpPr>
          <p:cNvPr id="21" name="TextBox 20">
            <a:extLst>
              <a:ext uri="{FF2B5EF4-FFF2-40B4-BE49-F238E27FC236}">
                <a16:creationId xmlns:a16="http://schemas.microsoft.com/office/drawing/2014/main" id="{8399AC3A-E909-1216-BF1D-4E7A23EEA1D3}"/>
              </a:ext>
            </a:extLst>
          </p:cNvPr>
          <p:cNvSpPr txBox="1"/>
          <p:nvPr/>
        </p:nvSpPr>
        <p:spPr>
          <a:xfrm>
            <a:off x="214362" y="5499898"/>
            <a:ext cx="2405144" cy="646331"/>
          </a:xfrm>
          <a:prstGeom prst="rect">
            <a:avLst/>
          </a:prstGeom>
          <a:noFill/>
        </p:spPr>
        <p:txBody>
          <a:bodyPr wrap="square" rtlCol="0">
            <a:spAutoFit/>
          </a:bodyPr>
          <a:lstStyle/>
          <a:p>
            <a:r>
              <a:rPr lang="en-US" i="1"/>
              <a:t>Photo courtesy: ORMAT. Steamboat Power Plant</a:t>
            </a:r>
          </a:p>
        </p:txBody>
      </p:sp>
      <p:sp>
        <p:nvSpPr>
          <p:cNvPr id="5" name="TextBox 4">
            <a:extLst>
              <a:ext uri="{FF2B5EF4-FFF2-40B4-BE49-F238E27FC236}">
                <a16:creationId xmlns:a16="http://schemas.microsoft.com/office/drawing/2014/main" id="{BEA0ECAC-FDFE-E695-4EE0-745DF1EB938B}"/>
              </a:ext>
            </a:extLst>
          </p:cNvPr>
          <p:cNvSpPr txBox="1"/>
          <p:nvPr/>
        </p:nvSpPr>
        <p:spPr>
          <a:xfrm>
            <a:off x="5723447" y="1479816"/>
            <a:ext cx="2961519" cy="4524315"/>
          </a:xfrm>
          <a:prstGeom prst="rect">
            <a:avLst/>
          </a:prstGeom>
          <a:noFill/>
        </p:spPr>
        <p:txBody>
          <a:bodyPr wrap="square" rtlCol="0">
            <a:spAutoFit/>
          </a:bodyPr>
          <a:lstStyle/>
          <a:p>
            <a:pPr marL="342900" indent="-342900">
              <a:buAutoNum type="arabicPeriod"/>
            </a:pPr>
            <a:r>
              <a:rPr lang="en-US" sz="2400"/>
              <a:t>Puna Geothermal Plant, Puna, HI</a:t>
            </a:r>
          </a:p>
          <a:p>
            <a:pPr marL="342900" indent="-342900">
              <a:buAutoNum type="arabicPeriod"/>
            </a:pPr>
            <a:r>
              <a:rPr lang="en-US" sz="2400"/>
              <a:t>San Emidio Power Plant, Washoe Co., NV</a:t>
            </a:r>
          </a:p>
          <a:p>
            <a:pPr marL="342900" indent="-342900">
              <a:buAutoNum type="arabicPeriod"/>
            </a:pPr>
            <a:r>
              <a:rPr lang="en-US" sz="2400"/>
              <a:t>McGinness Hills Geothermal Complex, Lander Co., NV</a:t>
            </a:r>
          </a:p>
          <a:p>
            <a:pPr marL="342900" indent="-342900">
              <a:buAutoNum type="arabicPeriod"/>
            </a:pPr>
            <a:r>
              <a:rPr lang="en-US" sz="2400"/>
              <a:t>Salton Sea Geothermal Well, CA</a:t>
            </a:r>
          </a:p>
        </p:txBody>
      </p:sp>
      <p:pic>
        <p:nvPicPr>
          <p:cNvPr id="10" name="Picture 9" descr="Picture shows sky and mountain in background with steamboat power plant in foreground. ">
            <a:extLst>
              <a:ext uri="{FF2B5EF4-FFF2-40B4-BE49-F238E27FC236}">
                <a16:creationId xmlns:a16="http://schemas.microsoft.com/office/drawing/2014/main" id="{8AD335A2-B1F3-2C28-7085-A6B39B0120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373" y="1268046"/>
            <a:ext cx="5499947" cy="4122168"/>
          </a:xfrm>
          <a:prstGeom prst="rect">
            <a:avLst/>
          </a:prstGeom>
        </p:spPr>
      </p:pic>
      <p:sp>
        <p:nvSpPr>
          <p:cNvPr id="22" name="Slide Number Placeholder 21">
            <a:extLst>
              <a:ext uri="{FF2B5EF4-FFF2-40B4-BE49-F238E27FC236}">
                <a16:creationId xmlns:a16="http://schemas.microsoft.com/office/drawing/2014/main" id="{A715CC64-52CE-4690-1646-775DE7F36E56}"/>
              </a:ext>
            </a:extLst>
          </p:cNvPr>
          <p:cNvSpPr>
            <a:spLocks noGrp="1"/>
          </p:cNvSpPr>
          <p:nvPr>
            <p:ph type="sldNum" sz="quarter" idx="12"/>
          </p:nvPr>
        </p:nvSpPr>
        <p:spPr/>
        <p:txBody>
          <a:bodyPr/>
          <a:lstStyle/>
          <a:p>
            <a:fld id="{48F63A3B-78C7-47BE-AE5E-E10140E04643}" type="slidenum">
              <a:rPr lang="en-US" smtClean="0"/>
              <a:t>6</a:t>
            </a:fld>
            <a:endParaRPr lang="en-US"/>
          </a:p>
        </p:txBody>
      </p:sp>
      <p:sp>
        <p:nvSpPr>
          <p:cNvPr id="3" name="Title 2">
            <a:extLst>
              <a:ext uri="{FF2B5EF4-FFF2-40B4-BE49-F238E27FC236}">
                <a16:creationId xmlns:a16="http://schemas.microsoft.com/office/drawing/2014/main" id="{0E471558-3977-F109-E46B-157E65D75C01}"/>
              </a:ext>
              <a:ext uri="{C183D7F6-B498-43B3-948B-1728B52AA6E4}">
                <adec:decorative xmlns:adec="http://schemas.microsoft.com/office/drawing/2017/decorative" val="1"/>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What does Geothermal Look Like?</a:t>
            </a:r>
          </a:p>
        </p:txBody>
      </p:sp>
    </p:spTree>
    <p:extLst>
      <p:ext uri="{BB962C8B-B14F-4D97-AF65-F5344CB8AC3E}">
        <p14:creationId xmlns:p14="http://schemas.microsoft.com/office/powerpoint/2010/main" val="413110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C6849-D12E-E7FF-1E7F-7AC5BF38ACCF}"/>
            </a:ext>
          </a:extLst>
        </p:cNvPr>
        <p:cNvGrpSpPr/>
        <p:nvPr/>
      </p:nvGrpSpPr>
      <p:grpSpPr>
        <a:xfrm>
          <a:off x="0" y="0"/>
          <a:ext cx="0" cy="0"/>
          <a:chOff x="0" y="0"/>
          <a:chExt cx="0" cy="0"/>
        </a:xfrm>
      </p:grpSpPr>
      <p:pic>
        <p:nvPicPr>
          <p:cNvPr id="17" name="Picture 16" descr="Black Topo line graphic" title="Black Topo line graphic">
            <a:extLst>
              <a:ext uri="{FF2B5EF4-FFF2-40B4-BE49-F238E27FC236}">
                <a16:creationId xmlns:a16="http://schemas.microsoft.com/office/drawing/2014/main" id="{669E9D8A-63A0-69C3-3090-E426B0255C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3" t="23419" r="935" b="69810"/>
          <a:stretch/>
        </p:blipFill>
        <p:spPr bwMode="auto">
          <a:xfrm>
            <a:off x="1258" y="2536"/>
            <a:ext cx="9164633" cy="634182"/>
          </a:xfrm>
          <a:prstGeom prst="rect">
            <a:avLst/>
          </a:prstGeom>
          <a:ln>
            <a:noFill/>
          </a:ln>
          <a:extLst>
            <a:ext uri="{53640926-AAD7-44D8-BBD7-CCE9431645EC}">
              <a14:shadowObscured xmlns:a14="http://schemas.microsoft.com/office/drawing/2010/main"/>
            </a:ext>
          </a:extLst>
        </p:spPr>
      </p:pic>
      <p:pic>
        <p:nvPicPr>
          <p:cNvPr id="19" name="Picture 18" descr="Bureau of Land Management Logo&#10;&#10;Bureau of Land Management Logo">
            <a:extLst>
              <a:ext uri="{FF2B5EF4-FFF2-40B4-BE49-F238E27FC236}">
                <a16:creationId xmlns:a16="http://schemas.microsoft.com/office/drawing/2014/main" id="{B1FDC073-FA08-B2B1-4926-C756240B6D33}"/>
              </a:ext>
            </a:extLst>
          </p:cNvPr>
          <p:cNvPicPr>
            <a:picLocks noChangeAspect="1"/>
          </p:cNvPicPr>
          <p:nvPr/>
        </p:nvPicPr>
        <p:blipFill>
          <a:blip r:embed="rId4"/>
          <a:stretch>
            <a:fillRect/>
          </a:stretch>
        </p:blipFill>
        <p:spPr>
          <a:xfrm>
            <a:off x="239527" y="181255"/>
            <a:ext cx="1000125" cy="847725"/>
          </a:xfrm>
          <a:prstGeom prst="rect">
            <a:avLst/>
          </a:prstGeom>
        </p:spPr>
      </p:pic>
      <p:sp>
        <p:nvSpPr>
          <p:cNvPr id="8" name="Title 1">
            <a:extLst>
              <a:ext uri="{FF2B5EF4-FFF2-40B4-BE49-F238E27FC236}">
                <a16:creationId xmlns:a16="http://schemas.microsoft.com/office/drawing/2014/main" id="{58E784DA-6DAD-54C2-7C2F-FB05F9180B0C}"/>
              </a:ext>
            </a:extLst>
          </p:cNvPr>
          <p:cNvSpPr txBox="1">
            <a:spLocks/>
          </p:cNvSpPr>
          <p:nvPr/>
        </p:nvSpPr>
        <p:spPr>
          <a:xfrm>
            <a:off x="1233615" y="602073"/>
            <a:ext cx="7462465" cy="99812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latin typeface="Roboto"/>
                <a:ea typeface="Roboto"/>
                <a:cs typeface="Roboto"/>
              </a:rPr>
              <a:t>Where is Geothermal Possible?</a:t>
            </a:r>
          </a:p>
        </p:txBody>
      </p:sp>
      <p:pic>
        <p:nvPicPr>
          <p:cNvPr id="4" name="Picture 3" descr="Graphic of geothermal resources in the United States.  It shows earths temperature range and indicates that geothermal energy requires a minimum of 300 degrees F.  The majority of Idaho has potential for geothermal energy based on temperature map.">
            <a:extLst>
              <a:ext uri="{FF2B5EF4-FFF2-40B4-BE49-F238E27FC236}">
                <a16:creationId xmlns:a16="http://schemas.microsoft.com/office/drawing/2014/main" id="{AE882073-B1B3-AEA4-A5C0-FBE1FA2F804B}"/>
              </a:ext>
            </a:extLst>
          </p:cNvPr>
          <p:cNvPicPr>
            <a:picLocks noChangeAspect="1"/>
          </p:cNvPicPr>
          <p:nvPr/>
        </p:nvPicPr>
        <p:blipFill>
          <a:blip r:embed="rId5"/>
          <a:stretch>
            <a:fillRect/>
          </a:stretch>
        </p:blipFill>
        <p:spPr>
          <a:xfrm>
            <a:off x="0" y="1311530"/>
            <a:ext cx="8027097" cy="5365215"/>
          </a:xfrm>
          <a:prstGeom prst="rect">
            <a:avLst/>
          </a:prstGeom>
        </p:spPr>
      </p:pic>
      <p:sp>
        <p:nvSpPr>
          <p:cNvPr id="3" name="Rectangle 2">
            <a:extLst>
              <a:ext uri="{FF2B5EF4-FFF2-40B4-BE49-F238E27FC236}">
                <a16:creationId xmlns:a16="http://schemas.microsoft.com/office/drawing/2014/main" id="{A0C6EC15-EAD7-0503-5B9D-F2608C35F3FB}"/>
              </a:ext>
            </a:extLst>
          </p:cNvPr>
          <p:cNvSpPr/>
          <p:nvPr/>
        </p:nvSpPr>
        <p:spPr>
          <a:xfrm>
            <a:off x="8234358" y="4245180"/>
            <a:ext cx="752342" cy="236547"/>
          </a:xfrm>
          <a:prstGeom prst="rect">
            <a:avLst/>
          </a:prstGeom>
          <a:ln>
            <a:solidFill>
              <a:schemeClr val="accent4">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dirty="0">
                <a:solidFill>
                  <a:schemeClr val="tx1"/>
                </a:solidFill>
              </a:rPr>
              <a:t>300 F</a:t>
            </a:r>
          </a:p>
        </p:txBody>
      </p:sp>
      <p:cxnSp>
        <p:nvCxnSpPr>
          <p:cNvPr id="5" name="Straight Arrow Connector 4">
            <a:extLst>
              <a:ext uri="{FF2B5EF4-FFF2-40B4-BE49-F238E27FC236}">
                <a16:creationId xmlns:a16="http://schemas.microsoft.com/office/drawing/2014/main" id="{A0F4DE7F-2233-2071-F4A2-F590672C15D9}"/>
              </a:ext>
              <a:ext uri="{C183D7F6-B498-43B3-948B-1728B52AA6E4}">
                <adec:decorative xmlns:adec="http://schemas.microsoft.com/office/drawing/2017/decorative" val="1"/>
              </a:ext>
            </a:extLst>
          </p:cNvPr>
          <p:cNvCxnSpPr>
            <a:cxnSpLocks/>
          </p:cNvCxnSpPr>
          <p:nvPr/>
        </p:nvCxnSpPr>
        <p:spPr>
          <a:xfrm flipH="1" flipV="1">
            <a:off x="7935594" y="4363453"/>
            <a:ext cx="298764" cy="1"/>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sp>
        <p:nvSpPr>
          <p:cNvPr id="9" name="Slide Number Placeholder 8">
            <a:extLst>
              <a:ext uri="{FF2B5EF4-FFF2-40B4-BE49-F238E27FC236}">
                <a16:creationId xmlns:a16="http://schemas.microsoft.com/office/drawing/2014/main" id="{ABA82A8B-FEC3-C80A-589B-5B85A8FF0B6D}"/>
              </a:ext>
            </a:extLst>
          </p:cNvPr>
          <p:cNvSpPr>
            <a:spLocks noGrp="1"/>
          </p:cNvSpPr>
          <p:nvPr>
            <p:ph type="sldNum" sz="quarter" idx="12"/>
          </p:nvPr>
        </p:nvSpPr>
        <p:spPr/>
        <p:txBody>
          <a:bodyPr/>
          <a:lstStyle/>
          <a:p>
            <a:fld id="{48F63A3B-78C7-47BE-AE5E-E10140E04643}" type="slidenum">
              <a:rPr lang="en-US" smtClean="0"/>
              <a:t>7</a:t>
            </a:fld>
            <a:endParaRPr lang="en-US"/>
          </a:p>
        </p:txBody>
      </p:sp>
      <p:sp>
        <p:nvSpPr>
          <p:cNvPr id="2" name="Title 1">
            <a:extLst>
              <a:ext uri="{FF2B5EF4-FFF2-40B4-BE49-F238E27FC236}">
                <a16:creationId xmlns:a16="http://schemas.microsoft.com/office/drawing/2014/main" id="{FB80F58F-7391-E2C5-2CA5-BBB78914210B}"/>
              </a:ext>
              <a:ext uri="{C183D7F6-B498-43B3-948B-1728B52AA6E4}">
                <adec:decorative xmlns:adec="http://schemas.microsoft.com/office/drawing/2017/decorative" val="1"/>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Where is Geothermal Possible?</a:t>
            </a:r>
          </a:p>
        </p:txBody>
      </p:sp>
    </p:spTree>
    <p:extLst>
      <p:ext uri="{BB962C8B-B14F-4D97-AF65-F5344CB8AC3E}">
        <p14:creationId xmlns:p14="http://schemas.microsoft.com/office/powerpoint/2010/main" val="158084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lack Topo line graphic" title="Black Topo line graphic">
            <a:extLst>
              <a:ext uri="{FF2B5EF4-FFF2-40B4-BE49-F238E27FC236}">
                <a16:creationId xmlns:a16="http://schemas.microsoft.com/office/drawing/2014/main" id="{E91BC4F5-EF63-A809-27BF-1FC1D95AD1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3" t="23419" r="935" b="69810"/>
          <a:stretch/>
        </p:blipFill>
        <p:spPr bwMode="auto">
          <a:xfrm>
            <a:off x="1258" y="2536"/>
            <a:ext cx="9164633" cy="634182"/>
          </a:xfrm>
          <a:prstGeom prst="rect">
            <a:avLst/>
          </a:prstGeom>
          <a:ln>
            <a:noFill/>
          </a:ln>
          <a:extLst>
            <a:ext uri="{53640926-AAD7-44D8-BBD7-CCE9431645EC}">
              <a14:shadowObscured xmlns:a14="http://schemas.microsoft.com/office/drawing/2010/main"/>
            </a:ext>
          </a:extLst>
        </p:spPr>
      </p:pic>
      <p:pic>
        <p:nvPicPr>
          <p:cNvPr id="16" name="Picture 15" descr="Bureau of Land Management Logo&#10;&#10;Bureau of Land Management Logo">
            <a:extLst>
              <a:ext uri="{FF2B5EF4-FFF2-40B4-BE49-F238E27FC236}">
                <a16:creationId xmlns:a16="http://schemas.microsoft.com/office/drawing/2014/main" id="{6F7CE7D4-1C34-9C37-28D8-4B4C8D68BA88}"/>
              </a:ext>
            </a:extLst>
          </p:cNvPr>
          <p:cNvPicPr>
            <a:picLocks noChangeAspect="1"/>
          </p:cNvPicPr>
          <p:nvPr/>
        </p:nvPicPr>
        <p:blipFill>
          <a:blip r:embed="rId4"/>
          <a:stretch>
            <a:fillRect/>
          </a:stretch>
        </p:blipFill>
        <p:spPr>
          <a:xfrm>
            <a:off x="239527" y="181255"/>
            <a:ext cx="1000125" cy="847725"/>
          </a:xfrm>
          <a:prstGeom prst="rect">
            <a:avLst/>
          </a:prstGeom>
        </p:spPr>
      </p:pic>
      <p:sp>
        <p:nvSpPr>
          <p:cNvPr id="8" name="Title 1">
            <a:extLst>
              <a:ext uri="{FF2B5EF4-FFF2-40B4-BE49-F238E27FC236}">
                <a16:creationId xmlns:a16="http://schemas.microsoft.com/office/drawing/2014/main" id="{811DD26E-72A2-8F22-DEED-4844ADA9D0DC}"/>
              </a:ext>
            </a:extLst>
          </p:cNvPr>
          <p:cNvSpPr txBox="1">
            <a:spLocks/>
          </p:cNvSpPr>
          <p:nvPr/>
        </p:nvSpPr>
        <p:spPr>
          <a:xfrm>
            <a:off x="239527" y="699069"/>
            <a:ext cx="8883516" cy="101725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latin typeface="Roboto"/>
                <a:ea typeface="Roboto"/>
                <a:cs typeface="Roboto"/>
              </a:rPr>
              <a:t>How Does a Land Use Plan Affect Geothermal Leasing?</a:t>
            </a:r>
          </a:p>
        </p:txBody>
      </p:sp>
      <p:sp>
        <p:nvSpPr>
          <p:cNvPr id="18" name="Content Placeholder 4" descr="Resource Management Plans (RMPs) or Management Framework Plans (MFPs) guide all land use decisions, including geothermal leasing. &#10;RMPs identify lands as&#10;Open&#10;Open with lease stipulations, or &#10;Closed to leasing. &#10;Stipulation examples: No Surface &#10;Occupancy (NSO), No surface &#10;disturbing activities within x miles&#10;of raptor nests.&#10;">
            <a:extLst>
              <a:ext uri="{FF2B5EF4-FFF2-40B4-BE49-F238E27FC236}">
                <a16:creationId xmlns:a16="http://schemas.microsoft.com/office/drawing/2014/main" id="{58E61447-A7EF-34D1-F7AA-D9C347718DD8}"/>
              </a:ext>
            </a:extLst>
          </p:cNvPr>
          <p:cNvSpPr>
            <a:spLocks noGrp="1"/>
          </p:cNvSpPr>
          <p:nvPr>
            <p:ph idx="1"/>
          </p:nvPr>
        </p:nvSpPr>
        <p:spPr>
          <a:xfrm>
            <a:off x="51610" y="1802806"/>
            <a:ext cx="7613094" cy="5052657"/>
          </a:xfrm>
        </p:spPr>
        <p:txBody>
          <a:bodyPr vert="horz" lIns="68580" tIns="34290" rIns="68580" bIns="34290" rtlCol="0" anchor="t">
            <a:normAutofit/>
          </a:bodyPr>
          <a:lstStyle/>
          <a:p>
            <a:r>
              <a:rPr lang="en-US" dirty="0">
                <a:solidFill>
                  <a:srgbClr val="000000"/>
                </a:solidFill>
                <a:latin typeface="Calibri"/>
                <a:ea typeface="Calibri"/>
                <a:cs typeface="Calibri"/>
              </a:rPr>
              <a:t>Resource</a:t>
            </a:r>
            <a:r>
              <a:rPr lang="en-US" b="0" i="0" dirty="0">
                <a:solidFill>
                  <a:srgbClr val="000000"/>
                </a:solidFill>
                <a:effectLst/>
                <a:latin typeface="Calibri"/>
                <a:ea typeface="Calibri"/>
                <a:cs typeface="Calibri"/>
              </a:rPr>
              <a:t> Management Plans (RMPs</a:t>
            </a:r>
            <a:r>
              <a:rPr lang="en-US" dirty="0">
                <a:solidFill>
                  <a:srgbClr val="000000"/>
                </a:solidFill>
                <a:latin typeface="Calibri"/>
                <a:ea typeface="Calibri"/>
                <a:cs typeface="Calibri"/>
              </a:rPr>
              <a:t>) or Management Framework Plans (MFPs) guide all</a:t>
            </a:r>
            <a:r>
              <a:rPr lang="en-US" b="0" i="0" dirty="0">
                <a:solidFill>
                  <a:srgbClr val="000000"/>
                </a:solidFill>
                <a:effectLst/>
                <a:latin typeface="Calibri"/>
                <a:ea typeface="Calibri"/>
                <a:cs typeface="Calibri"/>
              </a:rPr>
              <a:t> land use decisions, including geothermal leasing. </a:t>
            </a:r>
          </a:p>
          <a:p>
            <a:r>
              <a:rPr lang="en-US" b="0" i="0" dirty="0">
                <a:solidFill>
                  <a:srgbClr val="000000"/>
                </a:solidFill>
                <a:effectLst/>
                <a:latin typeface="Calibri"/>
                <a:ea typeface="Calibri"/>
                <a:cs typeface="Calibri"/>
              </a:rPr>
              <a:t>RMPs identify lands as</a:t>
            </a:r>
            <a:endParaRPr lang="en-US" dirty="0">
              <a:solidFill>
                <a:srgbClr val="000000"/>
              </a:solidFill>
              <a:latin typeface="Calibri"/>
              <a:ea typeface="Calibri"/>
              <a:cs typeface="Calibri"/>
            </a:endParaRPr>
          </a:p>
          <a:p>
            <a:pPr lvl="1"/>
            <a:r>
              <a:rPr lang="en-US" sz="2800" dirty="0">
                <a:solidFill>
                  <a:srgbClr val="000000"/>
                </a:solidFill>
                <a:latin typeface="Calibri"/>
                <a:ea typeface="Calibri"/>
                <a:cs typeface="Calibri"/>
              </a:rPr>
              <a:t>Open</a:t>
            </a:r>
          </a:p>
          <a:p>
            <a:pPr lvl="1"/>
            <a:r>
              <a:rPr lang="en-US" sz="2800" dirty="0">
                <a:solidFill>
                  <a:srgbClr val="000000"/>
                </a:solidFill>
                <a:latin typeface="Calibri"/>
                <a:ea typeface="Calibri"/>
                <a:cs typeface="Calibri"/>
              </a:rPr>
              <a:t>Open</a:t>
            </a:r>
            <a:r>
              <a:rPr lang="en-US" sz="2800" b="0" i="0" dirty="0">
                <a:solidFill>
                  <a:srgbClr val="000000"/>
                </a:solidFill>
                <a:effectLst/>
                <a:latin typeface="Calibri"/>
                <a:ea typeface="Calibri"/>
                <a:cs typeface="Calibri"/>
              </a:rPr>
              <a:t> with lease stipulations, or </a:t>
            </a:r>
            <a:endParaRPr lang="en-US" sz="2800" dirty="0">
              <a:solidFill>
                <a:srgbClr val="000000"/>
              </a:solidFill>
              <a:latin typeface="Calibri"/>
              <a:ea typeface="Calibri"/>
              <a:cs typeface="Calibri"/>
            </a:endParaRPr>
          </a:p>
          <a:p>
            <a:pPr lvl="1"/>
            <a:r>
              <a:rPr lang="en-US" sz="2800" dirty="0">
                <a:solidFill>
                  <a:srgbClr val="000000"/>
                </a:solidFill>
                <a:latin typeface="Calibri"/>
                <a:ea typeface="Calibri"/>
                <a:cs typeface="Calibri"/>
              </a:rPr>
              <a:t>C</a:t>
            </a:r>
            <a:r>
              <a:rPr lang="en-US" sz="2800" b="0" i="0" dirty="0">
                <a:solidFill>
                  <a:srgbClr val="000000"/>
                </a:solidFill>
                <a:effectLst/>
                <a:latin typeface="Calibri"/>
                <a:ea typeface="Calibri"/>
                <a:cs typeface="Calibri"/>
              </a:rPr>
              <a:t>losed to leasing. </a:t>
            </a:r>
            <a:endParaRPr lang="en-US" sz="2800" dirty="0">
              <a:ea typeface="Calibri"/>
              <a:cs typeface="Calibri"/>
            </a:endParaRPr>
          </a:p>
          <a:p>
            <a:r>
              <a:rPr lang="en-US" dirty="0">
                <a:ea typeface="Calibri"/>
                <a:cs typeface="Calibri"/>
              </a:rPr>
              <a:t>Stipulation examples: No Surface </a:t>
            </a:r>
            <a:br>
              <a:rPr lang="en-US" dirty="0">
                <a:ea typeface="Calibri"/>
                <a:cs typeface="Calibri"/>
              </a:rPr>
            </a:br>
            <a:r>
              <a:rPr lang="en-US" dirty="0">
                <a:ea typeface="Calibri"/>
                <a:cs typeface="Calibri"/>
              </a:rPr>
              <a:t>Occupancy (NSO), No surface </a:t>
            </a:r>
            <a:br>
              <a:rPr lang="en-US" dirty="0">
                <a:ea typeface="Calibri"/>
                <a:cs typeface="Calibri"/>
              </a:rPr>
            </a:br>
            <a:r>
              <a:rPr lang="en-US" dirty="0">
                <a:ea typeface="Calibri"/>
                <a:cs typeface="Calibri"/>
              </a:rPr>
              <a:t>disturbing activities within x miles</a:t>
            </a:r>
            <a:br>
              <a:rPr lang="en-US" dirty="0">
                <a:ea typeface="Calibri"/>
                <a:cs typeface="Calibri"/>
              </a:rPr>
            </a:br>
            <a:r>
              <a:rPr lang="en-US" dirty="0">
                <a:ea typeface="Calibri"/>
                <a:cs typeface="Calibri"/>
              </a:rPr>
              <a:t>of raptor nests.</a:t>
            </a:r>
          </a:p>
          <a:p>
            <a:endParaRPr lang="en-US" dirty="0">
              <a:ea typeface="Calibri"/>
              <a:cs typeface="Calibri"/>
            </a:endParaRPr>
          </a:p>
        </p:txBody>
      </p:sp>
      <p:pic>
        <p:nvPicPr>
          <p:cNvPr id="3" name="Picture 2" descr="Two baby raptors in a nest">
            <a:extLst>
              <a:ext uri="{FF2B5EF4-FFF2-40B4-BE49-F238E27FC236}">
                <a16:creationId xmlns:a16="http://schemas.microsoft.com/office/drawing/2014/main" id="{DC507729-0617-90DC-F619-ACBF0D417B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5425" y="3665838"/>
            <a:ext cx="3665752" cy="2785971"/>
          </a:xfrm>
          <a:prstGeom prst="rect">
            <a:avLst/>
          </a:prstGeom>
        </p:spPr>
      </p:pic>
      <p:sp>
        <p:nvSpPr>
          <p:cNvPr id="4" name="TextBox 3" descr="Photo courtesy: Jim Shane, BLM&#10;">
            <a:extLst>
              <a:ext uri="{FF2B5EF4-FFF2-40B4-BE49-F238E27FC236}">
                <a16:creationId xmlns:a16="http://schemas.microsoft.com/office/drawing/2014/main" id="{DE2C3AB1-45AB-9A76-5970-349B52908A70}"/>
              </a:ext>
            </a:extLst>
          </p:cNvPr>
          <p:cNvSpPr txBox="1"/>
          <p:nvPr/>
        </p:nvSpPr>
        <p:spPr>
          <a:xfrm>
            <a:off x="5565022" y="6447275"/>
            <a:ext cx="3578978" cy="400110"/>
          </a:xfrm>
          <a:prstGeom prst="rect">
            <a:avLst/>
          </a:prstGeom>
          <a:noFill/>
        </p:spPr>
        <p:txBody>
          <a:bodyPr wrap="square" rtlCol="0">
            <a:spAutoFit/>
          </a:bodyPr>
          <a:lstStyle/>
          <a:p>
            <a:r>
              <a:rPr lang="en-US" sz="2000" dirty="0"/>
              <a:t>Photo courtesy: Jim Shane, BLM</a:t>
            </a:r>
          </a:p>
        </p:txBody>
      </p:sp>
      <p:sp>
        <p:nvSpPr>
          <p:cNvPr id="5" name="Slide Number Placeholder 4">
            <a:extLst>
              <a:ext uri="{FF2B5EF4-FFF2-40B4-BE49-F238E27FC236}">
                <a16:creationId xmlns:a16="http://schemas.microsoft.com/office/drawing/2014/main" id="{CA963170-D143-F0E2-5791-6F13898EBC48}"/>
              </a:ext>
            </a:extLst>
          </p:cNvPr>
          <p:cNvSpPr>
            <a:spLocks noGrp="1"/>
          </p:cNvSpPr>
          <p:nvPr>
            <p:ph type="sldNum" sz="quarter" idx="12"/>
          </p:nvPr>
        </p:nvSpPr>
        <p:spPr/>
        <p:txBody>
          <a:bodyPr/>
          <a:lstStyle/>
          <a:p>
            <a:fld id="{48F63A3B-78C7-47BE-AE5E-E10140E04643}" type="slidenum">
              <a:rPr lang="en-US" smtClean="0"/>
              <a:t>8</a:t>
            </a:fld>
            <a:endParaRPr lang="en-US" dirty="0"/>
          </a:p>
        </p:txBody>
      </p:sp>
      <p:sp>
        <p:nvSpPr>
          <p:cNvPr id="2" name="Title 1">
            <a:extLst>
              <a:ext uri="{FF2B5EF4-FFF2-40B4-BE49-F238E27FC236}">
                <a16:creationId xmlns:a16="http://schemas.microsoft.com/office/drawing/2014/main" id="{28DD3F3E-78A3-FCF5-67A2-22B1C48F9030}"/>
              </a:ext>
              <a:ext uri="{C183D7F6-B498-43B3-948B-1728B52AA6E4}">
                <adec:decorative xmlns:adec="http://schemas.microsoft.com/office/drawing/2017/decorative" val="1"/>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How Does a Land Use Plan Affect Geothermal Leasing?</a:t>
            </a:r>
          </a:p>
        </p:txBody>
      </p:sp>
    </p:spTree>
    <p:extLst>
      <p:ext uri="{BB962C8B-B14F-4D97-AF65-F5344CB8AC3E}">
        <p14:creationId xmlns:p14="http://schemas.microsoft.com/office/powerpoint/2010/main" val="2450385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ADCC8-CB7D-E08D-2C15-013B95196396}"/>
            </a:ext>
          </a:extLst>
        </p:cNvPr>
        <p:cNvGrpSpPr/>
        <p:nvPr/>
      </p:nvGrpSpPr>
      <p:grpSpPr>
        <a:xfrm>
          <a:off x="0" y="0"/>
          <a:ext cx="0" cy="0"/>
          <a:chOff x="0" y="0"/>
          <a:chExt cx="0" cy="0"/>
        </a:xfrm>
      </p:grpSpPr>
      <p:pic>
        <p:nvPicPr>
          <p:cNvPr id="14" name="Picture 13" descr="Black Topo line graphic" title="Black Topo line graphic">
            <a:extLst>
              <a:ext uri="{FF2B5EF4-FFF2-40B4-BE49-F238E27FC236}">
                <a16:creationId xmlns:a16="http://schemas.microsoft.com/office/drawing/2014/main" id="{1BDFD6A9-2200-D12D-9A41-F8ECE11D14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3" t="23419" r="935" b="69810"/>
          <a:stretch/>
        </p:blipFill>
        <p:spPr bwMode="auto">
          <a:xfrm>
            <a:off x="1258" y="2536"/>
            <a:ext cx="9164633" cy="634182"/>
          </a:xfrm>
          <a:prstGeom prst="rect">
            <a:avLst/>
          </a:prstGeom>
          <a:ln>
            <a:noFill/>
          </a:ln>
          <a:extLst>
            <a:ext uri="{53640926-AAD7-44D8-BBD7-CCE9431645EC}">
              <a14:shadowObscured xmlns:a14="http://schemas.microsoft.com/office/drawing/2010/main"/>
            </a:ext>
          </a:extLst>
        </p:spPr>
      </p:pic>
      <p:pic>
        <p:nvPicPr>
          <p:cNvPr id="16" name="Picture 15" descr="Bureau of Land Management Logo&#10;&#10;Bureau of Land Management Logo">
            <a:extLst>
              <a:ext uri="{FF2B5EF4-FFF2-40B4-BE49-F238E27FC236}">
                <a16:creationId xmlns:a16="http://schemas.microsoft.com/office/drawing/2014/main" id="{0341A5CE-C778-980A-0DF0-4811EA580A80}"/>
              </a:ext>
            </a:extLst>
          </p:cNvPr>
          <p:cNvPicPr>
            <a:picLocks noChangeAspect="1"/>
          </p:cNvPicPr>
          <p:nvPr/>
        </p:nvPicPr>
        <p:blipFill>
          <a:blip r:embed="rId4"/>
          <a:stretch>
            <a:fillRect/>
          </a:stretch>
        </p:blipFill>
        <p:spPr>
          <a:xfrm>
            <a:off x="239527" y="181255"/>
            <a:ext cx="1000125" cy="847725"/>
          </a:xfrm>
          <a:prstGeom prst="rect">
            <a:avLst/>
          </a:prstGeom>
        </p:spPr>
      </p:pic>
      <p:sp>
        <p:nvSpPr>
          <p:cNvPr id="8" name="Title 1">
            <a:extLst>
              <a:ext uri="{FF2B5EF4-FFF2-40B4-BE49-F238E27FC236}">
                <a16:creationId xmlns:a16="http://schemas.microsoft.com/office/drawing/2014/main" id="{227CEF9D-3762-A881-2709-9AE9DC06B8D4}"/>
              </a:ext>
            </a:extLst>
          </p:cNvPr>
          <p:cNvSpPr txBox="1">
            <a:spLocks/>
          </p:cNvSpPr>
          <p:nvPr/>
        </p:nvSpPr>
        <p:spPr>
          <a:xfrm>
            <a:off x="141816" y="819478"/>
            <a:ext cx="8883516" cy="101725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latin typeface="Roboto"/>
                <a:ea typeface="Roboto"/>
                <a:cs typeface="Roboto"/>
              </a:rPr>
              <a:t>How Does a Land Use Plan Affect Geothermal Leasing?</a:t>
            </a:r>
          </a:p>
        </p:txBody>
      </p:sp>
      <p:sp>
        <p:nvSpPr>
          <p:cNvPr id="18" name="Content Placeholder 4" descr="2008 Geothermal Programmatic Environmental Impact Statement (PEIS) and Plan Amendment &#10;This document is foundational for determining land management decisions for geothermal leasing&#10;These guiding documents determine where and how we authorize land use (open or closed to geothermal for example, or open with stipulations)&#10;">
            <a:extLst>
              <a:ext uri="{FF2B5EF4-FFF2-40B4-BE49-F238E27FC236}">
                <a16:creationId xmlns:a16="http://schemas.microsoft.com/office/drawing/2014/main" id="{84AADC83-B9FA-A6CD-59BD-816F30296D04}"/>
              </a:ext>
            </a:extLst>
          </p:cNvPr>
          <p:cNvSpPr>
            <a:spLocks noGrp="1"/>
          </p:cNvSpPr>
          <p:nvPr>
            <p:ph idx="1"/>
          </p:nvPr>
        </p:nvSpPr>
        <p:spPr>
          <a:xfrm>
            <a:off x="239527" y="2096981"/>
            <a:ext cx="4893092" cy="4922663"/>
          </a:xfrm>
        </p:spPr>
        <p:txBody>
          <a:bodyPr vert="horz" lIns="68580" tIns="34290" rIns="68580" bIns="34290" rtlCol="0" anchor="t">
            <a:normAutofit fontScale="92500"/>
          </a:bodyPr>
          <a:lstStyle/>
          <a:p>
            <a:pPr marL="0" indent="0">
              <a:buNone/>
            </a:pPr>
            <a:r>
              <a:rPr lang="en-US" dirty="0">
                <a:solidFill>
                  <a:srgbClr val="000000"/>
                </a:solidFill>
                <a:latin typeface="Calibri"/>
                <a:ea typeface="Calibri"/>
                <a:cs typeface="Calibri"/>
              </a:rPr>
              <a:t>2008 Geothermal Programmatic Environmental Impact Statement (PEIS) and Plan Amendment </a:t>
            </a:r>
          </a:p>
          <a:p>
            <a:r>
              <a:rPr lang="en-US" dirty="0">
                <a:solidFill>
                  <a:srgbClr val="000000"/>
                </a:solidFill>
                <a:latin typeface="Calibri"/>
                <a:ea typeface="Calibri"/>
                <a:cs typeface="Calibri"/>
              </a:rPr>
              <a:t>This document is foundational for determining land management decisions for geothermal leasing</a:t>
            </a:r>
          </a:p>
          <a:p>
            <a:r>
              <a:rPr lang="en-US" dirty="0">
                <a:solidFill>
                  <a:srgbClr val="000000"/>
                </a:solidFill>
                <a:latin typeface="Calibri"/>
                <a:ea typeface="Calibri"/>
                <a:cs typeface="Calibri"/>
              </a:rPr>
              <a:t>These guiding documents determine where and how we authorize land use (open or closed to geothermal for example, or open with stipulations)</a:t>
            </a:r>
            <a:endParaRPr lang="en-US" sz="2400" dirty="0">
              <a:ea typeface="Calibri"/>
              <a:cs typeface="Calibri"/>
            </a:endParaRPr>
          </a:p>
        </p:txBody>
      </p:sp>
      <p:pic>
        <p:nvPicPr>
          <p:cNvPr id="3" name="Picture 2" descr="Graphic showing cover of a document called the Programmatic Environmental Impact Statement for Geothermal Leading in the Western United States.  Volume 1: Programmatic Analysis October 2008. ">
            <a:extLst>
              <a:ext uri="{FF2B5EF4-FFF2-40B4-BE49-F238E27FC236}">
                <a16:creationId xmlns:a16="http://schemas.microsoft.com/office/drawing/2014/main" id="{05624900-BC1D-047E-A6B2-23CBD8BC4D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2953" y="1895911"/>
            <a:ext cx="3873974" cy="4861457"/>
          </a:xfrm>
          <a:prstGeom prst="rect">
            <a:avLst/>
          </a:prstGeom>
        </p:spPr>
      </p:pic>
      <p:sp>
        <p:nvSpPr>
          <p:cNvPr id="2" name="Slide Number Placeholder 1">
            <a:extLst>
              <a:ext uri="{FF2B5EF4-FFF2-40B4-BE49-F238E27FC236}">
                <a16:creationId xmlns:a16="http://schemas.microsoft.com/office/drawing/2014/main" id="{FA20CD44-B1CC-2021-A50C-9047A281D8F7}"/>
              </a:ext>
            </a:extLst>
          </p:cNvPr>
          <p:cNvSpPr>
            <a:spLocks noGrp="1"/>
          </p:cNvSpPr>
          <p:nvPr>
            <p:ph type="sldNum" sz="quarter" idx="12"/>
          </p:nvPr>
        </p:nvSpPr>
        <p:spPr/>
        <p:txBody>
          <a:bodyPr/>
          <a:lstStyle/>
          <a:p>
            <a:fld id="{48F63A3B-78C7-47BE-AE5E-E10140E04643}" type="slidenum">
              <a:rPr lang="en-US" smtClean="0"/>
              <a:t>9</a:t>
            </a:fld>
            <a:endParaRPr lang="en-US"/>
          </a:p>
        </p:txBody>
      </p:sp>
      <p:sp>
        <p:nvSpPr>
          <p:cNvPr id="4" name="Title 3">
            <a:extLst>
              <a:ext uri="{FF2B5EF4-FFF2-40B4-BE49-F238E27FC236}">
                <a16:creationId xmlns:a16="http://schemas.microsoft.com/office/drawing/2014/main" id="{EF0422A3-8A56-78A1-DE54-F2831CA83579}"/>
              </a:ext>
              <a:ext uri="{C183D7F6-B498-43B3-948B-1728B52AA6E4}">
                <adec:decorative xmlns:adec="http://schemas.microsoft.com/office/drawing/2017/decorative" val="1"/>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How Does a Land Use Plan Affect Geothermal Leasing?</a:t>
            </a:r>
          </a:p>
        </p:txBody>
      </p:sp>
    </p:spTree>
    <p:extLst>
      <p:ext uri="{BB962C8B-B14F-4D97-AF65-F5344CB8AC3E}">
        <p14:creationId xmlns:p14="http://schemas.microsoft.com/office/powerpoint/2010/main" val="15369700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93E8F7BF98640A0B476AB00A11CED" ma:contentTypeVersion="16" ma:contentTypeDescription="Create a new document." ma:contentTypeScope="" ma:versionID="d045107e657094d7e13cbbb848af8e57">
  <xsd:schema xmlns:xsd="http://www.w3.org/2001/XMLSchema" xmlns:xs="http://www.w3.org/2001/XMLSchema" xmlns:p="http://schemas.microsoft.com/office/2006/metadata/properties" xmlns:ns2="57a8db90-571c-4dc3-8a43-016e5d26abab" xmlns:ns3="a61383b9-f61d-4814-b4b0-5bc4f7ddeb55" xmlns:ns4="31062a0d-ede8-4112-b4bb-00a9c1bc8e16" targetNamespace="http://schemas.microsoft.com/office/2006/metadata/properties" ma:root="true" ma:fieldsID="cdb71e4f4e1a63069952637e8def5431" ns2:_="" ns3:_="" ns4:_="">
    <xsd:import namespace="57a8db90-571c-4dc3-8a43-016e5d26abab"/>
    <xsd:import namespace="a61383b9-f61d-4814-b4b0-5bc4f7ddeb55"/>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a8db90-571c-4dc3-8a43-016e5d26ab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1383b9-f61d-4814-b4b0-5bc4f7ddeb5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44a1b11-fbda-4ddc-ae82-84ac90eb6ece}" ma:internalName="TaxCatchAll" ma:showField="CatchAllData" ma:web="a61383b9-f61d-4814-b4b0-5bc4f7ddeb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7a8db90-571c-4dc3-8a43-016e5d26abab">
      <Terms xmlns="http://schemas.microsoft.com/office/infopath/2007/PartnerControls"/>
    </lcf76f155ced4ddcb4097134ff3c332f>
    <TaxCatchAll xmlns="31062a0d-ede8-4112-b4bb-00a9c1bc8e16" xsi:nil="true"/>
  </documentManagement>
</p:properties>
</file>

<file path=customXml/itemProps1.xml><?xml version="1.0" encoding="utf-8"?>
<ds:datastoreItem xmlns:ds="http://schemas.openxmlformats.org/officeDocument/2006/customXml" ds:itemID="{D77A1E96-15AA-42D5-BD00-1FA76E13A7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a8db90-571c-4dc3-8a43-016e5d26abab"/>
    <ds:schemaRef ds:uri="a61383b9-f61d-4814-b4b0-5bc4f7ddeb55"/>
    <ds:schemaRef ds:uri="31062a0d-ede8-4112-b4bb-00a9c1bc8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9259B6-8C1E-4BCD-9119-EF76BD1F1E77}">
  <ds:schemaRefs>
    <ds:schemaRef ds:uri="http://schemas.microsoft.com/sharepoint/v3/contenttype/forms"/>
  </ds:schemaRefs>
</ds:datastoreItem>
</file>

<file path=customXml/itemProps3.xml><?xml version="1.0" encoding="utf-8"?>
<ds:datastoreItem xmlns:ds="http://schemas.openxmlformats.org/officeDocument/2006/customXml" ds:itemID="{11F2E3BA-7007-4AE2-90B9-8AA44CB4F7B6}">
  <ds:schemaRefs>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elements/1.1/"/>
    <ds:schemaRef ds:uri="http://purl.org/dc/terms/"/>
    <ds:schemaRef ds:uri="31062a0d-ede8-4112-b4bb-00a9c1bc8e16"/>
    <ds:schemaRef ds:uri="http://purl.org/dc/dcmitype/"/>
    <ds:schemaRef ds:uri="a61383b9-f61d-4814-b4b0-5bc4f7ddeb55"/>
    <ds:schemaRef ds:uri="57a8db90-571c-4dc3-8a43-016e5d26aba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134</TotalTime>
  <Words>1261</Words>
  <Application>Microsoft Office PowerPoint</Application>
  <PresentationFormat>On-screen Show (4:3)</PresentationFormat>
  <Paragraphs>167</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Arial,Sans-Serif</vt:lpstr>
      <vt:lpstr>Calibri</vt:lpstr>
      <vt:lpstr>Calibri Light</vt:lpstr>
      <vt:lpstr>Courier New</vt:lpstr>
      <vt:lpstr>Roboto</vt:lpstr>
      <vt:lpstr>Office Theme</vt:lpstr>
      <vt:lpstr>BLM Idaho Geothermal Program Overview</vt:lpstr>
      <vt:lpstr>Executive Order 14154 - Unleashing American Energy Executive Order 14156 - Declaring a National Energy Emergency Secretarial Order 3417 - Addressing the National Energy Emergency Secretarial Order 3418 - Unleashing American Energy Secretarial Order 3419 - Delivering Emergency Price Relief for American Families and Defeating the Cost-of-Living Crisis </vt:lpstr>
      <vt:lpstr>Conventional Geothermal</vt:lpstr>
      <vt:lpstr>Unconventional</vt:lpstr>
      <vt:lpstr>Direct Use</vt:lpstr>
      <vt:lpstr>What does Geothermal Look Like?</vt:lpstr>
      <vt:lpstr>Where is Geothermal Possible?</vt:lpstr>
      <vt:lpstr>How Does a Land Use Plan Affect Geothermal Leasing?</vt:lpstr>
      <vt:lpstr>How Does a Land Use Plan Affect Geothermal Leasing?</vt:lpstr>
      <vt:lpstr>Geothermal Leasing Process</vt:lpstr>
      <vt:lpstr>Where Does the Money Go?</vt:lpstr>
      <vt:lpstr>Geothermal Leasing Taxpayer Benefits</vt:lpstr>
      <vt:lpstr>What Happens After Lease is Issued?</vt:lpstr>
      <vt:lpstr>Bonding and Reclamation Requirments</vt:lpstr>
      <vt:lpstr>Idaho Geothermal Nominations</vt:lpstr>
      <vt:lpstr>How Can I Participate?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Goggin, Holly E</dc:creator>
  <cp:lastModifiedBy>Hayes, Jennifer C</cp:lastModifiedBy>
  <cp:revision>12</cp:revision>
  <cp:lastPrinted>2025-03-27T19:56:52Z</cp:lastPrinted>
  <dcterms:created xsi:type="dcterms:W3CDTF">2025-03-17T17:03:51Z</dcterms:created>
  <dcterms:modified xsi:type="dcterms:W3CDTF">2025-04-17T23:39:26Z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0x01010059093E8F7BF98640A0B476AB00A11CED</vt:lpwstr>
  </property>
  <property fmtid="{D5CDD505-2E9C-101B-9397-08002B2CF9AE}" pid="3" name="MediaServiceImageTags">
    <vt:lpwstr/>
  </property>
</Properties>
</file>