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2"/>
  </p:notesMasterIdLst>
  <p:handoutMasterIdLst>
    <p:handoutMasterId r:id="rId23"/>
  </p:handoutMasterIdLst>
  <p:sldIdLst>
    <p:sldId id="258" r:id="rId5"/>
    <p:sldId id="278" r:id="rId6"/>
    <p:sldId id="279" r:id="rId7"/>
    <p:sldId id="281" r:id="rId8"/>
    <p:sldId id="280" r:id="rId9"/>
    <p:sldId id="282" r:id="rId10"/>
    <p:sldId id="283" r:id="rId11"/>
    <p:sldId id="286" r:id="rId12"/>
    <p:sldId id="295" r:id="rId13"/>
    <p:sldId id="297" r:id="rId14"/>
    <p:sldId id="289" r:id="rId15"/>
    <p:sldId id="287" r:id="rId16"/>
    <p:sldId id="293" r:id="rId17"/>
    <p:sldId id="290" r:id="rId18"/>
    <p:sldId id="294" r:id="rId19"/>
    <p:sldId id="291"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42" autoAdjust="0"/>
    <p:restoredTop sz="95324" autoAdjust="0"/>
  </p:normalViewPr>
  <p:slideViewPr>
    <p:cSldViewPr snapToGrid="0">
      <p:cViewPr varScale="1">
        <p:scale>
          <a:sx n="82" d="100"/>
          <a:sy n="82" d="100"/>
        </p:scale>
        <p:origin x="211" y="72"/>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7E3E7-985A-4031-88DA-499618B3A188}" type="doc">
      <dgm:prSet loTypeId="urn:microsoft.com/office/officeart/2016/7/layout/BasicProcessNew" loCatId="process" qsTypeId="urn:microsoft.com/office/officeart/2005/8/quickstyle/simple2" qsCatId="simple" csTypeId="urn:microsoft.com/office/officeart/2005/8/colors/colorful1" csCatId="colorful" phldr="1"/>
      <dgm:spPr/>
      <dgm:t>
        <a:bodyPr/>
        <a:lstStyle/>
        <a:p>
          <a:endParaRPr lang="en-US"/>
        </a:p>
      </dgm:t>
    </dgm:pt>
    <dgm:pt modelId="{79069B77-259F-4E4B-BE92-FDFEECCAF84F}">
      <dgm:prSet/>
      <dgm:spPr/>
      <dgm:t>
        <a:bodyPr/>
        <a:lstStyle/>
        <a:p>
          <a:r>
            <a:rPr lang="en-US" dirty="0"/>
            <a:t>About 150,000 visitors annually, general approximation of $7.2 million in added value revenue.</a:t>
          </a:r>
        </a:p>
      </dgm:t>
    </dgm:pt>
    <dgm:pt modelId="{7B9796B1-CE01-4D23-869A-927349EC90E1}" type="parTrans" cxnId="{AED40D2E-C2D0-4995-8B4B-2209A0981B07}">
      <dgm:prSet/>
      <dgm:spPr/>
      <dgm:t>
        <a:bodyPr/>
        <a:lstStyle/>
        <a:p>
          <a:endParaRPr lang="en-US"/>
        </a:p>
      </dgm:t>
    </dgm:pt>
    <dgm:pt modelId="{E32274EF-78FF-4E9E-AEEC-2BC0907692DD}" type="sibTrans" cxnId="{AED40D2E-C2D0-4995-8B4B-2209A0981B07}">
      <dgm:prSet/>
      <dgm:spPr/>
      <dgm:t>
        <a:bodyPr/>
        <a:lstStyle/>
        <a:p>
          <a:endParaRPr lang="en-US"/>
        </a:p>
      </dgm:t>
    </dgm:pt>
    <dgm:pt modelId="{58405689-ED1F-444D-BCA2-743E53B94016}" type="pres">
      <dgm:prSet presAssocID="{15C7E3E7-985A-4031-88DA-499618B3A188}" presName="Name0" presStyleCnt="0">
        <dgm:presLayoutVars>
          <dgm:dir/>
          <dgm:resizeHandles val="exact"/>
        </dgm:presLayoutVars>
      </dgm:prSet>
      <dgm:spPr/>
    </dgm:pt>
    <dgm:pt modelId="{B508D3B8-269E-4F45-BCE8-B4958B933223}" type="pres">
      <dgm:prSet presAssocID="{79069B77-259F-4E4B-BE92-FDFEECCAF84F}" presName="node" presStyleLbl="node1" presStyleIdx="0" presStyleCnt="1">
        <dgm:presLayoutVars>
          <dgm:bulletEnabled val="1"/>
        </dgm:presLayoutVars>
      </dgm:prSet>
      <dgm:spPr/>
    </dgm:pt>
  </dgm:ptLst>
  <dgm:cxnLst>
    <dgm:cxn modelId="{AED40D2E-C2D0-4995-8B4B-2209A0981B07}" srcId="{15C7E3E7-985A-4031-88DA-499618B3A188}" destId="{79069B77-259F-4E4B-BE92-FDFEECCAF84F}" srcOrd="0" destOrd="0" parTransId="{7B9796B1-CE01-4D23-869A-927349EC90E1}" sibTransId="{E32274EF-78FF-4E9E-AEEC-2BC0907692DD}"/>
    <dgm:cxn modelId="{E9C090C4-461F-4141-BD5F-E0D5E56634BD}" type="presOf" srcId="{15C7E3E7-985A-4031-88DA-499618B3A188}" destId="{58405689-ED1F-444D-BCA2-743E53B94016}" srcOrd="0" destOrd="0" presId="urn:microsoft.com/office/officeart/2016/7/layout/BasicProcessNew"/>
    <dgm:cxn modelId="{6635C9EF-D20D-4CA9-BF0C-2508D3027C6C}" type="presOf" srcId="{79069B77-259F-4E4B-BE92-FDFEECCAF84F}" destId="{B508D3B8-269E-4F45-BCE8-B4958B933223}" srcOrd="0" destOrd="0" presId="urn:microsoft.com/office/officeart/2016/7/layout/BasicProcessNew"/>
    <dgm:cxn modelId="{E4BF663B-BB0B-4979-BC54-119DEBA512CB}" type="presParOf" srcId="{58405689-ED1F-444D-BCA2-743E53B94016}" destId="{B508D3B8-269E-4F45-BCE8-B4958B933223}" srcOrd="0"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8D3B8-269E-4F45-BCE8-B4958B933223}">
      <dsp:nvSpPr>
        <dsp:cNvPr id="0" name=""/>
        <dsp:cNvSpPr/>
      </dsp:nvSpPr>
      <dsp:spPr>
        <a:xfrm>
          <a:off x="5818" y="0"/>
          <a:ext cx="11903901" cy="163404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822450">
            <a:lnSpc>
              <a:spcPct val="90000"/>
            </a:lnSpc>
            <a:spcBef>
              <a:spcPct val="0"/>
            </a:spcBef>
            <a:spcAft>
              <a:spcPct val="35000"/>
            </a:spcAft>
            <a:buNone/>
          </a:pPr>
          <a:r>
            <a:rPr lang="en-US" sz="4100" kern="1200" dirty="0"/>
            <a:t>About 150,000 visitors annually, general approximation of $7.2 million in added value revenue.</a:t>
          </a:r>
        </a:p>
      </dsp:txBody>
      <dsp:txXfrm>
        <a:off x="5818" y="0"/>
        <a:ext cx="11903901" cy="1634043"/>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6/25/2024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6/25/2024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 name="Picture 9" descr="Closeup of plant shoot"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378392"/>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78392"/>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t>July 22, 2012</a:t>
            </a:r>
          </a:p>
        </p:txBody>
      </p:sp>
      <p:sp>
        <p:nvSpPr>
          <p:cNvPr id="8" name="Footer Placeholder 7"/>
          <p:cNvSpPr>
            <a:spLocks noGrp="1"/>
          </p:cNvSpPr>
          <p:nvPr>
            <p:ph type="ftr" sz="quarter" idx="11"/>
          </p:nvPr>
        </p:nvSpPr>
        <p:spPr/>
        <p:txBody>
          <a:bodyPr/>
          <a:lstStyle/>
          <a:p>
            <a:r>
              <a:t>Footer text here</a:t>
            </a: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t>July 22, 2012</a:t>
            </a:r>
          </a:p>
        </p:txBody>
      </p:sp>
      <p:sp>
        <p:nvSpPr>
          <p:cNvPr id="4" name="Footer Placeholder 3"/>
          <p:cNvSpPr>
            <a:spLocks noGrp="1"/>
          </p:cNvSpPr>
          <p:nvPr>
            <p:ph type="ftr" sz="quarter" idx="11"/>
          </p:nvPr>
        </p:nvSpPr>
        <p:spPr/>
        <p:txBody>
          <a:bodyPr/>
          <a:lstStyle/>
          <a:p>
            <a:r>
              <a:t>Footer text here</a:t>
            </a: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t>July 22, 2012</a:t>
            </a:r>
          </a:p>
        </p:txBody>
      </p:sp>
      <p:sp>
        <p:nvSpPr>
          <p:cNvPr id="3" name="Footer Placeholder 2"/>
          <p:cNvSpPr>
            <a:spLocks noGrp="1"/>
          </p:cNvSpPr>
          <p:nvPr>
            <p:ph type="ftr" sz="quarter" idx="11"/>
          </p:nvPr>
        </p:nvSpPr>
        <p:spPr/>
        <p:txBody>
          <a:bodyPr/>
          <a:lstStyle/>
          <a:p>
            <a:r>
              <a:t>Footer text here</a:t>
            </a:r>
          </a:p>
        </p:txBody>
      </p:sp>
      <p:sp>
        <p:nvSpPr>
          <p:cNvPr id="4" name="Slide Number Placeholder 3"/>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0" y="919616"/>
            <a:ext cx="4155622" cy="2532888"/>
          </a:xfrm>
        </p:spPr>
        <p:txBody>
          <a:bodyPr anchor="b"/>
          <a:lstStyle>
            <a:lvl1pPr>
              <a:defRPr sz="3200"/>
            </a:lvl1pPr>
          </a:lstStyle>
          <a:p>
            <a:r>
              <a:rPr lang="en-US"/>
              <a:t>Click to edit Master title style</a:t>
            </a:r>
            <a:endParaRP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pPr/>
              <a:t>‹#›</a:t>
            </a:fld>
            <a:endParaRPr/>
          </a:p>
        </p:txBody>
      </p:sp>
      <p:sp>
        <p:nvSpPr>
          <p:cNvPr id="4" name="Date Placeholder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r>
              <a:t>July 22, 2012</a:t>
            </a:r>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r>
              <a:t>Footer text here</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2026693" y="1030406"/>
            <a:ext cx="8147713" cy="3081242"/>
          </a:xfrm>
        </p:spPr>
        <p:txBody>
          <a:bodyPr anchor="ctr">
            <a:normAutofit/>
          </a:bodyPr>
          <a:lstStyle/>
          <a:p>
            <a:pPr algn="ctr"/>
            <a:r>
              <a:rPr lang="en-US" sz="4100">
                <a:solidFill>
                  <a:srgbClr val="FFFFFF"/>
                </a:solidFill>
              </a:rPr>
              <a:t>Healthy Communities Along the Rio Grande Corridor</a:t>
            </a:r>
            <a:br>
              <a:rPr lang="en-US" sz="4100">
                <a:solidFill>
                  <a:srgbClr val="FFFFFF"/>
                </a:solidFill>
              </a:rPr>
            </a:br>
            <a:br>
              <a:rPr lang="en-US" sz="4100">
                <a:solidFill>
                  <a:srgbClr val="FFFFFF"/>
                </a:solidFill>
              </a:rPr>
            </a:br>
            <a:br>
              <a:rPr lang="en-US" sz="4100">
                <a:solidFill>
                  <a:srgbClr val="FFFFFF"/>
                </a:solidFill>
              </a:rPr>
            </a:br>
            <a:endParaRPr lang="en-US" sz="4100" i="1" dirty="0">
              <a:solidFill>
                <a:srgbClr val="FFFFFF"/>
              </a:solidFill>
            </a:endParaRPr>
          </a:p>
        </p:txBody>
      </p:sp>
      <p:sp>
        <p:nvSpPr>
          <p:cNvPr id="3" name="Subtitle 2"/>
          <p:cNvSpPr>
            <a:spLocks noGrp="1"/>
          </p:cNvSpPr>
          <p:nvPr>
            <p:ph type="subTitle" idx="1"/>
          </p:nvPr>
        </p:nvSpPr>
        <p:spPr>
          <a:xfrm>
            <a:off x="1559943" y="5171093"/>
            <a:ext cx="9078628" cy="860620"/>
          </a:xfrm>
        </p:spPr>
        <p:txBody>
          <a:bodyPr anchor="ctr">
            <a:normAutofit/>
          </a:bodyPr>
          <a:lstStyle/>
          <a:p>
            <a:pPr>
              <a:spcAft>
                <a:spcPts val="600"/>
              </a:spcAft>
            </a:pPr>
            <a:r>
              <a:rPr lang="en-US">
                <a:solidFill>
                  <a:srgbClr val="FFFFFF"/>
                </a:solidFill>
              </a:rPr>
              <a:t>                            By: Anna Lee Vargas</a:t>
            </a:r>
            <a:endParaRPr lang="en-US" dirty="0">
              <a:solidFill>
                <a:srgbClr val="FFFFFF"/>
              </a:solidFill>
            </a:endParaRP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39690-9B1C-124D-BB30-22575FF04F54}"/>
              </a:ext>
            </a:extLst>
          </p:cNvPr>
          <p:cNvSpPr>
            <a:spLocks noGrp="1"/>
          </p:cNvSpPr>
          <p:nvPr>
            <p:ph type="title"/>
          </p:nvPr>
        </p:nvSpPr>
        <p:spPr>
          <a:xfrm>
            <a:off x="126732" y="136526"/>
            <a:ext cx="6898536" cy="710968"/>
          </a:xfrm>
        </p:spPr>
        <p:txBody>
          <a:bodyPr>
            <a:normAutofit/>
          </a:bodyPr>
          <a:lstStyle/>
          <a:p>
            <a:r>
              <a:rPr lang="en-US" dirty="0"/>
              <a:t>Permanent Protection Discussions</a:t>
            </a:r>
          </a:p>
        </p:txBody>
      </p:sp>
      <p:sp>
        <p:nvSpPr>
          <p:cNvPr id="3" name="Content Placeholder 2">
            <a:extLst>
              <a:ext uri="{FF2B5EF4-FFF2-40B4-BE49-F238E27FC236}">
                <a16:creationId xmlns:a16="http://schemas.microsoft.com/office/drawing/2014/main" id="{2B51685B-C2CF-AC9A-DAAF-96EA9180528C}"/>
              </a:ext>
            </a:extLst>
          </p:cNvPr>
          <p:cNvSpPr>
            <a:spLocks noGrp="1"/>
          </p:cNvSpPr>
          <p:nvPr>
            <p:ph idx="1"/>
          </p:nvPr>
        </p:nvSpPr>
        <p:spPr>
          <a:xfrm>
            <a:off x="334538" y="1352939"/>
            <a:ext cx="6177774" cy="4926562"/>
          </a:xfrm>
        </p:spPr>
        <p:txBody>
          <a:bodyPr>
            <a:normAutofit/>
          </a:bodyPr>
          <a:lstStyle/>
          <a:p>
            <a:r>
              <a:rPr lang="en-US" sz="2000" dirty="0"/>
              <a:t>Concerns</a:t>
            </a:r>
          </a:p>
          <a:p>
            <a:pPr lvl="1"/>
            <a:r>
              <a:rPr lang="en-US" sz="2000" dirty="0"/>
              <a:t>Government overreach</a:t>
            </a:r>
          </a:p>
          <a:p>
            <a:pPr lvl="1"/>
            <a:r>
              <a:rPr lang="en-US" sz="2000" dirty="0"/>
              <a:t>Added restrictions</a:t>
            </a:r>
          </a:p>
          <a:p>
            <a:pPr lvl="1"/>
            <a:r>
              <a:rPr lang="en-US" sz="2000" dirty="0"/>
              <a:t>Things will change</a:t>
            </a:r>
          </a:p>
          <a:p>
            <a:pPr lvl="1"/>
            <a:r>
              <a:rPr lang="en-US" sz="2000" dirty="0"/>
              <a:t>Confusion between a National Monument and National Conservation Area</a:t>
            </a:r>
          </a:p>
          <a:p>
            <a:pPr lvl="1"/>
            <a:r>
              <a:rPr lang="en-US" sz="2000" dirty="0"/>
              <a:t>Bundy mentality</a:t>
            </a:r>
          </a:p>
          <a:p>
            <a:pPr lvl="1"/>
            <a:r>
              <a:rPr lang="en-US" sz="2000" dirty="0"/>
              <a:t>Land grab </a:t>
            </a:r>
          </a:p>
          <a:p>
            <a:pPr lvl="1"/>
            <a:r>
              <a:rPr lang="en-US" sz="2000" dirty="0"/>
              <a:t>Selling off lands to China</a:t>
            </a:r>
          </a:p>
          <a:p>
            <a:pPr lvl="1"/>
            <a:r>
              <a:rPr lang="en-US" sz="2000" dirty="0"/>
              <a:t>Take away grazing permits</a:t>
            </a:r>
          </a:p>
          <a:p>
            <a:pPr lvl="1"/>
            <a:r>
              <a:rPr lang="en-US" sz="2000" dirty="0"/>
              <a:t>We hate cattle</a:t>
            </a:r>
          </a:p>
          <a:p>
            <a:pPr lvl="1"/>
            <a:endParaRPr lang="en-US" sz="2000" dirty="0"/>
          </a:p>
          <a:p>
            <a:pPr marL="283464" lvl="1" indent="0">
              <a:buNone/>
            </a:pPr>
            <a:endParaRPr lang="en-US" sz="2000" dirty="0"/>
          </a:p>
        </p:txBody>
      </p:sp>
      <p:pic>
        <p:nvPicPr>
          <p:cNvPr id="28" name="Picture 27" descr="Cows outdoor">
            <a:extLst>
              <a:ext uri="{FF2B5EF4-FFF2-40B4-BE49-F238E27FC236}">
                <a16:creationId xmlns:a16="http://schemas.microsoft.com/office/drawing/2014/main" id="{BEA4AAFF-4E35-5D31-EFDF-C153D7FAA13C}"/>
              </a:ext>
            </a:extLst>
          </p:cNvPr>
          <p:cNvPicPr>
            <a:picLocks noChangeAspect="1"/>
          </p:cNvPicPr>
          <p:nvPr/>
        </p:nvPicPr>
        <p:blipFill rotWithShape="1">
          <a:blip r:embed="rId2"/>
          <a:srcRect l="15150" r="2681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Footer Placeholder 4">
            <a:extLst>
              <a:ext uri="{FF2B5EF4-FFF2-40B4-BE49-F238E27FC236}">
                <a16:creationId xmlns:a16="http://schemas.microsoft.com/office/drawing/2014/main" id="{9DC735EB-397E-DC56-C4AC-90A74B06FFBB}"/>
              </a:ext>
            </a:extLst>
          </p:cNvPr>
          <p:cNvSpPr>
            <a:spLocks noGrp="1"/>
          </p:cNvSpPr>
          <p:nvPr>
            <p:ph type="ftr" sz="quarter" idx="11"/>
          </p:nvPr>
        </p:nvSpPr>
        <p:spPr>
          <a:xfrm>
            <a:off x="1091682" y="6492864"/>
            <a:ext cx="5842518" cy="365125"/>
          </a:xfrm>
        </p:spPr>
        <p:txBody>
          <a:bodyPr>
            <a:normAutofit/>
          </a:bodyPr>
          <a:lstStyle/>
          <a:p>
            <a:pPr>
              <a:spcAft>
                <a:spcPts val="600"/>
              </a:spcAft>
            </a:pPr>
            <a:r>
              <a:rPr lang="en-US" sz="1000" dirty="0">
                <a:solidFill>
                  <a:schemeClr val="accent1">
                    <a:lumMod val="50000"/>
                  </a:schemeClr>
                </a:solidFill>
              </a:rPr>
              <a:t>Healthy Communities Along the Rio Grande Corridor</a:t>
            </a:r>
          </a:p>
          <a:p>
            <a:pPr>
              <a:spcAft>
                <a:spcPts val="600"/>
              </a:spcAft>
            </a:pPr>
            <a:endParaRPr lang="en-US" dirty="0"/>
          </a:p>
        </p:txBody>
      </p:sp>
      <p:sp>
        <p:nvSpPr>
          <p:cNvPr id="6" name="Slide Number Placeholder 5">
            <a:extLst>
              <a:ext uri="{FF2B5EF4-FFF2-40B4-BE49-F238E27FC236}">
                <a16:creationId xmlns:a16="http://schemas.microsoft.com/office/drawing/2014/main" id="{4806F7DC-AAB9-51EC-019C-6F1634C9CF34}"/>
              </a:ext>
            </a:extLst>
          </p:cNvPr>
          <p:cNvSpPr>
            <a:spLocks noGrp="1"/>
          </p:cNvSpPr>
          <p:nvPr>
            <p:ph type="sldNum" sz="quarter" idx="12"/>
          </p:nvPr>
        </p:nvSpPr>
        <p:spPr>
          <a:xfrm>
            <a:off x="8610600" y="6356350"/>
            <a:ext cx="2743200" cy="365125"/>
          </a:xfrm>
        </p:spPr>
        <p:txBody>
          <a:bodyPr>
            <a:normAutofit/>
          </a:bodyPr>
          <a:lstStyle/>
          <a:p>
            <a:pPr>
              <a:spcAft>
                <a:spcPts val="600"/>
              </a:spcAft>
            </a:pPr>
            <a:fld id="{9CD8D479-8942-46E8-A226-A4E01F7A105C}"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363728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0097-07B9-2D94-2FCC-3E2FE912C0B7}"/>
              </a:ext>
            </a:extLst>
          </p:cNvPr>
          <p:cNvSpPr>
            <a:spLocks noGrp="1"/>
          </p:cNvSpPr>
          <p:nvPr>
            <p:ph type="title"/>
          </p:nvPr>
        </p:nvSpPr>
        <p:spPr>
          <a:xfrm>
            <a:off x="624468" y="189571"/>
            <a:ext cx="11318488" cy="1003609"/>
          </a:xfrm>
        </p:spPr>
        <p:txBody>
          <a:bodyPr>
            <a:normAutofit fontScale="90000"/>
          </a:bodyPr>
          <a:lstStyle/>
          <a:p>
            <a:pPr algn="ctr"/>
            <a:r>
              <a:rPr lang="en-US"/>
              <a:t>What is the difference between a National Monument and National Conservation Area Designation?</a:t>
            </a:r>
            <a:endParaRPr lang="en-US" dirty="0"/>
          </a:p>
        </p:txBody>
      </p:sp>
      <p:sp>
        <p:nvSpPr>
          <p:cNvPr id="3" name="Text Placeholder 2">
            <a:extLst>
              <a:ext uri="{FF2B5EF4-FFF2-40B4-BE49-F238E27FC236}">
                <a16:creationId xmlns:a16="http://schemas.microsoft.com/office/drawing/2014/main" id="{BDAD772E-5194-1DC5-3A09-8D5F8CE0C382}"/>
              </a:ext>
            </a:extLst>
          </p:cNvPr>
          <p:cNvSpPr>
            <a:spLocks noGrp="1"/>
          </p:cNvSpPr>
          <p:nvPr>
            <p:ph type="body" idx="1"/>
          </p:nvPr>
        </p:nvSpPr>
        <p:spPr>
          <a:xfrm>
            <a:off x="735980" y="1360450"/>
            <a:ext cx="5282295" cy="680224"/>
          </a:xfrm>
        </p:spPr>
        <p:txBody>
          <a:bodyPr/>
          <a:lstStyle/>
          <a:p>
            <a:pPr algn="ctr"/>
            <a:r>
              <a:rPr lang="en-US" sz="2400" dirty="0"/>
              <a:t>National Monument</a:t>
            </a:r>
            <a:r>
              <a:rPr lang="en-US" dirty="0"/>
              <a:t>	</a:t>
            </a:r>
          </a:p>
        </p:txBody>
      </p:sp>
      <p:sp>
        <p:nvSpPr>
          <p:cNvPr id="4" name="Content Placeholder 3">
            <a:extLst>
              <a:ext uri="{FF2B5EF4-FFF2-40B4-BE49-F238E27FC236}">
                <a16:creationId xmlns:a16="http://schemas.microsoft.com/office/drawing/2014/main" id="{D8BD5374-99F5-A495-3915-07AE41538227}"/>
              </a:ext>
            </a:extLst>
          </p:cNvPr>
          <p:cNvSpPr>
            <a:spLocks noGrp="1"/>
          </p:cNvSpPr>
          <p:nvPr>
            <p:ph sz="half" idx="2"/>
          </p:nvPr>
        </p:nvSpPr>
        <p:spPr>
          <a:xfrm>
            <a:off x="735980" y="2378392"/>
            <a:ext cx="5282295" cy="3811271"/>
          </a:xfrm>
        </p:spPr>
        <p:txBody>
          <a:bodyPr/>
          <a:lstStyle/>
          <a:p>
            <a:r>
              <a:rPr lang="en-US" dirty="0"/>
              <a:t>National Monuments are designated by the President through the Antiquities Act, signed into law by Theodore Roosevelt in 1906. </a:t>
            </a:r>
          </a:p>
          <a:p>
            <a:r>
              <a:rPr lang="en-US" dirty="0"/>
              <a:t>The Act was passed by Congress but gives the president authority to establish National Monuments by presidential proclamation. </a:t>
            </a:r>
          </a:p>
          <a:p>
            <a:endParaRPr lang="en-US" dirty="0"/>
          </a:p>
        </p:txBody>
      </p:sp>
      <p:sp>
        <p:nvSpPr>
          <p:cNvPr id="5" name="Text Placeholder 4">
            <a:extLst>
              <a:ext uri="{FF2B5EF4-FFF2-40B4-BE49-F238E27FC236}">
                <a16:creationId xmlns:a16="http://schemas.microsoft.com/office/drawing/2014/main" id="{AC6C6543-673D-6DA5-AADC-A7FF3C4994FB}"/>
              </a:ext>
            </a:extLst>
          </p:cNvPr>
          <p:cNvSpPr>
            <a:spLocks noGrp="1"/>
          </p:cNvSpPr>
          <p:nvPr>
            <p:ph type="body" sz="quarter" idx="3"/>
          </p:nvPr>
        </p:nvSpPr>
        <p:spPr>
          <a:xfrm>
            <a:off x="6172199" y="1360451"/>
            <a:ext cx="5636941" cy="680223"/>
          </a:xfrm>
        </p:spPr>
        <p:txBody>
          <a:bodyPr/>
          <a:lstStyle/>
          <a:p>
            <a:pPr algn="ctr"/>
            <a:r>
              <a:rPr lang="en-US"/>
              <a:t>National </a:t>
            </a:r>
            <a:r>
              <a:rPr lang="en-US" sz="2400"/>
              <a:t>Conservation</a:t>
            </a:r>
            <a:r>
              <a:rPr lang="en-US"/>
              <a:t> Area</a:t>
            </a:r>
            <a:endParaRPr lang="en-US" dirty="0"/>
          </a:p>
        </p:txBody>
      </p:sp>
      <p:sp>
        <p:nvSpPr>
          <p:cNvPr id="6" name="Content Placeholder 5">
            <a:extLst>
              <a:ext uri="{FF2B5EF4-FFF2-40B4-BE49-F238E27FC236}">
                <a16:creationId xmlns:a16="http://schemas.microsoft.com/office/drawing/2014/main" id="{3849CE4C-83F8-E1F9-5557-9BB589A012CF}"/>
              </a:ext>
            </a:extLst>
          </p:cNvPr>
          <p:cNvSpPr>
            <a:spLocks noGrp="1"/>
          </p:cNvSpPr>
          <p:nvPr>
            <p:ph sz="quarter" idx="4"/>
          </p:nvPr>
        </p:nvSpPr>
        <p:spPr>
          <a:xfrm>
            <a:off x="6172200" y="2378392"/>
            <a:ext cx="5770756" cy="3811271"/>
          </a:xfrm>
        </p:spPr>
        <p:txBody>
          <a:bodyPr/>
          <a:lstStyle/>
          <a:p>
            <a:r>
              <a:rPr lang="en-US"/>
              <a:t>National Conservation Areas, which are fairly new, can currently only be designated by Congress as part of the BLM’s National Landscape Conservation System (NLCS), created in 2000.</a:t>
            </a:r>
          </a:p>
          <a:p>
            <a:r>
              <a:rPr lang="en-US"/>
              <a:t>National Conservation Areas were created to provide the BLM their own designation and are presently can only be managed by the BLM.</a:t>
            </a:r>
          </a:p>
          <a:p>
            <a:endParaRPr lang="en-US" dirty="0"/>
          </a:p>
        </p:txBody>
      </p:sp>
      <p:sp>
        <p:nvSpPr>
          <p:cNvPr id="9" name="Slide Number Placeholder 8">
            <a:extLst>
              <a:ext uri="{FF2B5EF4-FFF2-40B4-BE49-F238E27FC236}">
                <a16:creationId xmlns:a16="http://schemas.microsoft.com/office/drawing/2014/main" id="{DA08D8A6-1A6A-1DDF-4F2F-5F85FFF50A5E}"/>
              </a:ext>
            </a:extLst>
          </p:cNvPr>
          <p:cNvSpPr>
            <a:spLocks noGrp="1"/>
          </p:cNvSpPr>
          <p:nvPr>
            <p:ph type="sldNum" sz="quarter" idx="12"/>
          </p:nvPr>
        </p:nvSpPr>
        <p:spPr>
          <a:xfrm>
            <a:off x="0" y="6541477"/>
            <a:ext cx="512466" cy="316523"/>
          </a:xfrm>
        </p:spPr>
        <p:txBody>
          <a:bodyPr/>
          <a:lstStyle/>
          <a:p>
            <a:r>
              <a:rPr lang="en-US" dirty="0"/>
              <a:t>9</a:t>
            </a:r>
          </a:p>
        </p:txBody>
      </p:sp>
    </p:spTree>
    <p:extLst>
      <p:ext uri="{BB962C8B-B14F-4D97-AF65-F5344CB8AC3E}">
        <p14:creationId xmlns:p14="http://schemas.microsoft.com/office/powerpoint/2010/main" val="352374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5A5812-8A17-7B77-6690-52B4664A419C}"/>
              </a:ext>
            </a:extLst>
          </p:cNvPr>
          <p:cNvSpPr>
            <a:spLocks noGrp="1"/>
          </p:cNvSpPr>
          <p:nvPr>
            <p:ph type="title"/>
          </p:nvPr>
        </p:nvSpPr>
        <p:spPr>
          <a:xfrm>
            <a:off x="410402" y="0"/>
            <a:ext cx="11364831" cy="1263650"/>
          </a:xfrm>
        </p:spPr>
        <p:txBody>
          <a:bodyPr>
            <a:normAutofit/>
          </a:bodyPr>
          <a:lstStyle/>
          <a:p>
            <a:pPr algn="ctr"/>
            <a:r>
              <a:rPr lang="en-US"/>
              <a:t>What is the difference between a National Monument and National Conservation Area Designation?</a:t>
            </a:r>
            <a:endParaRPr lang="en-US" dirty="0"/>
          </a:p>
        </p:txBody>
      </p:sp>
      <p:sp>
        <p:nvSpPr>
          <p:cNvPr id="9" name="Text Placeholder 8">
            <a:extLst>
              <a:ext uri="{FF2B5EF4-FFF2-40B4-BE49-F238E27FC236}">
                <a16:creationId xmlns:a16="http://schemas.microsoft.com/office/drawing/2014/main" id="{55969090-EEF1-5E2B-43CE-576D408F100A}"/>
              </a:ext>
            </a:extLst>
          </p:cNvPr>
          <p:cNvSpPr>
            <a:spLocks noGrp="1"/>
          </p:cNvSpPr>
          <p:nvPr>
            <p:ph type="body" idx="1"/>
          </p:nvPr>
        </p:nvSpPr>
        <p:spPr>
          <a:xfrm>
            <a:off x="531845" y="1263650"/>
            <a:ext cx="5486430" cy="1007276"/>
          </a:xfrm>
        </p:spPr>
        <p:txBody>
          <a:bodyPr>
            <a:normAutofit/>
          </a:bodyPr>
          <a:lstStyle/>
          <a:p>
            <a:pPr algn="ctr"/>
            <a:r>
              <a:rPr lang="en-US" sz="2400" dirty="0"/>
              <a:t>National Monument</a:t>
            </a:r>
          </a:p>
        </p:txBody>
      </p:sp>
      <p:sp>
        <p:nvSpPr>
          <p:cNvPr id="10" name="Content Placeholder 9">
            <a:extLst>
              <a:ext uri="{FF2B5EF4-FFF2-40B4-BE49-F238E27FC236}">
                <a16:creationId xmlns:a16="http://schemas.microsoft.com/office/drawing/2014/main" id="{94FEF7F0-1A0A-5290-9E2D-65B62222CA31}"/>
              </a:ext>
            </a:extLst>
          </p:cNvPr>
          <p:cNvSpPr>
            <a:spLocks noGrp="1"/>
          </p:cNvSpPr>
          <p:nvPr>
            <p:ph sz="half" idx="2"/>
          </p:nvPr>
        </p:nvSpPr>
        <p:spPr>
          <a:xfrm>
            <a:off x="531845" y="2527300"/>
            <a:ext cx="5486430" cy="3662363"/>
          </a:xfrm>
        </p:spPr>
        <p:txBody>
          <a:bodyPr/>
          <a:lstStyle/>
          <a:p>
            <a:r>
              <a:rPr lang="en-US" dirty="0"/>
              <a:t>National Monuments generally have a smaller range of resource values than National Conservation Areas in that they are set aside specifically for “historic or scientific interests,” according to the Antiquities Act.</a:t>
            </a:r>
          </a:p>
          <a:p>
            <a:endParaRPr lang="en-US" dirty="0"/>
          </a:p>
        </p:txBody>
      </p:sp>
      <p:sp>
        <p:nvSpPr>
          <p:cNvPr id="11" name="Text Placeholder 10">
            <a:extLst>
              <a:ext uri="{FF2B5EF4-FFF2-40B4-BE49-F238E27FC236}">
                <a16:creationId xmlns:a16="http://schemas.microsoft.com/office/drawing/2014/main" id="{3B3FC677-2F4C-9C4D-9765-6D9D1C1BCFA6}"/>
              </a:ext>
            </a:extLst>
          </p:cNvPr>
          <p:cNvSpPr>
            <a:spLocks noGrp="1"/>
          </p:cNvSpPr>
          <p:nvPr>
            <p:ph type="body" sz="quarter" idx="3"/>
          </p:nvPr>
        </p:nvSpPr>
        <p:spPr>
          <a:xfrm>
            <a:off x="6172200" y="1263649"/>
            <a:ext cx="5486430" cy="1007277"/>
          </a:xfrm>
        </p:spPr>
        <p:txBody>
          <a:bodyPr/>
          <a:lstStyle/>
          <a:p>
            <a:pPr algn="ctr"/>
            <a:r>
              <a:rPr lang="en-US" dirty="0"/>
              <a:t>National </a:t>
            </a:r>
            <a:r>
              <a:rPr lang="en-US" sz="2400" dirty="0"/>
              <a:t>Conservation</a:t>
            </a:r>
            <a:r>
              <a:rPr lang="en-US" dirty="0"/>
              <a:t> Area</a:t>
            </a:r>
          </a:p>
        </p:txBody>
      </p:sp>
      <p:sp>
        <p:nvSpPr>
          <p:cNvPr id="12" name="Content Placeholder 11">
            <a:extLst>
              <a:ext uri="{FF2B5EF4-FFF2-40B4-BE49-F238E27FC236}">
                <a16:creationId xmlns:a16="http://schemas.microsoft.com/office/drawing/2014/main" id="{F09A9DDD-E1F7-4A90-B915-31832F897483}"/>
              </a:ext>
            </a:extLst>
          </p:cNvPr>
          <p:cNvSpPr>
            <a:spLocks noGrp="1"/>
          </p:cNvSpPr>
          <p:nvPr>
            <p:ph sz="quarter" idx="4"/>
          </p:nvPr>
        </p:nvSpPr>
        <p:spPr>
          <a:xfrm>
            <a:off x="6172199" y="2527300"/>
            <a:ext cx="5603033" cy="3662363"/>
          </a:xfrm>
        </p:spPr>
        <p:txBody>
          <a:bodyPr/>
          <a:lstStyle/>
          <a:p>
            <a:r>
              <a:rPr lang="en-US" dirty="0"/>
              <a:t>National Conservation Areas are managed for multiple-use and fit into a broader spectrum of values: scientific, cultural, ecological, historical, or recreational.</a:t>
            </a:r>
          </a:p>
          <a:p>
            <a:endParaRPr lang="en-US" dirty="0"/>
          </a:p>
        </p:txBody>
      </p:sp>
      <p:sp>
        <p:nvSpPr>
          <p:cNvPr id="7" name="Slide Number Placeholder 6">
            <a:extLst>
              <a:ext uri="{FF2B5EF4-FFF2-40B4-BE49-F238E27FC236}">
                <a16:creationId xmlns:a16="http://schemas.microsoft.com/office/drawing/2014/main" id="{F57F958B-532F-7E77-21BB-7883769243BC}"/>
              </a:ext>
            </a:extLst>
          </p:cNvPr>
          <p:cNvSpPr>
            <a:spLocks noGrp="1"/>
          </p:cNvSpPr>
          <p:nvPr>
            <p:ph type="sldNum" sz="quarter" idx="12"/>
          </p:nvPr>
        </p:nvSpPr>
        <p:spPr/>
        <p:txBody>
          <a:bodyPr/>
          <a:lstStyle/>
          <a:p>
            <a:fld id="{9CD8D479-8942-46E8-A226-A4E01F7A105C}" type="slidenum">
              <a:rPr lang="en-US" smtClean="0"/>
              <a:t>12</a:t>
            </a:fld>
            <a:endParaRPr lang="en-US"/>
          </a:p>
        </p:txBody>
      </p:sp>
    </p:spTree>
    <p:extLst>
      <p:ext uri="{BB962C8B-B14F-4D97-AF65-F5344CB8AC3E}">
        <p14:creationId xmlns:p14="http://schemas.microsoft.com/office/powerpoint/2010/main" val="220045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BCCBAB52-06FB-A36E-03FB-17C7C0694C6E}"/>
              </a:ext>
            </a:extLst>
          </p:cNvPr>
          <p:cNvSpPr>
            <a:spLocks noGrp="1"/>
          </p:cNvSpPr>
          <p:nvPr>
            <p:ph idx="1"/>
          </p:nvPr>
        </p:nvSpPr>
        <p:spPr>
          <a:xfrm>
            <a:off x="460195" y="746765"/>
            <a:ext cx="6651703" cy="5849977"/>
          </a:xfrm>
        </p:spPr>
        <p:txBody>
          <a:bodyPr anchor="t">
            <a:normAutofit lnSpcReduction="10000"/>
          </a:bodyPr>
          <a:lstStyle/>
          <a:p>
            <a:r>
              <a:rPr lang="en-US" sz="1600" dirty="0"/>
              <a:t>Conejos County represents a multicultural tapestry within the United States. Residents within the region are also proud to host the most extensive wetlands system in the Southern Rocky Mountains. The area within the San Luis Valley has been the home of Hispanics, Mormons, Indigenous People, and other rancher-settlers and is testimony to a long history of sustainable agriculture and nomadic communities dating back 13,000 years.</a:t>
            </a:r>
          </a:p>
          <a:p>
            <a:r>
              <a:rPr lang="en-US" sz="1600" dirty="0"/>
              <a:t>Protecting the cultural and geographical landscape ensures our heritage will remain preserved for future generations and for all Americans to experience. </a:t>
            </a:r>
          </a:p>
          <a:p>
            <a:r>
              <a:rPr lang="en-US" sz="1600" dirty="0"/>
              <a:t>As people with a rich history in self-sufficiency, we are presented with an opportunity to honor our heritage, continue stewarding these lands, and ensure our quality of life improves for future generations.</a:t>
            </a:r>
          </a:p>
          <a:p>
            <a:r>
              <a:rPr lang="en-US" sz="1600" dirty="0"/>
              <a:t>Most striking about the landscape of Conejos County in south-central Colorado is its visible overlap of cultures. Basalt foundations of prehistoric houses, fords where Spanish troops crossed the Rio Grande, and pastures grazed by modern herds of livestock sit side-by-side. The landscape tells the stories of people and cultures with complex inter‑relationships that reach from the past to the present. </a:t>
            </a:r>
          </a:p>
          <a:p>
            <a:r>
              <a:rPr lang="en-US" sz="1600" dirty="0"/>
              <a:t>Long-term preservation of the County’s cultural resources would help to tell our stories and make future generations proud of their regional heritage, in addition to providing tangible economic benefits. In addition to immediate tourism dollars, this can help strengthen communities and economies over the long term.</a:t>
            </a:r>
          </a:p>
          <a:p>
            <a:endParaRPr lang="en-US" sz="2000" dirty="0"/>
          </a:p>
        </p:txBody>
      </p:sp>
      <p:sp>
        <p:nvSpPr>
          <p:cNvPr id="2" name="Title 1">
            <a:extLst>
              <a:ext uri="{FF2B5EF4-FFF2-40B4-BE49-F238E27FC236}">
                <a16:creationId xmlns:a16="http://schemas.microsoft.com/office/drawing/2014/main" id="{6028FD24-164E-5801-671D-52DA8F2B0B61}"/>
              </a:ext>
            </a:extLst>
          </p:cNvPr>
          <p:cNvSpPr>
            <a:spLocks noGrp="1"/>
          </p:cNvSpPr>
          <p:nvPr>
            <p:ph type="title"/>
          </p:nvPr>
        </p:nvSpPr>
        <p:spPr>
          <a:xfrm>
            <a:off x="578498" y="127698"/>
            <a:ext cx="6242180" cy="578499"/>
          </a:xfrm>
        </p:spPr>
        <p:txBody>
          <a:bodyPr anchor="b">
            <a:normAutofit fontScale="90000"/>
          </a:bodyPr>
          <a:lstStyle/>
          <a:p>
            <a:pPr algn="ctr"/>
            <a:r>
              <a:rPr lang="en-US" sz="4000" dirty="0"/>
              <a:t>Why Conejos County?</a:t>
            </a:r>
          </a:p>
        </p:txBody>
      </p:sp>
      <p:sp>
        <p:nvSpPr>
          <p:cNvPr id="5" name="Footer Placeholder 4">
            <a:extLst>
              <a:ext uri="{FF2B5EF4-FFF2-40B4-BE49-F238E27FC236}">
                <a16:creationId xmlns:a16="http://schemas.microsoft.com/office/drawing/2014/main" id="{EED5F6B3-9564-3B4B-A253-08857AB1CD48}"/>
              </a:ext>
            </a:extLst>
          </p:cNvPr>
          <p:cNvSpPr>
            <a:spLocks noGrp="1"/>
          </p:cNvSpPr>
          <p:nvPr>
            <p:ph type="ftr" sz="quarter" idx="11"/>
          </p:nvPr>
        </p:nvSpPr>
        <p:spPr>
          <a:xfrm rot="5400000">
            <a:off x="-1827302" y="2002536"/>
            <a:ext cx="4114800" cy="365125"/>
          </a:xfrm>
        </p:spPr>
        <p:txBody>
          <a:bodyPr>
            <a:normAutofit/>
          </a:bodyPr>
          <a:lstStyle/>
          <a:p>
            <a:pPr>
              <a:spcAft>
                <a:spcPts val="600"/>
              </a:spcAft>
            </a:pPr>
            <a:r>
              <a:rPr lang="en-US" sz="1100" dirty="0"/>
              <a:t>Healthy Communities Along the Rio Grande Corridor</a:t>
            </a:r>
          </a:p>
        </p:txBody>
      </p:sp>
      <p:pic>
        <p:nvPicPr>
          <p:cNvPr id="7" name="Content Placeholder 6">
            <a:extLst>
              <a:ext uri="{FF2B5EF4-FFF2-40B4-BE49-F238E27FC236}">
                <a16:creationId xmlns:a16="http://schemas.microsoft.com/office/drawing/2014/main" id="{8A27DDB0-452A-A8CD-748F-647608E58A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59432" y="84588"/>
            <a:ext cx="4856976" cy="6231623"/>
          </a:xfrm>
          <a:prstGeom prst="rect">
            <a:avLst/>
          </a:prstGeom>
        </p:spPr>
      </p:pic>
      <p:sp>
        <p:nvSpPr>
          <p:cNvPr id="16" name="Rectangle 1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F1F8C06-6B06-D26C-8910-EDDD6C709C9E}"/>
              </a:ext>
            </a:extLst>
          </p:cNvPr>
          <p:cNvSpPr>
            <a:spLocks noGrp="1"/>
          </p:cNvSpPr>
          <p:nvPr>
            <p:ph type="sldNum" sz="quarter" idx="12"/>
          </p:nvPr>
        </p:nvSpPr>
        <p:spPr>
          <a:xfrm>
            <a:off x="11704320" y="6451877"/>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13</a:t>
            </a:fld>
            <a:endParaRPr lang="en-US" sz="1100">
              <a:solidFill>
                <a:srgbClr val="FFFFFF"/>
              </a:solidFill>
            </a:endParaRPr>
          </a:p>
        </p:txBody>
      </p:sp>
    </p:spTree>
    <p:extLst>
      <p:ext uri="{BB962C8B-B14F-4D97-AF65-F5344CB8AC3E}">
        <p14:creationId xmlns:p14="http://schemas.microsoft.com/office/powerpoint/2010/main" val="428480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69DFD9-8430-6556-E605-DD9E1952A068}"/>
              </a:ext>
            </a:extLst>
          </p:cNvPr>
          <p:cNvPicPr>
            <a:picLocks noChangeAspect="1"/>
          </p:cNvPicPr>
          <p:nvPr/>
        </p:nvPicPr>
        <p:blipFill rotWithShape="1">
          <a:blip r:embed="rId2"/>
          <a:srcRect t="17068" b="20760"/>
          <a:stretch/>
        </p:blipFill>
        <p:spPr>
          <a:xfrm>
            <a:off x="20" y="432"/>
            <a:ext cx="12191980" cy="4244759"/>
          </a:xfrm>
          <a:prstGeom prst="rect">
            <a:avLst/>
          </a:prstGeom>
        </p:spPr>
      </p:pic>
      <p:sp>
        <p:nvSpPr>
          <p:cNvPr id="42" name="Rectangle 41">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F1F8C06-6B06-D26C-8910-EDDD6C709C9E}"/>
              </a:ext>
            </a:extLst>
          </p:cNvPr>
          <p:cNvSpPr>
            <a:spLocks noGrp="1"/>
          </p:cNvSpPr>
          <p:nvPr>
            <p:ph type="sldNum" sz="quarter" idx="12"/>
          </p:nvPr>
        </p:nvSpPr>
        <p:spPr>
          <a:xfrm>
            <a:off x="11704320" y="6452939"/>
            <a:ext cx="445394" cy="365125"/>
          </a:xfrm>
        </p:spPr>
        <p:txBody>
          <a:bodyPr>
            <a:normAutofit/>
          </a:bodyPr>
          <a:lstStyle/>
          <a:p>
            <a:pPr>
              <a:spcAft>
                <a:spcPts val="600"/>
              </a:spcAft>
            </a:pPr>
            <a:fld id="{9CD8D479-8942-46E8-A226-A4E01F7A105C}" type="slidenum">
              <a:rPr lang="en-US" sz="1050">
                <a:solidFill>
                  <a:srgbClr val="FFFFFF"/>
                </a:solidFill>
              </a:rPr>
              <a:pPr>
                <a:spcAft>
                  <a:spcPts val="600"/>
                </a:spcAft>
              </a:pPr>
              <a:t>14</a:t>
            </a:fld>
            <a:endParaRPr lang="en-US" sz="1050">
              <a:solidFill>
                <a:srgbClr val="FFFFFF"/>
              </a:solidFill>
            </a:endParaRPr>
          </a:p>
        </p:txBody>
      </p:sp>
      <p:graphicFrame>
        <p:nvGraphicFramePr>
          <p:cNvPr id="13" name="Content Placeholder 10">
            <a:extLst>
              <a:ext uri="{FF2B5EF4-FFF2-40B4-BE49-F238E27FC236}">
                <a16:creationId xmlns:a16="http://schemas.microsoft.com/office/drawing/2014/main" id="{9AD3F8EF-B902-6BD9-C2B1-C7FB40BCA57D}"/>
              </a:ext>
            </a:extLst>
          </p:cNvPr>
          <p:cNvGraphicFramePr>
            <a:graphicFrameLocks noGrp="1"/>
          </p:cNvGraphicFramePr>
          <p:nvPr>
            <p:ph idx="1"/>
            <p:extLst>
              <p:ext uri="{D42A27DB-BD31-4B8C-83A1-F6EECF244321}">
                <p14:modId xmlns:p14="http://schemas.microsoft.com/office/powerpoint/2010/main" val="3400952934"/>
              </p:ext>
            </p:extLst>
          </p:nvPr>
        </p:nvGraphicFramePr>
        <p:xfrm>
          <a:off x="234176" y="4415883"/>
          <a:ext cx="11915538" cy="1634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265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C94C6-E39B-FA0D-1DDB-ECFCC7A80352}"/>
              </a:ext>
            </a:extLst>
          </p:cNvPr>
          <p:cNvSpPr>
            <a:spLocks noGrp="1"/>
          </p:cNvSpPr>
          <p:nvPr>
            <p:ph type="title"/>
          </p:nvPr>
        </p:nvSpPr>
        <p:spPr>
          <a:xfrm>
            <a:off x="1136397" y="211874"/>
            <a:ext cx="9688296" cy="892098"/>
          </a:xfrm>
        </p:spPr>
        <p:txBody>
          <a:bodyPr anchor="b">
            <a:normAutofit/>
          </a:bodyPr>
          <a:lstStyle/>
          <a:p>
            <a:pPr algn="ctr"/>
            <a:r>
              <a:rPr lang="en-US" sz="4000" dirty="0"/>
              <a:t>McGinnis National Conservation Area</a:t>
            </a:r>
          </a:p>
        </p:txBody>
      </p:sp>
      <p:sp>
        <p:nvSpPr>
          <p:cNvPr id="5" name="Footer Placeholder 4">
            <a:extLst>
              <a:ext uri="{FF2B5EF4-FFF2-40B4-BE49-F238E27FC236}">
                <a16:creationId xmlns:a16="http://schemas.microsoft.com/office/drawing/2014/main" id="{DA9FB1EA-BAA9-01B6-032A-603BB1F6CE35}"/>
              </a:ext>
            </a:extLst>
          </p:cNvPr>
          <p:cNvSpPr>
            <a:spLocks noGrp="1"/>
          </p:cNvSpPr>
          <p:nvPr>
            <p:ph type="ftr" sz="quarter" idx="11"/>
          </p:nvPr>
        </p:nvSpPr>
        <p:spPr>
          <a:xfrm rot="5400000">
            <a:off x="-1888605" y="1923093"/>
            <a:ext cx="4114800" cy="486884"/>
          </a:xfrm>
        </p:spPr>
        <p:txBody>
          <a:bodyPr>
            <a:normAutofit/>
          </a:bodyPr>
          <a:lstStyle/>
          <a:p>
            <a:pPr>
              <a:spcAft>
                <a:spcPts val="600"/>
              </a:spcAft>
            </a:pPr>
            <a:r>
              <a:rPr lang="en-US" sz="1100" dirty="0"/>
              <a:t>Healthy Communities Along the Rio Grande Corridor</a:t>
            </a:r>
          </a:p>
          <a:p>
            <a:pPr>
              <a:spcAft>
                <a:spcPts val="600"/>
              </a:spcAft>
            </a:pPr>
            <a:endParaRPr lang="en-US" sz="11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AD0F9168-43DE-7174-E395-C00D4B72C888}"/>
              </a:ext>
            </a:extLst>
          </p:cNvPr>
          <p:cNvSpPr>
            <a:spLocks noGrp="1"/>
          </p:cNvSpPr>
          <p:nvPr>
            <p:ph idx="1"/>
          </p:nvPr>
        </p:nvSpPr>
        <p:spPr>
          <a:xfrm>
            <a:off x="1136396" y="1315846"/>
            <a:ext cx="10116321" cy="4556921"/>
          </a:xfrm>
        </p:spPr>
        <p:txBody>
          <a:bodyPr anchor="t">
            <a:normAutofit/>
          </a:bodyPr>
          <a:lstStyle/>
          <a:p>
            <a:r>
              <a:rPr lang="en-US" sz="1900" dirty="0"/>
              <a:t>Economic Impact to Mesa County</a:t>
            </a:r>
          </a:p>
          <a:p>
            <a:r>
              <a:rPr lang="en-US" sz="1900" dirty="0"/>
              <a:t>The total impact of outdoor recreation in Mesa County is 7.2% of GDP and 11 % of jobs. Given the abundance of natural amenities such as public land and open space, it is not surprising that the 4.8% direct outdoor recreation economic impact  as measured reported by the BEA, (Bureau of Economic analysis).</a:t>
            </a:r>
          </a:p>
          <a:p>
            <a:r>
              <a:rPr lang="en-US" sz="1900" dirty="0"/>
              <a:t>Accounting for more than 1 out of every 10 jobs in Mesa County (direct, indirect and induced effects), outdoor recreation is a significant part of the economic profile of Mesa County contributing not only revenue and jobs, but quality of life for those workers who also recreate outdoors</a:t>
            </a:r>
          </a:p>
          <a:p>
            <a:endParaRPr lang="en-US" sz="1900" dirty="0"/>
          </a:p>
          <a:p>
            <a:pPr lvl="1"/>
            <a:r>
              <a:rPr lang="en-US" sz="1900" b="1" dirty="0"/>
              <a:t>Prepared by Colorado Mesa University</a:t>
            </a:r>
          </a:p>
          <a:p>
            <a:endParaRPr lang="en-US" sz="1900" dirty="0"/>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D279491-15C7-3264-2FB0-66388824E97E}"/>
              </a:ext>
            </a:extLst>
          </p:cNvPr>
          <p:cNvSpPr>
            <a:spLocks noGrp="1"/>
          </p:cNvSpPr>
          <p:nvPr>
            <p:ph type="sldNum" sz="quarter" idx="12"/>
          </p:nvPr>
        </p:nvSpPr>
        <p:spPr>
          <a:xfrm>
            <a:off x="11704320" y="6455664"/>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15</a:t>
            </a:fld>
            <a:endParaRPr lang="en-US" sz="1100">
              <a:solidFill>
                <a:srgbClr val="FFFFFF"/>
              </a:solidFill>
            </a:endParaRPr>
          </a:p>
        </p:txBody>
      </p:sp>
    </p:spTree>
    <p:extLst>
      <p:ext uri="{BB962C8B-B14F-4D97-AF65-F5344CB8AC3E}">
        <p14:creationId xmlns:p14="http://schemas.microsoft.com/office/powerpoint/2010/main" val="33275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B34C6-0939-13A1-2E9A-8E10C9F2806B}"/>
              </a:ext>
            </a:extLst>
          </p:cNvPr>
          <p:cNvSpPr>
            <a:spLocks noGrp="1"/>
          </p:cNvSpPr>
          <p:nvPr>
            <p:ph type="title"/>
          </p:nvPr>
        </p:nvSpPr>
        <p:spPr>
          <a:xfrm>
            <a:off x="1136397" y="1"/>
            <a:ext cx="9688296" cy="817282"/>
          </a:xfrm>
        </p:spPr>
        <p:txBody>
          <a:bodyPr anchor="b">
            <a:normAutofit/>
          </a:bodyPr>
          <a:lstStyle/>
          <a:p>
            <a:pPr algn="ctr"/>
            <a:r>
              <a:rPr lang="en-US" sz="4200" dirty="0"/>
              <a:t>Where Are We Now?</a:t>
            </a:r>
          </a:p>
        </p:txBody>
      </p:sp>
      <p:sp>
        <p:nvSpPr>
          <p:cNvPr id="5" name="Footer Placeholder 4">
            <a:extLst>
              <a:ext uri="{FF2B5EF4-FFF2-40B4-BE49-F238E27FC236}">
                <a16:creationId xmlns:a16="http://schemas.microsoft.com/office/drawing/2014/main" id="{8A43BDD1-AD46-4BB4-E7D9-A84913808D86}"/>
              </a:ext>
            </a:extLst>
          </p:cNvPr>
          <p:cNvSpPr>
            <a:spLocks noGrp="1"/>
          </p:cNvSpPr>
          <p:nvPr>
            <p:ph type="ftr" sz="quarter" idx="11"/>
          </p:nvPr>
        </p:nvSpPr>
        <p:spPr>
          <a:xfrm rot="5400000">
            <a:off x="-1827726" y="1983972"/>
            <a:ext cx="4114800" cy="365125"/>
          </a:xfrm>
        </p:spPr>
        <p:txBody>
          <a:bodyPr>
            <a:normAutofit/>
          </a:bodyPr>
          <a:lstStyle/>
          <a:p>
            <a:pPr>
              <a:spcAft>
                <a:spcPts val="600"/>
              </a:spcAft>
            </a:pPr>
            <a:r>
              <a:rPr lang="en-US" sz="1100" dirty="0"/>
              <a:t>Healthy Communities Along the Rio Grande Corridor</a:t>
            </a:r>
          </a:p>
          <a:p>
            <a:pPr>
              <a:spcAft>
                <a:spcPts val="600"/>
              </a:spcAft>
            </a:pPr>
            <a:endParaRPr lang="en-US" sz="11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3C1D0364-F76F-9EA2-AE65-18A5C3EF6F05}"/>
              </a:ext>
            </a:extLst>
          </p:cNvPr>
          <p:cNvSpPr>
            <a:spLocks noGrp="1"/>
          </p:cNvSpPr>
          <p:nvPr>
            <p:ph idx="1"/>
          </p:nvPr>
        </p:nvSpPr>
        <p:spPr>
          <a:xfrm>
            <a:off x="1136397" y="985232"/>
            <a:ext cx="9688296" cy="5415139"/>
          </a:xfrm>
        </p:spPr>
        <p:txBody>
          <a:bodyPr anchor="t">
            <a:normAutofit/>
          </a:bodyPr>
          <a:lstStyle/>
          <a:p>
            <a:r>
              <a:rPr lang="en-US" sz="2100" dirty="0"/>
              <a:t>Gauging the feelings of the community regarding a National Conservation Area (NCA)</a:t>
            </a:r>
          </a:p>
          <a:p>
            <a:r>
              <a:rPr lang="en-US" sz="2100" dirty="0"/>
              <a:t>Had four public meetings since June 2023</a:t>
            </a:r>
          </a:p>
          <a:p>
            <a:r>
              <a:rPr lang="en-US" sz="2100" dirty="0"/>
              <a:t>Panels of community members and experts of: </a:t>
            </a:r>
          </a:p>
          <a:p>
            <a:pPr lvl="1"/>
            <a:r>
              <a:rPr lang="en-US" dirty="0"/>
              <a:t>Ranchers/Permittees</a:t>
            </a:r>
          </a:p>
          <a:p>
            <a:pPr lvl="1"/>
            <a:r>
              <a:rPr lang="en-US" dirty="0"/>
              <a:t>Recreation Experts</a:t>
            </a:r>
          </a:p>
          <a:p>
            <a:pPr lvl="1"/>
            <a:r>
              <a:rPr lang="en-US" dirty="0"/>
              <a:t>Our BLM</a:t>
            </a:r>
          </a:p>
          <a:p>
            <a:pPr lvl="1"/>
            <a:r>
              <a:rPr lang="en-US" dirty="0" err="1"/>
              <a:t>SdCNHA</a:t>
            </a:r>
            <a:endParaRPr lang="en-US" dirty="0"/>
          </a:p>
          <a:p>
            <a:pPr lvl="1"/>
            <a:r>
              <a:rPr lang="en-US" dirty="0"/>
              <a:t>Division of Water Resources</a:t>
            </a:r>
          </a:p>
          <a:p>
            <a:pPr lvl="1"/>
            <a:r>
              <a:rPr lang="en-US" dirty="0"/>
              <a:t>Conejos County Water Conservancy District</a:t>
            </a:r>
          </a:p>
          <a:p>
            <a:pPr lvl="1"/>
            <a:r>
              <a:rPr lang="en-US" dirty="0"/>
              <a:t>Attorney Davis Robbins</a:t>
            </a:r>
          </a:p>
          <a:p>
            <a:r>
              <a:rPr lang="en-US" sz="2100" dirty="0"/>
              <a:t>Formed a working group (names on White Paper)</a:t>
            </a:r>
          </a:p>
          <a:p>
            <a:r>
              <a:rPr lang="en-US" sz="2100" dirty="0"/>
              <a:t>Working group drafted the White Paper </a:t>
            </a:r>
          </a:p>
          <a:p>
            <a:r>
              <a:rPr lang="en-US" sz="2100" dirty="0"/>
              <a:t>Nothing has been proposed, only considered</a:t>
            </a:r>
          </a:p>
          <a:p>
            <a:endParaRPr lang="en-US" sz="2000" dirty="0"/>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7F15F1E-411B-EB81-B329-51311BFFC69D}"/>
              </a:ext>
            </a:extLst>
          </p:cNvPr>
          <p:cNvSpPr>
            <a:spLocks noGrp="1"/>
          </p:cNvSpPr>
          <p:nvPr>
            <p:ph type="sldNum" sz="quarter" idx="12"/>
          </p:nvPr>
        </p:nvSpPr>
        <p:spPr>
          <a:xfrm>
            <a:off x="11704320" y="6455664"/>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16</a:t>
            </a:fld>
            <a:endParaRPr lang="en-US" sz="1100">
              <a:solidFill>
                <a:srgbClr val="FFFFFF"/>
              </a:solidFill>
            </a:endParaRPr>
          </a:p>
        </p:txBody>
      </p:sp>
    </p:spTree>
    <p:extLst>
      <p:ext uri="{BB962C8B-B14F-4D97-AF65-F5344CB8AC3E}">
        <p14:creationId xmlns:p14="http://schemas.microsoft.com/office/powerpoint/2010/main" val="67151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pPr algn="ctr">
              <a:lnSpc>
                <a:spcPct val="90000"/>
              </a:lnSpc>
            </a:pPr>
            <a:r>
              <a:rPr lang="en-US" sz="4000" kern="1200" dirty="0">
                <a:solidFill>
                  <a:srgbClr val="FFFFFF"/>
                </a:solidFill>
                <a:latin typeface="+mj-lt"/>
                <a:ea typeface="+mj-ea"/>
                <a:cs typeface="+mj-cs"/>
              </a:rPr>
              <a:t>Question and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Answer</a:t>
            </a:r>
          </a:p>
        </p:txBody>
      </p:sp>
      <p:sp>
        <p:nvSpPr>
          <p:cNvPr id="5" name="Footer Placeholder 4"/>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spcAft>
                <a:spcPts val="600"/>
              </a:spcAft>
            </a:pPr>
            <a:r>
              <a:rPr lang="en-US" sz="1100" kern="1200">
                <a:solidFill>
                  <a:srgbClr val="FFFFFF"/>
                </a:solidFill>
                <a:latin typeface="+mn-lt"/>
                <a:ea typeface="+mn-ea"/>
                <a:cs typeface="+mn-cs"/>
              </a:rPr>
              <a:t>Healthy Communities Along the Rio Grande Corridor</a:t>
            </a:r>
          </a:p>
          <a:p>
            <a:pPr lvl="0">
              <a:spcAft>
                <a:spcPts val="600"/>
              </a:spcAft>
            </a:pPr>
            <a:endParaRPr lang="en-US" sz="1100" kern="1200">
              <a:solidFill>
                <a:srgbClr val="FFFFFF"/>
              </a:solidFill>
              <a:latin typeface="+mn-lt"/>
              <a:ea typeface="+mn-ea"/>
              <a:cs typeface="+mn-cs"/>
            </a:endParaRPr>
          </a:p>
        </p:txBody>
      </p:sp>
      <p:pic>
        <p:nvPicPr>
          <p:cNvPr id="9" name="Content Placeholder 6" descr="A pond with a tree in the background&#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577" r="7578" b="2"/>
          <a:stretch/>
        </p:blipFill>
        <p:spPr>
          <a:xfrm>
            <a:off x="4502428" y="576064"/>
            <a:ext cx="7225748" cy="5705871"/>
          </a:xfrm>
          <a:prstGeom prst="rect">
            <a:avLst/>
          </a:prstGeom>
        </p:spPr>
      </p:pic>
      <p:sp>
        <p:nvSpPr>
          <p:cNvPr id="6" name="Slide Number Placeholder 5"/>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9CD8D479-8942-46E8-A226-A4E01F7A105C}" type="slidenum">
              <a:rPr lang="en-US" sz="1100">
                <a:solidFill>
                  <a:schemeClr val="tx1">
                    <a:lumMod val="50000"/>
                    <a:lumOff val="50000"/>
                  </a:schemeClr>
                </a:solidFill>
              </a:rPr>
              <a:pPr>
                <a:spcAft>
                  <a:spcPts val="600"/>
                </a:spcAft>
              </a:pPr>
              <a:t>17</a:t>
            </a:fld>
            <a:endParaRPr lang="en-US" sz="1100">
              <a:solidFill>
                <a:schemeClr val="tx1">
                  <a:lumMod val="50000"/>
                  <a:lumOff val="50000"/>
                </a:schemeClr>
              </a:solidFill>
            </a:endParaRPr>
          </a:p>
        </p:txBody>
      </p:sp>
    </p:spTree>
    <p:extLst>
      <p:ext uri="{BB962C8B-B14F-4D97-AF65-F5344CB8AC3E}">
        <p14:creationId xmlns:p14="http://schemas.microsoft.com/office/powerpoint/2010/main" val="123161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136397" y="109411"/>
            <a:ext cx="9688296" cy="898296"/>
          </a:xfrm>
        </p:spPr>
        <p:txBody>
          <a:bodyPr anchor="b">
            <a:normAutofit/>
          </a:bodyPr>
          <a:lstStyle/>
          <a:p>
            <a:pPr algn="ctr">
              <a:tabLst>
                <a:tab pos="53975" algn="l"/>
              </a:tabLst>
            </a:pPr>
            <a:r>
              <a:rPr lang="en-US" sz="4400" dirty="0"/>
              <a:t>SLV Land Acknowledgement </a:t>
            </a:r>
          </a:p>
        </p:txBody>
      </p:sp>
      <p:sp>
        <p:nvSpPr>
          <p:cNvPr id="5" name="Footer Placeholder 4"/>
          <p:cNvSpPr>
            <a:spLocks noGrp="1"/>
          </p:cNvSpPr>
          <p:nvPr>
            <p:ph type="ftr" sz="quarter" idx="11"/>
          </p:nvPr>
        </p:nvSpPr>
        <p:spPr>
          <a:xfrm rot="5400000">
            <a:off x="-1827725" y="1984248"/>
            <a:ext cx="4114800" cy="365125"/>
          </a:xfrm>
        </p:spPr>
        <p:txBody>
          <a:bodyPr>
            <a:normAutofit/>
          </a:bodyPr>
          <a:lstStyle/>
          <a:p>
            <a:pPr lvl="0">
              <a:spcAft>
                <a:spcPts val="600"/>
              </a:spcAft>
            </a:pPr>
            <a:r>
              <a:rPr lang="en-US" sz="1100" dirty="0"/>
              <a:t>Healthy Communities Along the Rio Grande Corridor</a:t>
            </a:r>
          </a:p>
        </p:txBody>
      </p:sp>
      <p:sp>
        <p:nvSpPr>
          <p:cNvPr id="8" name="Content Placeholder 7"/>
          <p:cNvSpPr>
            <a:spLocks noGrp="1"/>
          </p:cNvSpPr>
          <p:nvPr>
            <p:ph idx="1"/>
          </p:nvPr>
        </p:nvSpPr>
        <p:spPr>
          <a:xfrm>
            <a:off x="849086" y="1117118"/>
            <a:ext cx="10524930" cy="5041085"/>
          </a:xfrm>
        </p:spPr>
        <p:txBody>
          <a:bodyPr anchor="t">
            <a:normAutofit/>
          </a:bodyPr>
          <a:lstStyle/>
          <a:p>
            <a:pPr marL="0" indent="0">
              <a:buNone/>
            </a:pPr>
            <a:r>
              <a:rPr lang="en-US" sz="1800" dirty="0">
                <a:cs typeface="Corbel (Body)"/>
              </a:rPr>
              <a:t>Today, we gratefully acknowledge the indigenous peoples on whose ancestral homelands we gather. We acknowledge that our sustenance and prosperity is derived from the lands of our indigenous peoples and ancestors, who have been caretakers of this San Luis Valley for thousands of years. We honor and acknowledge these lands as the ancestral lands and territory of the Native American Paleo-Indian cultures, beginning with the Clovis and Folsom Complexes (13,000 years ago). We honor and acknowledge these lands as the ancestral lands and territory of the:  Ute, Dine (Navajo), Comanche, Cheyenne, Jicarilla Apache, Kiowa, Arapaho, Hopi, and the Southern Pueblos of (Santa Clara, Picuris, Tesuque, Taos, Tiwa, and Tewa). We honor and acknowledge Kiowa Hill as a sacred hill and last battleground between the Kiowa and the Ute.  We honor and acknowledge Mt. Blanca or </a:t>
            </a:r>
            <a:r>
              <a:rPr lang="en-US" sz="1800" dirty="0" err="1">
                <a:cs typeface="Corbel (Body)"/>
              </a:rPr>
              <a:t>Sisnaajini</a:t>
            </a:r>
            <a:r>
              <a:rPr lang="en-US" sz="1800" dirty="0">
                <a:cs typeface="Corbel (Body)"/>
              </a:rPr>
              <a:t>, as one of the four sacred mountains of the Dine (Navajo) and considered to be the Eastern boundary of the </a:t>
            </a:r>
            <a:r>
              <a:rPr lang="en-US" sz="1800" dirty="0" err="1">
                <a:cs typeface="Corbel (Body)"/>
              </a:rPr>
              <a:t>Dinetah</a:t>
            </a:r>
            <a:r>
              <a:rPr lang="en-US" sz="1800" dirty="0">
                <a:cs typeface="Corbel (Body)"/>
              </a:rPr>
              <a:t>, the traditional Navajo homeland. We acknowledge and honor the San Luis Valley as the sacred land of the Dine and Hopi. </a:t>
            </a:r>
          </a:p>
          <a:p>
            <a:pPr marL="0" indent="0">
              <a:buNone/>
            </a:pPr>
            <a:r>
              <a:rPr lang="en-US" sz="1800" dirty="0">
                <a:cs typeface="Corbel (Body)"/>
              </a:rPr>
              <a:t>We acknowledge and honor the lives and histories of these indigenous peoples, along with those of the citizens of more than 200 Tribal Nations now living in CO. </a:t>
            </a:r>
          </a:p>
          <a:p>
            <a:pPr marL="0" indent="0">
              <a:buNone/>
            </a:pPr>
            <a:r>
              <a:rPr lang="en-US" sz="1800" dirty="0">
                <a:cs typeface="Corbel (Body)"/>
              </a:rPr>
              <a:t>We honor and recognize the importance of tribal sovereignty and continue to stand in solidarity with our indigenous brothers and sisters, respect and honor their sacred grounds, and acknowledge their ancestral homelands. We will continue to honor our indigenous peoples, their elders both past and present, as well as future generations. </a:t>
            </a:r>
          </a:p>
          <a:p>
            <a:pPr marL="0" indent="0">
              <a:buNone/>
            </a:pPr>
            <a:r>
              <a:rPr lang="en-US" sz="1800" dirty="0">
                <a:cs typeface="Corbel (Body)"/>
              </a:rPr>
              <a:t> </a:t>
            </a:r>
          </a:p>
          <a:p>
            <a:endParaRPr lang="en-US" sz="1400" dirty="0"/>
          </a:p>
        </p:txBody>
      </p:sp>
      <p:sp>
        <p:nvSpPr>
          <p:cNvPr id="28" name="Rectangle 2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704320" y="6455431"/>
            <a:ext cx="445913" cy="365125"/>
          </a:xfrm>
        </p:spPr>
        <p:txBody>
          <a:bodyPr>
            <a:normAutofit/>
          </a:bodyPr>
          <a:lstStyle/>
          <a:p>
            <a:pPr>
              <a:spcAft>
                <a:spcPts val="600"/>
              </a:spcAft>
            </a:pPr>
            <a:fld id="{9CD8D479-8942-46E8-A226-A4E01F7A105C}" type="slidenum">
              <a:rPr lang="en-US" sz="1100">
                <a:solidFill>
                  <a:srgbClr val="FFFFFF"/>
                </a:solidFill>
              </a:rPr>
              <a:pPr>
                <a:spcAft>
                  <a:spcPts val="600"/>
                </a:spcAft>
              </a:pPr>
              <a:t>2</a:t>
            </a:fld>
            <a:endParaRPr lang="en-US" sz="1100">
              <a:solidFill>
                <a:srgbClr val="FFFFFF"/>
              </a:solidFill>
            </a:endParaRPr>
          </a:p>
        </p:txBody>
      </p:sp>
    </p:spTree>
    <p:extLst>
      <p:ext uri="{BB962C8B-B14F-4D97-AF65-F5344CB8AC3E}">
        <p14:creationId xmlns:p14="http://schemas.microsoft.com/office/powerpoint/2010/main" val="205949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E3F03F5-3346-0642-CAC6-1B4A002BA136}"/>
              </a:ext>
            </a:extLst>
          </p:cNvPr>
          <p:cNvSpPr>
            <a:spLocks noGrp="1"/>
          </p:cNvSpPr>
          <p:nvPr>
            <p:ph type="ftr" sz="quarter" idx="11"/>
          </p:nvPr>
        </p:nvSpPr>
        <p:spPr>
          <a:xfrm rot="5400000">
            <a:off x="-1828800" y="2002536"/>
            <a:ext cx="4114800" cy="365125"/>
          </a:xfrm>
        </p:spPr>
        <p:txBody>
          <a:bodyPr>
            <a:normAutofit/>
          </a:bodyPr>
          <a:lstStyle/>
          <a:p>
            <a:pPr>
              <a:spcAft>
                <a:spcPts val="600"/>
              </a:spcAft>
            </a:pPr>
            <a:r>
              <a:rPr lang="en-US" sz="1100">
                <a:solidFill>
                  <a:srgbClr val="FFFFFF"/>
                </a:solidFill>
              </a:rPr>
              <a:t>Healthy Communities Along the Rio Grande Corridor</a:t>
            </a:r>
          </a:p>
        </p:txBody>
      </p:sp>
      <p:pic>
        <p:nvPicPr>
          <p:cNvPr id="5" name="Picture 4">
            <a:extLst>
              <a:ext uri="{FF2B5EF4-FFF2-40B4-BE49-F238E27FC236}">
                <a16:creationId xmlns:a16="http://schemas.microsoft.com/office/drawing/2014/main" id="{E4111223-8956-A884-963E-489EC564A810}"/>
              </a:ext>
            </a:extLst>
          </p:cNvPr>
          <p:cNvPicPr>
            <a:picLocks noChangeAspect="1"/>
          </p:cNvPicPr>
          <p:nvPr/>
        </p:nvPicPr>
        <p:blipFill rotWithShape="1">
          <a:blip r:embed="rId2"/>
          <a:srcRect t="14568" b="15161"/>
          <a:stretch/>
        </p:blipFill>
        <p:spPr>
          <a:xfrm>
            <a:off x="457200" y="457200"/>
            <a:ext cx="11277600" cy="5943600"/>
          </a:xfrm>
          <a:prstGeom prst="rect">
            <a:avLst/>
          </a:prstGeom>
        </p:spPr>
      </p:pic>
      <p:sp>
        <p:nvSpPr>
          <p:cNvPr id="4" name="Slide Number Placeholder 3">
            <a:extLst>
              <a:ext uri="{FF2B5EF4-FFF2-40B4-BE49-F238E27FC236}">
                <a16:creationId xmlns:a16="http://schemas.microsoft.com/office/drawing/2014/main" id="{3E4D920D-59E6-977D-0098-52E44B5ED863}"/>
              </a:ext>
            </a:extLst>
          </p:cNvPr>
          <p:cNvSpPr>
            <a:spLocks noGrp="1"/>
          </p:cNvSpPr>
          <p:nvPr>
            <p:ph type="sldNum" sz="quarter" idx="12"/>
          </p:nvPr>
        </p:nvSpPr>
        <p:spPr>
          <a:xfrm>
            <a:off x="11704320" y="6455664"/>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3</a:t>
            </a:fld>
            <a:endParaRPr lang="en-US" sz="1100">
              <a:solidFill>
                <a:srgbClr val="FFFFFF"/>
              </a:solidFill>
            </a:endParaRPr>
          </a:p>
        </p:txBody>
      </p:sp>
    </p:spTree>
    <p:extLst>
      <p:ext uri="{BB962C8B-B14F-4D97-AF65-F5344CB8AC3E}">
        <p14:creationId xmlns:p14="http://schemas.microsoft.com/office/powerpoint/2010/main" val="24160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EB47BC-0112-6C88-DD9E-CE25D4D75902}"/>
              </a:ext>
            </a:extLst>
          </p:cNvPr>
          <p:cNvSpPr>
            <a:spLocks noGrp="1"/>
          </p:cNvSpPr>
          <p:nvPr>
            <p:ph type="title"/>
          </p:nvPr>
        </p:nvSpPr>
        <p:spPr>
          <a:xfrm>
            <a:off x="1136397" y="170823"/>
            <a:ext cx="9688296" cy="1296236"/>
          </a:xfrm>
        </p:spPr>
        <p:txBody>
          <a:bodyPr anchor="b">
            <a:noAutofit/>
          </a:bodyPr>
          <a:lstStyle/>
          <a:p>
            <a:pPr algn="ctr"/>
            <a:r>
              <a:rPr lang="en-US" sz="4000" dirty="0"/>
              <a:t>Ri0 Grande del Norte National Monument </a:t>
            </a:r>
            <a:r>
              <a:rPr lang="en-US" sz="3600" dirty="0"/>
              <a:t>Expansion</a:t>
            </a:r>
            <a:r>
              <a:rPr lang="en-US" sz="4000" dirty="0"/>
              <a:t> </a:t>
            </a:r>
          </a:p>
        </p:txBody>
      </p:sp>
      <p:sp>
        <p:nvSpPr>
          <p:cNvPr id="5" name="Footer Placeholder 4">
            <a:extLst>
              <a:ext uri="{FF2B5EF4-FFF2-40B4-BE49-F238E27FC236}">
                <a16:creationId xmlns:a16="http://schemas.microsoft.com/office/drawing/2014/main" id="{ABEA681D-2403-DC54-5F24-0C3D6B9EC741}"/>
              </a:ext>
            </a:extLst>
          </p:cNvPr>
          <p:cNvSpPr>
            <a:spLocks noGrp="1"/>
          </p:cNvSpPr>
          <p:nvPr>
            <p:ph type="ftr" sz="quarter" idx="11"/>
          </p:nvPr>
        </p:nvSpPr>
        <p:spPr>
          <a:xfrm rot="5400000">
            <a:off x="-1978551" y="1888859"/>
            <a:ext cx="4114800" cy="512262"/>
          </a:xfrm>
        </p:spPr>
        <p:txBody>
          <a:bodyPr>
            <a:normAutofit/>
          </a:bodyPr>
          <a:lstStyle/>
          <a:p>
            <a:pPr>
              <a:spcAft>
                <a:spcPts val="600"/>
              </a:spcAft>
            </a:pPr>
            <a:r>
              <a:rPr lang="en-US" sz="1100" dirty="0"/>
              <a:t>Healthy Communities Along the Rio Grande Corridor</a:t>
            </a:r>
          </a:p>
          <a:p>
            <a:pPr>
              <a:spcAft>
                <a:spcPts val="600"/>
              </a:spcAft>
            </a:pPr>
            <a:endParaRPr lang="en-US" sz="11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D4CA0BE0-B3AC-30D7-D188-C91B187DA332}"/>
              </a:ext>
            </a:extLst>
          </p:cNvPr>
          <p:cNvSpPr>
            <a:spLocks noGrp="1"/>
          </p:cNvSpPr>
          <p:nvPr>
            <p:ph idx="1"/>
          </p:nvPr>
        </p:nvSpPr>
        <p:spPr>
          <a:xfrm>
            <a:off x="1136397" y="1467059"/>
            <a:ext cx="9688296" cy="4840435"/>
          </a:xfrm>
        </p:spPr>
        <p:txBody>
          <a:bodyPr anchor="t">
            <a:normAutofit/>
          </a:bodyPr>
          <a:lstStyle/>
          <a:p>
            <a:r>
              <a:rPr lang="en-US" sz="2000" dirty="0"/>
              <a:t>Conejos Clean Water 2015-2016</a:t>
            </a:r>
          </a:p>
          <a:p>
            <a:pPr lvl="1"/>
            <a:r>
              <a:rPr lang="en-US" sz="2000" dirty="0"/>
              <a:t>Gauging the feelings of the community about expansion</a:t>
            </a:r>
          </a:p>
          <a:p>
            <a:pPr lvl="1"/>
            <a:r>
              <a:rPr lang="en-US" sz="2000" dirty="0"/>
              <a:t>Completely grass roots </a:t>
            </a:r>
          </a:p>
          <a:p>
            <a:r>
              <a:rPr lang="en-US" sz="2000" dirty="0"/>
              <a:t>Went door to door</a:t>
            </a:r>
          </a:p>
          <a:p>
            <a:r>
              <a:rPr lang="en-US" sz="2000" dirty="0"/>
              <a:t>Over 300 letters of support</a:t>
            </a:r>
          </a:p>
          <a:p>
            <a:r>
              <a:rPr lang="en-US" sz="2000" dirty="0"/>
              <a:t>Presented to Municipalities</a:t>
            </a:r>
          </a:p>
          <a:p>
            <a:pPr lvl="1"/>
            <a:r>
              <a:rPr lang="en-US" sz="1600" dirty="0"/>
              <a:t>Resolutions in support of expansion:</a:t>
            </a:r>
          </a:p>
          <a:p>
            <a:pPr lvl="2"/>
            <a:r>
              <a:rPr lang="en-US" sz="1400" dirty="0"/>
              <a:t>La Jara, Romeo, Antonito</a:t>
            </a:r>
          </a:p>
          <a:p>
            <a:r>
              <a:rPr lang="en-US" sz="2000" dirty="0"/>
              <a:t>Resolution in Support from Costilla County</a:t>
            </a:r>
          </a:p>
          <a:p>
            <a:r>
              <a:rPr lang="en-US" sz="2000" dirty="0"/>
              <a:t>Over 300 letter of Opposition</a:t>
            </a:r>
          </a:p>
          <a:p>
            <a:r>
              <a:rPr lang="en-US" sz="2000" dirty="0"/>
              <a:t>Community Wasn’t Ready</a:t>
            </a:r>
          </a:p>
          <a:p>
            <a:pPr lvl="1"/>
            <a:r>
              <a:rPr lang="en-US" sz="1600" dirty="0"/>
              <a:t>Concerned about Presidential Proclamation/Executive Order</a:t>
            </a:r>
          </a:p>
          <a:p>
            <a:endParaRPr lang="en-US" sz="2000" dirty="0"/>
          </a:p>
          <a:p>
            <a:pPr lvl="1"/>
            <a:endParaRPr lang="en-US" sz="1600" dirty="0"/>
          </a:p>
          <a:p>
            <a:pPr lvl="1"/>
            <a:endParaRPr lang="en-US" sz="1600" dirty="0"/>
          </a:p>
          <a:p>
            <a:pPr lvl="1"/>
            <a:endParaRPr lang="en-US" sz="1600" dirty="0"/>
          </a:p>
          <a:p>
            <a:pPr lvl="1"/>
            <a:endParaRPr lang="en-US" sz="1600" dirty="0"/>
          </a:p>
        </p:txBody>
      </p:sp>
      <p:sp>
        <p:nvSpPr>
          <p:cNvPr id="40" name="Rectangle 3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8298811-960E-5E05-8EA7-4090189AD6CF}"/>
              </a:ext>
            </a:extLst>
          </p:cNvPr>
          <p:cNvSpPr>
            <a:spLocks noGrp="1"/>
          </p:cNvSpPr>
          <p:nvPr>
            <p:ph type="sldNum" sz="quarter" idx="12"/>
          </p:nvPr>
        </p:nvSpPr>
        <p:spPr>
          <a:xfrm>
            <a:off x="11704320" y="6455664"/>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4</a:t>
            </a:fld>
            <a:endParaRPr lang="en-US" sz="1100">
              <a:solidFill>
                <a:srgbClr val="FFFFFF"/>
              </a:solidFill>
            </a:endParaRPr>
          </a:p>
        </p:txBody>
      </p:sp>
    </p:spTree>
    <p:extLst>
      <p:ext uri="{BB962C8B-B14F-4D97-AF65-F5344CB8AC3E}">
        <p14:creationId xmlns:p14="http://schemas.microsoft.com/office/powerpoint/2010/main" val="223841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A37B1-C8DF-5AF7-FD36-948E596DF6FA}"/>
              </a:ext>
            </a:extLst>
          </p:cNvPr>
          <p:cNvSpPr>
            <a:spLocks noGrp="1"/>
          </p:cNvSpPr>
          <p:nvPr>
            <p:ph type="title"/>
          </p:nvPr>
        </p:nvSpPr>
        <p:spPr>
          <a:xfrm>
            <a:off x="783772" y="109410"/>
            <a:ext cx="10929692" cy="1402149"/>
          </a:xfrm>
        </p:spPr>
        <p:txBody>
          <a:bodyPr anchor="b">
            <a:normAutofit/>
          </a:bodyPr>
          <a:lstStyle/>
          <a:p>
            <a:pPr algn="ctr">
              <a:lnSpc>
                <a:spcPct val="90000"/>
              </a:lnSpc>
            </a:pPr>
            <a:r>
              <a:rPr lang="en-US" sz="3100" b="1" dirty="0"/>
              <a:t>Baseline Information SLVEC  Mapped Areas</a:t>
            </a:r>
            <a:br>
              <a:rPr lang="en-US" sz="3100" dirty="0"/>
            </a:br>
            <a:r>
              <a:rPr lang="en-US" sz="3100" dirty="0"/>
              <a:t>Wildlife 13 Maps, Cultural Resources, Riparian Areas and Wetlands, Climate resiliency, SEZ’s and Grazing Allotments</a:t>
            </a:r>
          </a:p>
        </p:txBody>
      </p:sp>
      <p:sp>
        <p:nvSpPr>
          <p:cNvPr id="5" name="Footer Placeholder 4">
            <a:extLst>
              <a:ext uri="{FF2B5EF4-FFF2-40B4-BE49-F238E27FC236}">
                <a16:creationId xmlns:a16="http://schemas.microsoft.com/office/drawing/2014/main" id="{BEB94D21-2A20-69E6-96D4-16948378BB45}"/>
              </a:ext>
            </a:extLst>
          </p:cNvPr>
          <p:cNvSpPr>
            <a:spLocks noGrp="1"/>
          </p:cNvSpPr>
          <p:nvPr>
            <p:ph type="ftr" sz="quarter" idx="11"/>
          </p:nvPr>
        </p:nvSpPr>
        <p:spPr>
          <a:xfrm rot="5400000">
            <a:off x="-1827725" y="1984248"/>
            <a:ext cx="4114800" cy="365125"/>
          </a:xfrm>
        </p:spPr>
        <p:txBody>
          <a:bodyPr>
            <a:normAutofit/>
          </a:bodyPr>
          <a:lstStyle/>
          <a:p>
            <a:pPr>
              <a:spcAft>
                <a:spcPts val="600"/>
              </a:spcAft>
            </a:pPr>
            <a:r>
              <a:rPr lang="en-US" sz="1100" dirty="0"/>
              <a:t>Healthy Communities Along the Rio Grande Corridor</a:t>
            </a:r>
          </a:p>
        </p:txBody>
      </p:sp>
      <p:sp>
        <p:nvSpPr>
          <p:cNvPr id="31" name="Rectangle 3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76EA974-90DE-ECA9-3707-CA47891C4A57}"/>
              </a:ext>
            </a:extLst>
          </p:cNvPr>
          <p:cNvSpPr>
            <a:spLocks noGrp="1"/>
          </p:cNvSpPr>
          <p:nvPr>
            <p:ph type="sldNum" sz="quarter" idx="12"/>
          </p:nvPr>
        </p:nvSpPr>
        <p:spPr>
          <a:xfrm>
            <a:off x="11704320" y="6455431"/>
            <a:ext cx="445913" cy="365125"/>
          </a:xfrm>
        </p:spPr>
        <p:txBody>
          <a:bodyPr>
            <a:normAutofit/>
          </a:bodyPr>
          <a:lstStyle/>
          <a:p>
            <a:pPr>
              <a:spcAft>
                <a:spcPts val="600"/>
              </a:spcAft>
            </a:pPr>
            <a:fld id="{9CD8D479-8942-46E8-A226-A4E01F7A105C}" type="slidenum">
              <a:rPr lang="en-US" sz="1100">
                <a:solidFill>
                  <a:srgbClr val="FFFFFF"/>
                </a:solidFill>
              </a:rPr>
              <a:pPr>
                <a:spcAft>
                  <a:spcPts val="600"/>
                </a:spcAft>
              </a:pPr>
              <a:t>5</a:t>
            </a:fld>
            <a:endParaRPr lang="en-US" sz="1100">
              <a:solidFill>
                <a:srgbClr val="FFFFFF"/>
              </a:solidFill>
            </a:endParaRPr>
          </a:p>
        </p:txBody>
      </p:sp>
      <p:pic>
        <p:nvPicPr>
          <p:cNvPr id="10" name="Content Placeholder 9">
            <a:extLst>
              <a:ext uri="{FF2B5EF4-FFF2-40B4-BE49-F238E27FC236}">
                <a16:creationId xmlns:a16="http://schemas.microsoft.com/office/drawing/2014/main" id="{B36964C2-017E-BAB4-B36A-81C2FE93F466}"/>
              </a:ext>
            </a:extLst>
          </p:cNvPr>
          <p:cNvPicPr>
            <a:picLocks noGrp="1" noChangeAspect="1"/>
          </p:cNvPicPr>
          <p:nvPr>
            <p:ph idx="1"/>
          </p:nvPr>
        </p:nvPicPr>
        <p:blipFill>
          <a:blip r:embed="rId2"/>
          <a:stretch>
            <a:fillRect/>
          </a:stretch>
        </p:blipFill>
        <p:spPr>
          <a:xfrm>
            <a:off x="4414225" y="1545382"/>
            <a:ext cx="3570937" cy="4621213"/>
          </a:xfrm>
          <a:prstGeom prst="rect">
            <a:avLst/>
          </a:prstGeom>
        </p:spPr>
      </p:pic>
      <p:pic>
        <p:nvPicPr>
          <p:cNvPr id="12" name="Picture 11">
            <a:extLst>
              <a:ext uri="{FF2B5EF4-FFF2-40B4-BE49-F238E27FC236}">
                <a16:creationId xmlns:a16="http://schemas.microsoft.com/office/drawing/2014/main" id="{67700B8F-AB2F-1EF5-831B-4132A2E30176}"/>
              </a:ext>
            </a:extLst>
          </p:cNvPr>
          <p:cNvPicPr>
            <a:picLocks noChangeAspect="1"/>
          </p:cNvPicPr>
          <p:nvPr/>
        </p:nvPicPr>
        <p:blipFill>
          <a:blip r:embed="rId3"/>
          <a:stretch>
            <a:fillRect/>
          </a:stretch>
        </p:blipFill>
        <p:spPr>
          <a:xfrm>
            <a:off x="700069" y="1565275"/>
            <a:ext cx="3506771" cy="4624433"/>
          </a:xfrm>
          <a:prstGeom prst="rect">
            <a:avLst/>
          </a:prstGeom>
        </p:spPr>
      </p:pic>
      <p:pic>
        <p:nvPicPr>
          <p:cNvPr id="14" name="Picture 13">
            <a:extLst>
              <a:ext uri="{FF2B5EF4-FFF2-40B4-BE49-F238E27FC236}">
                <a16:creationId xmlns:a16="http://schemas.microsoft.com/office/drawing/2014/main" id="{9E004139-EA46-18D8-9140-37C20842E204}"/>
              </a:ext>
            </a:extLst>
          </p:cNvPr>
          <p:cNvPicPr>
            <a:picLocks noChangeAspect="1"/>
          </p:cNvPicPr>
          <p:nvPr/>
        </p:nvPicPr>
        <p:blipFill>
          <a:blip r:embed="rId4"/>
          <a:stretch>
            <a:fillRect/>
          </a:stretch>
        </p:blipFill>
        <p:spPr>
          <a:xfrm>
            <a:off x="8115299" y="1565275"/>
            <a:ext cx="3539534" cy="4581428"/>
          </a:xfrm>
          <a:prstGeom prst="rect">
            <a:avLst/>
          </a:prstGeom>
        </p:spPr>
      </p:pic>
    </p:spTree>
    <p:extLst>
      <p:ext uri="{BB962C8B-B14F-4D97-AF65-F5344CB8AC3E}">
        <p14:creationId xmlns:p14="http://schemas.microsoft.com/office/powerpoint/2010/main" val="266087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CD85A-E206-6DDE-A2BD-AA14DAA65AE3}"/>
              </a:ext>
            </a:extLst>
          </p:cNvPr>
          <p:cNvSpPr>
            <a:spLocks noGrp="1"/>
          </p:cNvSpPr>
          <p:nvPr>
            <p:ph type="title"/>
          </p:nvPr>
        </p:nvSpPr>
        <p:spPr>
          <a:xfrm>
            <a:off x="830424" y="109135"/>
            <a:ext cx="6158205" cy="730620"/>
          </a:xfrm>
        </p:spPr>
        <p:txBody>
          <a:bodyPr anchor="b">
            <a:normAutofit/>
          </a:bodyPr>
          <a:lstStyle/>
          <a:p>
            <a:pPr algn="ctr"/>
            <a:r>
              <a:rPr lang="en-US" sz="4000" dirty="0"/>
              <a:t>BLM Grazing</a:t>
            </a:r>
          </a:p>
        </p:txBody>
      </p:sp>
      <p:sp>
        <p:nvSpPr>
          <p:cNvPr id="5" name="Footer Placeholder 4">
            <a:extLst>
              <a:ext uri="{FF2B5EF4-FFF2-40B4-BE49-F238E27FC236}">
                <a16:creationId xmlns:a16="http://schemas.microsoft.com/office/drawing/2014/main" id="{E3435FA1-D960-7D0C-E127-B1D162B54BFE}"/>
              </a:ext>
            </a:extLst>
          </p:cNvPr>
          <p:cNvSpPr>
            <a:spLocks noGrp="1"/>
          </p:cNvSpPr>
          <p:nvPr>
            <p:ph type="ftr" sz="quarter" idx="11"/>
          </p:nvPr>
        </p:nvSpPr>
        <p:spPr>
          <a:xfrm rot="5400000">
            <a:off x="-1911932" y="1899766"/>
            <a:ext cx="4114800" cy="533537"/>
          </a:xfrm>
        </p:spPr>
        <p:txBody>
          <a:bodyPr>
            <a:normAutofit/>
          </a:bodyPr>
          <a:lstStyle/>
          <a:p>
            <a:pPr>
              <a:spcAft>
                <a:spcPts val="600"/>
              </a:spcAft>
            </a:pPr>
            <a:r>
              <a:rPr lang="en-US" sz="1100" dirty="0"/>
              <a:t>Healthy Communities Along the Rio Grande Corridor</a:t>
            </a:r>
          </a:p>
          <a:p>
            <a:pPr>
              <a:spcAft>
                <a:spcPts val="600"/>
              </a:spcAft>
            </a:pPr>
            <a:endParaRPr lang="en-US" sz="1100" dirty="0">
              <a:solidFill>
                <a:schemeClr val="tx1">
                  <a:lumMod val="50000"/>
                  <a:lumOff val="50000"/>
                </a:schemeClr>
              </a:solidFill>
            </a:endParaRPr>
          </a:p>
        </p:txBody>
      </p:sp>
      <p:sp>
        <p:nvSpPr>
          <p:cNvPr id="19" name="Content Placeholder 18">
            <a:extLst>
              <a:ext uri="{FF2B5EF4-FFF2-40B4-BE49-F238E27FC236}">
                <a16:creationId xmlns:a16="http://schemas.microsoft.com/office/drawing/2014/main" id="{51291AD5-58CE-E6F3-DDB4-DA9761360748}"/>
              </a:ext>
            </a:extLst>
          </p:cNvPr>
          <p:cNvSpPr>
            <a:spLocks noGrp="1"/>
          </p:cNvSpPr>
          <p:nvPr>
            <p:ph idx="1"/>
          </p:nvPr>
        </p:nvSpPr>
        <p:spPr>
          <a:xfrm>
            <a:off x="1082351" y="1334278"/>
            <a:ext cx="5669423" cy="4833257"/>
          </a:xfrm>
        </p:spPr>
        <p:txBody>
          <a:bodyPr anchor="t">
            <a:normAutofit/>
          </a:bodyPr>
          <a:lstStyle/>
          <a:p>
            <a:pPr algn="l"/>
            <a:r>
              <a:rPr lang="en-US" sz="2000" dirty="0"/>
              <a:t>Feral Horses</a:t>
            </a:r>
          </a:p>
          <a:p>
            <a:pPr algn="l"/>
            <a:r>
              <a:rPr lang="en-US" sz="2000" dirty="0"/>
              <a:t>Management of cattle trespassing from other areas</a:t>
            </a:r>
          </a:p>
          <a:p>
            <a:pPr algn="l"/>
            <a:r>
              <a:rPr lang="en-US" sz="2000" dirty="0"/>
              <a:t>Illegal Grazing</a:t>
            </a:r>
          </a:p>
          <a:p>
            <a:pPr algn="l"/>
            <a:r>
              <a:rPr lang="en-US" sz="2000" dirty="0"/>
              <a:t>Recreation </a:t>
            </a:r>
          </a:p>
          <a:p>
            <a:r>
              <a:rPr lang="en-US" sz="2000" dirty="0"/>
              <a:t>Water Infrastructure</a:t>
            </a:r>
          </a:p>
          <a:p>
            <a:r>
              <a:rPr lang="en-US" sz="2000" dirty="0"/>
              <a:t>Riparian Areas</a:t>
            </a:r>
          </a:p>
          <a:p>
            <a:endParaRPr lang="en-US" sz="2000" dirty="0"/>
          </a:p>
          <a:p>
            <a:pPr algn="l"/>
            <a:endParaRPr lang="en-US" sz="1400" dirty="0"/>
          </a:p>
          <a:p>
            <a:pPr algn="l"/>
            <a:endParaRPr lang="en-US" sz="2000" dirty="0"/>
          </a:p>
        </p:txBody>
      </p:sp>
      <p:pic>
        <p:nvPicPr>
          <p:cNvPr id="7" name="Content Placeholder 4">
            <a:extLst>
              <a:ext uri="{FF2B5EF4-FFF2-40B4-BE49-F238E27FC236}">
                <a16:creationId xmlns:a16="http://schemas.microsoft.com/office/drawing/2014/main" id="{F5EB12FF-2A4A-EFFB-4303-09DE8DF24457}"/>
              </a:ext>
            </a:extLst>
          </p:cNvPr>
          <p:cNvPicPr>
            <a:picLocks noChangeAspect="1"/>
          </p:cNvPicPr>
          <p:nvPr/>
        </p:nvPicPr>
        <p:blipFill>
          <a:blip r:embed="rId2"/>
          <a:stretch>
            <a:fillRect/>
          </a:stretch>
        </p:blipFill>
        <p:spPr>
          <a:xfrm>
            <a:off x="7212713" y="132657"/>
            <a:ext cx="4755202" cy="6151510"/>
          </a:xfrm>
          <a:prstGeom prst="rect">
            <a:avLst/>
          </a:prstGeom>
        </p:spPr>
      </p:pic>
      <p:sp>
        <p:nvSpPr>
          <p:cNvPr id="29" name="Rectangle 2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1A3C117-09FB-2644-C08C-CD6B2A8FA3B6}"/>
              </a:ext>
            </a:extLst>
          </p:cNvPr>
          <p:cNvSpPr>
            <a:spLocks noGrp="1"/>
          </p:cNvSpPr>
          <p:nvPr>
            <p:ph type="sldNum" sz="quarter" idx="12"/>
          </p:nvPr>
        </p:nvSpPr>
        <p:spPr>
          <a:xfrm>
            <a:off x="11704320" y="6455664"/>
            <a:ext cx="448056" cy="365125"/>
          </a:xfrm>
        </p:spPr>
        <p:txBody>
          <a:bodyPr>
            <a:normAutofit/>
          </a:bodyPr>
          <a:lstStyle/>
          <a:p>
            <a:pPr>
              <a:spcAft>
                <a:spcPts val="600"/>
              </a:spcAft>
            </a:pPr>
            <a:fld id="{9CD8D479-8942-46E8-A226-A4E01F7A105C}" type="slidenum">
              <a:rPr lang="en-US" sz="1100" smtClean="0">
                <a:solidFill>
                  <a:srgbClr val="FFFFFF"/>
                </a:solidFill>
              </a:rPr>
              <a:pPr>
                <a:spcAft>
                  <a:spcPts val="600"/>
                </a:spcAft>
              </a:pPr>
              <a:t>6</a:t>
            </a:fld>
            <a:endParaRPr lang="en-US" sz="1100">
              <a:solidFill>
                <a:srgbClr val="FFFFFF"/>
              </a:solidFill>
            </a:endParaRPr>
          </a:p>
        </p:txBody>
      </p:sp>
    </p:spTree>
    <p:extLst>
      <p:ext uri="{BB962C8B-B14F-4D97-AF65-F5344CB8AC3E}">
        <p14:creationId xmlns:p14="http://schemas.microsoft.com/office/powerpoint/2010/main" val="109916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28FD24-164E-5801-671D-52DA8F2B0B61}"/>
              </a:ext>
            </a:extLst>
          </p:cNvPr>
          <p:cNvSpPr>
            <a:spLocks noGrp="1"/>
          </p:cNvSpPr>
          <p:nvPr>
            <p:ph type="title"/>
          </p:nvPr>
        </p:nvSpPr>
        <p:spPr>
          <a:xfrm>
            <a:off x="578498" y="127698"/>
            <a:ext cx="6242180" cy="578499"/>
          </a:xfrm>
        </p:spPr>
        <p:txBody>
          <a:bodyPr anchor="b">
            <a:normAutofit fontScale="90000"/>
          </a:bodyPr>
          <a:lstStyle/>
          <a:p>
            <a:pPr algn="ctr"/>
            <a:r>
              <a:rPr lang="en-US" sz="4000" dirty="0"/>
              <a:t>Cultural and Historical Values </a:t>
            </a:r>
          </a:p>
        </p:txBody>
      </p:sp>
      <p:sp>
        <p:nvSpPr>
          <p:cNvPr id="5" name="Footer Placeholder 4">
            <a:extLst>
              <a:ext uri="{FF2B5EF4-FFF2-40B4-BE49-F238E27FC236}">
                <a16:creationId xmlns:a16="http://schemas.microsoft.com/office/drawing/2014/main" id="{EED5F6B3-9564-3B4B-A253-08857AB1CD48}"/>
              </a:ext>
            </a:extLst>
          </p:cNvPr>
          <p:cNvSpPr>
            <a:spLocks noGrp="1"/>
          </p:cNvSpPr>
          <p:nvPr>
            <p:ph type="ftr" sz="quarter" idx="11"/>
          </p:nvPr>
        </p:nvSpPr>
        <p:spPr>
          <a:xfrm rot="5400000">
            <a:off x="-1827302" y="2002536"/>
            <a:ext cx="4114800" cy="365125"/>
          </a:xfrm>
        </p:spPr>
        <p:txBody>
          <a:bodyPr>
            <a:normAutofit/>
          </a:bodyPr>
          <a:lstStyle/>
          <a:p>
            <a:pPr>
              <a:spcAft>
                <a:spcPts val="600"/>
              </a:spcAft>
            </a:pPr>
            <a:r>
              <a:rPr lang="en-US" sz="1100" dirty="0"/>
              <a:t>Healthy Communities Along the Rio Grande Corridor</a:t>
            </a:r>
          </a:p>
        </p:txBody>
      </p:sp>
      <p:sp>
        <p:nvSpPr>
          <p:cNvPr id="11" name="Content Placeholder 10">
            <a:extLst>
              <a:ext uri="{FF2B5EF4-FFF2-40B4-BE49-F238E27FC236}">
                <a16:creationId xmlns:a16="http://schemas.microsoft.com/office/drawing/2014/main" id="{BCCBAB52-06FB-A36E-03FB-17C7C0694C6E}"/>
              </a:ext>
            </a:extLst>
          </p:cNvPr>
          <p:cNvSpPr>
            <a:spLocks noGrp="1"/>
          </p:cNvSpPr>
          <p:nvPr>
            <p:ph idx="1"/>
          </p:nvPr>
        </p:nvSpPr>
        <p:spPr>
          <a:xfrm>
            <a:off x="743504" y="833894"/>
            <a:ext cx="6242180" cy="5566478"/>
          </a:xfrm>
        </p:spPr>
        <p:txBody>
          <a:bodyPr anchor="t">
            <a:normAutofit lnSpcReduction="10000"/>
          </a:bodyPr>
          <a:lstStyle/>
          <a:p>
            <a:r>
              <a:rPr lang="en-US" sz="2000" dirty="0"/>
              <a:t>13,000 Years of Human Habitation</a:t>
            </a:r>
          </a:p>
          <a:p>
            <a:pPr lvl="1"/>
            <a:r>
              <a:rPr lang="en-US" sz="1600" dirty="0"/>
              <a:t>Proto-historic, Pre-historic, and Paleo-Indian Time Periods</a:t>
            </a:r>
          </a:p>
          <a:p>
            <a:r>
              <a:rPr lang="en-US" sz="2000" dirty="0"/>
              <a:t>The </a:t>
            </a:r>
            <a:r>
              <a:rPr lang="en-US" sz="2000" dirty="0" err="1"/>
              <a:t>Lobatos</a:t>
            </a:r>
            <a:r>
              <a:rPr lang="en-US" sz="2000" dirty="0"/>
              <a:t> Bridge</a:t>
            </a:r>
          </a:p>
          <a:p>
            <a:pPr lvl="1"/>
            <a:r>
              <a:rPr lang="en-US" sz="1600" dirty="0"/>
              <a:t>One of the most significant historic bridges in CO	</a:t>
            </a:r>
          </a:p>
          <a:p>
            <a:pPr lvl="1"/>
            <a:r>
              <a:rPr lang="en-US" sz="1600" dirty="0"/>
              <a:t>One of the rarest truss designs in the country, a </a:t>
            </a:r>
            <a:r>
              <a:rPr lang="en-US" sz="1600" dirty="0" err="1"/>
              <a:t>Thacher</a:t>
            </a:r>
            <a:r>
              <a:rPr lang="en-US" sz="1600" dirty="0"/>
              <a:t> Truss</a:t>
            </a:r>
          </a:p>
          <a:p>
            <a:r>
              <a:rPr lang="en-US" sz="2000" dirty="0"/>
              <a:t>Kiowa Hill</a:t>
            </a:r>
          </a:p>
          <a:p>
            <a:pPr lvl="1"/>
            <a:r>
              <a:rPr lang="en-US" sz="1600" dirty="0"/>
              <a:t>The last battle between the Kiowa and the Ute</a:t>
            </a:r>
          </a:p>
          <a:p>
            <a:r>
              <a:rPr lang="en-US" sz="2000" dirty="0"/>
              <a:t>DeVargas Crossing/Ferry Crossing</a:t>
            </a:r>
          </a:p>
          <a:p>
            <a:pPr lvl="1"/>
            <a:r>
              <a:rPr lang="en-US" sz="1600" dirty="0"/>
              <a:t>Conquistador Don Diego de Vargas crossed in 1694</a:t>
            </a:r>
          </a:p>
          <a:p>
            <a:r>
              <a:rPr lang="en-US" sz="2000" dirty="0"/>
              <a:t>Flat Top</a:t>
            </a:r>
          </a:p>
          <a:p>
            <a:pPr lvl="1"/>
            <a:r>
              <a:rPr lang="en-US" sz="1600" dirty="0"/>
              <a:t>Vantage point for Paleo-Indian hunters</a:t>
            </a:r>
          </a:p>
          <a:p>
            <a:r>
              <a:rPr lang="en-US" sz="2000" dirty="0"/>
              <a:t>The King Turquoise Mine/The Cordova Mine</a:t>
            </a:r>
          </a:p>
          <a:p>
            <a:pPr lvl="1"/>
            <a:r>
              <a:rPr lang="en-US" sz="1600" dirty="0"/>
              <a:t>Artisanal mine</a:t>
            </a:r>
          </a:p>
          <a:p>
            <a:pPr lvl="1"/>
            <a:r>
              <a:rPr lang="en-US" sz="1600" dirty="0"/>
              <a:t>Mined by Indigenous People for Centuries	</a:t>
            </a:r>
            <a:endParaRPr lang="en-US" sz="1200" dirty="0"/>
          </a:p>
          <a:p>
            <a:r>
              <a:rPr lang="en-US" sz="2000" dirty="0"/>
              <a:t>Pikes Stockade</a:t>
            </a:r>
          </a:p>
          <a:p>
            <a:pPr lvl="1"/>
            <a:r>
              <a:rPr lang="en-US" sz="1600" dirty="0"/>
              <a:t>National Historic Landmark</a:t>
            </a:r>
          </a:p>
          <a:p>
            <a:pPr lvl="1"/>
            <a:r>
              <a:rPr lang="en-US" sz="1600" dirty="0"/>
              <a:t>Log fortress built by US Soldiers on the Zebulon Pike Expedition in 1807</a:t>
            </a:r>
            <a:endParaRPr lang="en-US" sz="2000" dirty="0"/>
          </a:p>
          <a:p>
            <a:pPr marL="0" indent="0">
              <a:buNone/>
            </a:pPr>
            <a:endParaRPr lang="en-US" sz="2000" dirty="0"/>
          </a:p>
        </p:txBody>
      </p:sp>
      <p:pic>
        <p:nvPicPr>
          <p:cNvPr id="7" name="Content Placeholder 6">
            <a:extLst>
              <a:ext uri="{FF2B5EF4-FFF2-40B4-BE49-F238E27FC236}">
                <a16:creationId xmlns:a16="http://schemas.microsoft.com/office/drawing/2014/main" id="{8A27DDB0-452A-A8CD-748F-647608E58A07}"/>
              </a:ext>
            </a:extLst>
          </p:cNvPr>
          <p:cNvPicPr>
            <a:picLocks noChangeAspect="1"/>
          </p:cNvPicPr>
          <p:nvPr/>
        </p:nvPicPr>
        <p:blipFill>
          <a:blip r:embed="rId2"/>
          <a:stretch>
            <a:fillRect/>
          </a:stretch>
        </p:blipFill>
        <p:spPr>
          <a:xfrm>
            <a:off x="7151521" y="127698"/>
            <a:ext cx="4782332" cy="6190720"/>
          </a:xfrm>
          <a:prstGeom prst="rect">
            <a:avLst/>
          </a:prstGeom>
        </p:spPr>
      </p:pic>
      <p:sp>
        <p:nvSpPr>
          <p:cNvPr id="16" name="Rectangle 1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A3B4A394-DE87-26CA-9F96-34673ACD0515}"/>
              </a:ext>
            </a:extLst>
          </p:cNvPr>
          <p:cNvSpPr>
            <a:spLocks noGrp="1"/>
          </p:cNvSpPr>
          <p:nvPr>
            <p:ph type="dt" sz="half" idx="10"/>
          </p:nvPr>
        </p:nvSpPr>
        <p:spPr>
          <a:xfrm>
            <a:off x="8843044" y="6451877"/>
            <a:ext cx="2743200" cy="365125"/>
          </a:xfrm>
        </p:spPr>
        <p:txBody>
          <a:bodyPr>
            <a:normAutofit/>
          </a:bodyPr>
          <a:lstStyle/>
          <a:p>
            <a:pPr>
              <a:spcAft>
                <a:spcPts val="600"/>
              </a:spcAft>
            </a:pPr>
            <a:r>
              <a:rPr lang="en-US" sz="1100">
                <a:solidFill>
                  <a:srgbClr val="FFFFFF"/>
                </a:solidFill>
              </a:rPr>
              <a:t>July 22, 2012</a:t>
            </a:r>
          </a:p>
        </p:txBody>
      </p:sp>
      <p:sp>
        <p:nvSpPr>
          <p:cNvPr id="6" name="Slide Number Placeholder 5">
            <a:extLst>
              <a:ext uri="{FF2B5EF4-FFF2-40B4-BE49-F238E27FC236}">
                <a16:creationId xmlns:a16="http://schemas.microsoft.com/office/drawing/2014/main" id="{9F1F8C06-6B06-D26C-8910-EDDD6C709C9E}"/>
              </a:ext>
            </a:extLst>
          </p:cNvPr>
          <p:cNvSpPr>
            <a:spLocks noGrp="1"/>
          </p:cNvSpPr>
          <p:nvPr>
            <p:ph type="sldNum" sz="quarter" idx="12"/>
          </p:nvPr>
        </p:nvSpPr>
        <p:spPr>
          <a:xfrm>
            <a:off x="11704320" y="6451877"/>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7</a:t>
            </a:fld>
            <a:endParaRPr lang="en-US" sz="1100">
              <a:solidFill>
                <a:srgbClr val="FFFFFF"/>
              </a:solidFill>
            </a:endParaRPr>
          </a:p>
        </p:txBody>
      </p:sp>
    </p:spTree>
    <p:extLst>
      <p:ext uri="{BB962C8B-B14F-4D97-AF65-F5344CB8AC3E}">
        <p14:creationId xmlns:p14="http://schemas.microsoft.com/office/powerpoint/2010/main" val="67874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28FD24-164E-5801-671D-52DA8F2B0B61}"/>
              </a:ext>
            </a:extLst>
          </p:cNvPr>
          <p:cNvSpPr>
            <a:spLocks noGrp="1"/>
          </p:cNvSpPr>
          <p:nvPr>
            <p:ph type="title"/>
          </p:nvPr>
        </p:nvSpPr>
        <p:spPr>
          <a:xfrm>
            <a:off x="578498" y="127698"/>
            <a:ext cx="6242180" cy="578499"/>
          </a:xfrm>
        </p:spPr>
        <p:txBody>
          <a:bodyPr anchor="b">
            <a:normAutofit fontScale="90000"/>
          </a:bodyPr>
          <a:lstStyle/>
          <a:p>
            <a:pPr algn="ctr"/>
            <a:r>
              <a:rPr lang="en-US" sz="4000" dirty="0"/>
              <a:t>Rio Grande Natural Area</a:t>
            </a:r>
          </a:p>
        </p:txBody>
      </p:sp>
      <p:sp>
        <p:nvSpPr>
          <p:cNvPr id="5" name="Footer Placeholder 4">
            <a:extLst>
              <a:ext uri="{FF2B5EF4-FFF2-40B4-BE49-F238E27FC236}">
                <a16:creationId xmlns:a16="http://schemas.microsoft.com/office/drawing/2014/main" id="{EED5F6B3-9564-3B4B-A253-08857AB1CD48}"/>
              </a:ext>
            </a:extLst>
          </p:cNvPr>
          <p:cNvSpPr>
            <a:spLocks noGrp="1"/>
          </p:cNvSpPr>
          <p:nvPr>
            <p:ph type="ftr" sz="quarter" idx="11"/>
          </p:nvPr>
        </p:nvSpPr>
        <p:spPr>
          <a:xfrm rot="5400000">
            <a:off x="-1827302" y="2002536"/>
            <a:ext cx="4114800" cy="365125"/>
          </a:xfrm>
        </p:spPr>
        <p:txBody>
          <a:bodyPr>
            <a:normAutofit/>
          </a:bodyPr>
          <a:lstStyle/>
          <a:p>
            <a:pPr>
              <a:spcAft>
                <a:spcPts val="600"/>
              </a:spcAft>
            </a:pPr>
            <a:r>
              <a:rPr lang="en-US" sz="1100" dirty="0"/>
              <a:t>Healthy Communities Along the Rio Grande Corridor</a:t>
            </a:r>
          </a:p>
        </p:txBody>
      </p:sp>
      <p:sp>
        <p:nvSpPr>
          <p:cNvPr id="11" name="Content Placeholder 10">
            <a:extLst>
              <a:ext uri="{FF2B5EF4-FFF2-40B4-BE49-F238E27FC236}">
                <a16:creationId xmlns:a16="http://schemas.microsoft.com/office/drawing/2014/main" id="{BCCBAB52-06FB-A36E-03FB-17C7C0694C6E}"/>
              </a:ext>
            </a:extLst>
          </p:cNvPr>
          <p:cNvSpPr>
            <a:spLocks noGrp="1"/>
          </p:cNvSpPr>
          <p:nvPr>
            <p:ph idx="1"/>
          </p:nvPr>
        </p:nvSpPr>
        <p:spPr>
          <a:xfrm>
            <a:off x="743504" y="833894"/>
            <a:ext cx="6242180" cy="5566478"/>
          </a:xfrm>
        </p:spPr>
        <p:txBody>
          <a:bodyPr anchor="t">
            <a:normAutofit/>
          </a:bodyPr>
          <a:lstStyle/>
          <a:p>
            <a:r>
              <a:rPr lang="en-US" sz="2000" dirty="0"/>
              <a:t>¼ mile on each side of the Rio Grande</a:t>
            </a:r>
          </a:p>
          <a:p>
            <a:r>
              <a:rPr lang="en-US" sz="2000" dirty="0"/>
              <a:t>33 mile stretch along the Rio Grande </a:t>
            </a:r>
          </a:p>
          <a:p>
            <a:pPr lvl="1"/>
            <a:r>
              <a:rPr lang="en-US" sz="1600" dirty="0"/>
              <a:t>Staring at the NM State Line to the Alamosa Wildlife Refuge</a:t>
            </a:r>
          </a:p>
          <a:p>
            <a:r>
              <a:rPr lang="en-US" sz="2000" dirty="0"/>
              <a:t>Established in 2006 through an act of Congress to conserve, restore, and protect the natural, historical, cultural, scientific, scenic, wildlife, and recreational resources of the lower Rio Grande</a:t>
            </a:r>
          </a:p>
          <a:p>
            <a:r>
              <a:rPr lang="en-US" sz="2000" dirty="0"/>
              <a:t>Includes the riparian area of the Rio Grande</a:t>
            </a:r>
          </a:p>
          <a:p>
            <a:r>
              <a:rPr lang="en-US" sz="2000" dirty="0"/>
              <a:t>Provides critical habitat for endangered species</a:t>
            </a:r>
          </a:p>
          <a:p>
            <a:r>
              <a:rPr lang="en-US" sz="2000" dirty="0"/>
              <a:t>Primary corridor for wildlife</a:t>
            </a:r>
          </a:p>
          <a:p>
            <a:r>
              <a:rPr lang="en-US" sz="2000" dirty="0"/>
              <a:t>Would not be included in any designation</a:t>
            </a:r>
          </a:p>
          <a:p>
            <a:endParaRPr lang="en-US" sz="2000" dirty="0"/>
          </a:p>
          <a:p>
            <a:endParaRPr lang="en-US" sz="2000" dirty="0"/>
          </a:p>
          <a:p>
            <a:endParaRPr lang="en-US" sz="2000" dirty="0"/>
          </a:p>
          <a:p>
            <a:pPr marL="0" indent="0">
              <a:buNone/>
            </a:pPr>
            <a:endParaRPr lang="en-US" sz="2000" dirty="0"/>
          </a:p>
          <a:p>
            <a:endParaRPr lang="en-US" sz="2000" dirty="0"/>
          </a:p>
        </p:txBody>
      </p:sp>
      <p:pic>
        <p:nvPicPr>
          <p:cNvPr id="7" name="Content Placeholder 6">
            <a:extLst>
              <a:ext uri="{FF2B5EF4-FFF2-40B4-BE49-F238E27FC236}">
                <a16:creationId xmlns:a16="http://schemas.microsoft.com/office/drawing/2014/main" id="{8A27DDB0-452A-A8CD-748F-647608E58A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52142" y="-1"/>
            <a:ext cx="4956356" cy="6414107"/>
          </a:xfrm>
          <a:prstGeom prst="rect">
            <a:avLst/>
          </a:prstGeom>
        </p:spPr>
      </p:pic>
      <p:sp>
        <p:nvSpPr>
          <p:cNvPr id="16" name="Rectangle 1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F1F8C06-6B06-D26C-8910-EDDD6C709C9E}"/>
              </a:ext>
            </a:extLst>
          </p:cNvPr>
          <p:cNvSpPr>
            <a:spLocks noGrp="1"/>
          </p:cNvSpPr>
          <p:nvPr>
            <p:ph type="sldNum" sz="quarter" idx="12"/>
          </p:nvPr>
        </p:nvSpPr>
        <p:spPr>
          <a:xfrm>
            <a:off x="11704320" y="6451877"/>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8</a:t>
            </a:fld>
            <a:endParaRPr lang="en-US" sz="1100">
              <a:solidFill>
                <a:srgbClr val="FFFFFF"/>
              </a:solidFill>
            </a:endParaRPr>
          </a:p>
        </p:txBody>
      </p:sp>
    </p:spTree>
    <p:extLst>
      <p:ext uri="{BB962C8B-B14F-4D97-AF65-F5344CB8AC3E}">
        <p14:creationId xmlns:p14="http://schemas.microsoft.com/office/powerpoint/2010/main" val="128349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39690-9B1C-124D-BB30-22575FF04F54}"/>
              </a:ext>
            </a:extLst>
          </p:cNvPr>
          <p:cNvSpPr>
            <a:spLocks noGrp="1"/>
          </p:cNvSpPr>
          <p:nvPr>
            <p:ph type="title"/>
          </p:nvPr>
        </p:nvSpPr>
        <p:spPr>
          <a:xfrm>
            <a:off x="892098" y="109134"/>
            <a:ext cx="10812221" cy="749282"/>
          </a:xfrm>
        </p:spPr>
        <p:txBody>
          <a:bodyPr anchor="b">
            <a:normAutofit/>
          </a:bodyPr>
          <a:lstStyle/>
          <a:p>
            <a:pPr algn="ctr"/>
            <a:r>
              <a:rPr lang="en-US" sz="4000" dirty="0"/>
              <a:t>Permanent Protection Discussions</a:t>
            </a:r>
          </a:p>
        </p:txBody>
      </p:sp>
      <p:sp>
        <p:nvSpPr>
          <p:cNvPr id="5" name="Footer Placeholder 4">
            <a:extLst>
              <a:ext uri="{FF2B5EF4-FFF2-40B4-BE49-F238E27FC236}">
                <a16:creationId xmlns:a16="http://schemas.microsoft.com/office/drawing/2014/main" id="{9DC735EB-397E-DC56-C4AC-90A74B06FFBB}"/>
              </a:ext>
            </a:extLst>
          </p:cNvPr>
          <p:cNvSpPr>
            <a:spLocks noGrp="1"/>
          </p:cNvSpPr>
          <p:nvPr>
            <p:ph type="ftr" sz="quarter" idx="11"/>
          </p:nvPr>
        </p:nvSpPr>
        <p:spPr>
          <a:xfrm rot="5400000">
            <a:off x="-1944589" y="1867109"/>
            <a:ext cx="4114800" cy="598851"/>
          </a:xfrm>
        </p:spPr>
        <p:txBody>
          <a:bodyPr>
            <a:normAutofit/>
          </a:bodyPr>
          <a:lstStyle/>
          <a:p>
            <a:pPr>
              <a:spcAft>
                <a:spcPts val="600"/>
              </a:spcAft>
            </a:pPr>
            <a:r>
              <a:rPr lang="en-US" sz="1100" dirty="0"/>
              <a:t>Healthy Communities Along the Rio Grande Corridor</a:t>
            </a:r>
          </a:p>
          <a:p>
            <a:pPr>
              <a:spcAft>
                <a:spcPts val="600"/>
              </a:spcAft>
            </a:pPr>
            <a:endParaRPr lang="en-US" sz="11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2B51685B-C2CF-AC9A-DAAF-96EA9180528C}"/>
              </a:ext>
            </a:extLst>
          </p:cNvPr>
          <p:cNvSpPr>
            <a:spLocks noGrp="1"/>
          </p:cNvSpPr>
          <p:nvPr>
            <p:ph idx="1"/>
          </p:nvPr>
        </p:nvSpPr>
        <p:spPr>
          <a:xfrm>
            <a:off x="643812" y="913281"/>
            <a:ext cx="11508564" cy="5711454"/>
          </a:xfrm>
        </p:spPr>
        <p:txBody>
          <a:bodyPr anchor="t">
            <a:normAutofit fontScale="92500" lnSpcReduction="10000"/>
          </a:bodyPr>
          <a:lstStyle/>
          <a:p>
            <a:r>
              <a:rPr lang="en-US" sz="2100" dirty="0"/>
              <a:t>Discussions in 2019 with the Salazar Rio Grande del Norte Center (ASU)</a:t>
            </a:r>
          </a:p>
          <a:p>
            <a:r>
              <a:rPr lang="en-US" sz="2100" dirty="0"/>
              <a:t>Discussions in 2021 with Senator Bennet’s Office</a:t>
            </a:r>
          </a:p>
          <a:p>
            <a:pPr lvl="1"/>
            <a:r>
              <a:rPr lang="en-US" dirty="0"/>
              <a:t>Erin Minks</a:t>
            </a:r>
          </a:p>
          <a:p>
            <a:r>
              <a:rPr lang="en-US" sz="1900" dirty="0"/>
              <a:t>Meeting regularly about interest in permanent protection until COVID </a:t>
            </a:r>
          </a:p>
          <a:p>
            <a:r>
              <a:rPr lang="en-US" sz="1900" dirty="0"/>
              <a:t>Why permanent protection?</a:t>
            </a:r>
          </a:p>
          <a:p>
            <a:pPr lvl="1"/>
            <a:r>
              <a:rPr lang="en-US" dirty="0"/>
              <a:t>It’s About Stewardship</a:t>
            </a:r>
          </a:p>
          <a:p>
            <a:pPr lvl="1"/>
            <a:r>
              <a:rPr lang="en-US" dirty="0"/>
              <a:t>To preserve the nationally significant biological, cultural, historic, scenic, riparian, geological, educational, and scientific values.</a:t>
            </a:r>
          </a:p>
          <a:p>
            <a:pPr lvl="1"/>
            <a:r>
              <a:rPr lang="en-US" dirty="0"/>
              <a:t>To preserve and protect traditional uses in the area including hunting, fishing, livestock grazing, piñon picking, herb extraction, and wood extraction. </a:t>
            </a:r>
          </a:p>
          <a:p>
            <a:pPr lvl="1"/>
            <a:r>
              <a:rPr lang="en-US" dirty="0"/>
              <a:t>Water is our most precious natural resource and essential for the continuation of our way of life. Protection of riparian areas are extremely important for healthy watersheds, which when functioning well, provide food and fiber, clean water, and habitat for plants and animals. </a:t>
            </a:r>
          </a:p>
          <a:p>
            <a:pPr lvl="1"/>
            <a:r>
              <a:rPr lang="en-US" dirty="0"/>
              <a:t>Continues to offer public access to safe, affordable, and healthy ways to experience and appreciate nature.</a:t>
            </a:r>
          </a:p>
          <a:p>
            <a:pPr lvl="1"/>
            <a:r>
              <a:rPr lang="en-US" dirty="0"/>
              <a:t>Protects public lands for present and future generations</a:t>
            </a:r>
          </a:p>
          <a:p>
            <a:pPr lvl="1"/>
            <a:r>
              <a:rPr lang="en-US" dirty="0"/>
              <a:t>Safeguards Biodiversity</a:t>
            </a:r>
          </a:p>
          <a:p>
            <a:pPr lvl="1"/>
            <a:r>
              <a:rPr lang="en-US" dirty="0"/>
              <a:t>Provides carbon-reducing sustainable landscapes that cleanse air and water, replenish aquifers, and protects wildlife habitat</a:t>
            </a:r>
          </a:p>
          <a:p>
            <a:pPr lvl="1"/>
            <a:r>
              <a:rPr lang="en-US" dirty="0"/>
              <a:t>Builds resilience against climate change </a:t>
            </a:r>
          </a:p>
          <a:p>
            <a:pPr lvl="1"/>
            <a:r>
              <a:rPr lang="en-US" dirty="0"/>
              <a:t>Boosts tourism </a:t>
            </a:r>
          </a:p>
          <a:p>
            <a:pPr lvl="1"/>
            <a:r>
              <a:rPr lang="en-US" dirty="0"/>
              <a:t>Provides Local Economic Success</a:t>
            </a:r>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06F7DC-AAB9-51EC-019C-6F1634C9CF34}"/>
              </a:ext>
            </a:extLst>
          </p:cNvPr>
          <p:cNvSpPr>
            <a:spLocks noGrp="1"/>
          </p:cNvSpPr>
          <p:nvPr>
            <p:ph type="sldNum" sz="quarter" idx="12"/>
          </p:nvPr>
        </p:nvSpPr>
        <p:spPr>
          <a:xfrm>
            <a:off x="11704320" y="6455664"/>
            <a:ext cx="448056" cy="365125"/>
          </a:xfrm>
        </p:spPr>
        <p:txBody>
          <a:bodyPr>
            <a:normAutofit/>
          </a:bodyPr>
          <a:lstStyle/>
          <a:p>
            <a:pPr>
              <a:spcAft>
                <a:spcPts val="600"/>
              </a:spcAft>
            </a:pPr>
            <a:fld id="{9CD8D479-8942-46E8-A226-A4E01F7A105C}" type="slidenum">
              <a:rPr lang="en-US" sz="1100">
                <a:solidFill>
                  <a:srgbClr val="FFFFFF"/>
                </a:solidFill>
              </a:rPr>
              <a:pPr>
                <a:spcAft>
                  <a:spcPts val="600"/>
                </a:spcAft>
              </a:pPr>
              <a:t>9</a:t>
            </a:fld>
            <a:endParaRPr lang="en-US" sz="1100">
              <a:solidFill>
                <a:srgbClr val="FFFFFF"/>
              </a:solidFill>
            </a:endParaRPr>
          </a:p>
        </p:txBody>
      </p:sp>
    </p:spTree>
    <p:extLst>
      <p:ext uri="{BB962C8B-B14F-4D97-AF65-F5344CB8AC3E}">
        <p14:creationId xmlns:p14="http://schemas.microsoft.com/office/powerpoint/2010/main" val="395630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848492</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2012-07-25T23:48:00+00:00</AssetStart>
    <FriendlyTitle xmlns="4873beb7-5857-4685-be1f-d57550cc96cc" xsi:nil="true"/>
    <MarketSpecific xmlns="4873beb7-5857-4685-be1f-d57550cc96cc">false</MarketSpecific>
    <TPNamespace xmlns="4873beb7-5857-4685-be1f-d57550cc96cc" xsi:nil="true"/>
    <PublishStatusLookup xmlns="4873beb7-5857-4685-be1f-d57550cc96cc">
      <Value>1602824</Value>
    </PublishStatusLookup>
    <APAuthor xmlns="4873beb7-5857-4685-be1f-d57550cc96cc">
      <UserInfo>
        <DisplayName>REDMOND\v-vaddu</DisplayName>
        <AccountId>2567</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TP103098869</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72E070D-1769-478C-B641-1AFC52AC0857}">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23D8E0D0-D8F0-4936-9213-676BFB5E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70532A-D598-4F6B-B05D-F62B681804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Nature ecology education photo presentation</Template>
  <TotalTime>0</TotalTime>
  <Words>1642</Words>
  <Application>Microsoft Office PowerPoint</Application>
  <PresentationFormat>Widescreen</PresentationFormat>
  <Paragraphs>161</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Corbel</vt:lpstr>
      <vt:lpstr>Corbel (Body)</vt:lpstr>
      <vt:lpstr>Ecology 16x9</vt:lpstr>
      <vt:lpstr>Healthy Communities Along the Rio Grande Corridor   </vt:lpstr>
      <vt:lpstr>SLV Land Acknowledgement </vt:lpstr>
      <vt:lpstr>PowerPoint Presentation</vt:lpstr>
      <vt:lpstr>Ri0 Grande del Norte National Monument Expansion </vt:lpstr>
      <vt:lpstr>Baseline Information SLVEC  Mapped Areas Wildlife 13 Maps, Cultural Resources, Riparian Areas and Wetlands, Climate resiliency, SEZ’s and Grazing Allotments</vt:lpstr>
      <vt:lpstr>BLM Grazing</vt:lpstr>
      <vt:lpstr>Cultural and Historical Values </vt:lpstr>
      <vt:lpstr>Rio Grande Natural Area</vt:lpstr>
      <vt:lpstr>Permanent Protection Discussions</vt:lpstr>
      <vt:lpstr>Permanent Protection Discussions</vt:lpstr>
      <vt:lpstr>What is the difference between a National Monument and National Conservation Area Designation?</vt:lpstr>
      <vt:lpstr>What is the difference between a National Monument and National Conservation Area Designation?</vt:lpstr>
      <vt:lpstr>Why Conejos County?</vt:lpstr>
      <vt:lpstr>PowerPoint Presentation</vt:lpstr>
      <vt:lpstr>McGinnis National Conservation Area</vt:lpstr>
      <vt:lpstr>Where Are We Now?</vt:lpstr>
      <vt:lpstr>Question and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2017-01-11T00:53:55Z</dcterms:created>
  <dcterms:modified xsi:type="dcterms:W3CDTF">2024-06-25T20:51:16Z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