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87"/>
  </p:notesMasterIdLst>
  <p:sldIdLst>
    <p:sldId id="256" r:id="rId3"/>
    <p:sldId id="257" r:id="rId4"/>
    <p:sldId id="324" r:id="rId5"/>
    <p:sldId id="320" r:id="rId6"/>
    <p:sldId id="322" r:id="rId7"/>
    <p:sldId id="321" r:id="rId8"/>
    <p:sldId id="326" r:id="rId9"/>
    <p:sldId id="325" r:id="rId10"/>
    <p:sldId id="323" r:id="rId11"/>
    <p:sldId id="327" r:id="rId12"/>
    <p:sldId id="302" r:id="rId13"/>
    <p:sldId id="328" r:id="rId14"/>
    <p:sldId id="329" r:id="rId15"/>
    <p:sldId id="330" r:id="rId16"/>
    <p:sldId id="309" r:id="rId17"/>
    <p:sldId id="331" r:id="rId18"/>
    <p:sldId id="332" r:id="rId19"/>
    <p:sldId id="298"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262" r:id="rId36"/>
    <p:sldId id="268" r:id="rId37"/>
    <p:sldId id="269" r:id="rId38"/>
    <p:sldId id="288" r:id="rId39"/>
    <p:sldId id="284" r:id="rId40"/>
    <p:sldId id="348" r:id="rId41"/>
    <p:sldId id="285" r:id="rId42"/>
    <p:sldId id="349" r:id="rId43"/>
    <p:sldId id="286" r:id="rId44"/>
    <p:sldId id="350" r:id="rId45"/>
    <p:sldId id="351" r:id="rId46"/>
    <p:sldId id="352" r:id="rId47"/>
    <p:sldId id="353" r:id="rId48"/>
    <p:sldId id="354" r:id="rId49"/>
    <p:sldId id="355" r:id="rId50"/>
    <p:sldId id="356" r:id="rId51"/>
    <p:sldId id="357" r:id="rId52"/>
    <p:sldId id="358" r:id="rId53"/>
    <p:sldId id="359" r:id="rId54"/>
    <p:sldId id="360" r:id="rId55"/>
    <p:sldId id="361" r:id="rId56"/>
    <p:sldId id="281" r:id="rId57"/>
    <p:sldId id="289" r:id="rId58"/>
    <p:sldId id="362" r:id="rId59"/>
    <p:sldId id="296" r:id="rId60"/>
    <p:sldId id="290" r:id="rId61"/>
    <p:sldId id="291" r:id="rId62"/>
    <p:sldId id="292" r:id="rId63"/>
    <p:sldId id="293" r:id="rId64"/>
    <p:sldId id="294" r:id="rId65"/>
    <p:sldId id="295" r:id="rId66"/>
    <p:sldId id="318" r:id="rId67"/>
    <p:sldId id="297" r:id="rId68"/>
    <p:sldId id="303" r:id="rId69"/>
    <p:sldId id="304" r:id="rId70"/>
    <p:sldId id="305" r:id="rId71"/>
    <p:sldId id="299" r:id="rId72"/>
    <p:sldId id="300" r:id="rId73"/>
    <p:sldId id="301" r:id="rId74"/>
    <p:sldId id="306" r:id="rId75"/>
    <p:sldId id="307" r:id="rId76"/>
    <p:sldId id="308" r:id="rId77"/>
    <p:sldId id="310" r:id="rId78"/>
    <p:sldId id="311" r:id="rId79"/>
    <p:sldId id="312" r:id="rId80"/>
    <p:sldId id="313" r:id="rId81"/>
    <p:sldId id="314" r:id="rId82"/>
    <p:sldId id="315" r:id="rId83"/>
    <p:sldId id="316" r:id="rId84"/>
    <p:sldId id="317" r:id="rId85"/>
    <p:sldId id="287"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1659EB-11C6-46B8-B323-73BC7B8F5889}" v="11" dt="2023-10-04T20:36:44.5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63" autoAdjust="0"/>
    <p:restoredTop sz="94660"/>
  </p:normalViewPr>
  <p:slideViewPr>
    <p:cSldViewPr snapToGrid="0">
      <p:cViewPr>
        <p:scale>
          <a:sx n="67" d="100"/>
          <a:sy n="67" d="100"/>
        </p:scale>
        <p:origin x="120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heme" Target="theme/theme1.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microsoft.com/office/2015/10/relationships/revisionInfo" Target="revisionInfo.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4DEE1F-DDDB-4EEE-B2AE-AC97EAF38C0A}" type="datetimeFigureOut">
              <a:rPr lang="en-US" smtClean="0"/>
              <a:t>10/4/2023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4008F-756F-4163-ADAB-42C068FCCAC3}" type="slidenum">
              <a:rPr lang="en-US" smtClean="0"/>
              <a:t>‹#›</a:t>
            </a:fld>
            <a:endParaRPr lang="en-US"/>
          </a:p>
        </p:txBody>
      </p:sp>
    </p:spTree>
    <p:extLst>
      <p:ext uri="{BB962C8B-B14F-4D97-AF65-F5344CB8AC3E}">
        <p14:creationId xmlns:p14="http://schemas.microsoft.com/office/powerpoint/2010/main" val="505465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Reimagining Your Public Lands is a year-long campaign to celebrate 75 years of the BLM as well as open the door for how the agency moves forward including how we interact with the public, approach partnerships, and encourage responsible use of America’s public lands.</a:t>
            </a:r>
          </a:p>
          <a:p>
            <a:endParaRPr lang="en-US" dirty="0"/>
          </a:p>
          <a:p>
            <a:r>
              <a:rPr lang="en-US" dirty="0"/>
              <a:t>This is the vision of the anniversary campaign, culminating in Dec. 2021.</a:t>
            </a:r>
          </a:p>
        </p:txBody>
      </p:sp>
      <p:sp>
        <p:nvSpPr>
          <p:cNvPr id="4" name="Slide Number Placeholder 3"/>
          <p:cNvSpPr>
            <a:spLocks noGrp="1"/>
          </p:cNvSpPr>
          <p:nvPr>
            <p:ph type="sldNum" sz="quarter" idx="5"/>
          </p:nvPr>
        </p:nvSpPr>
        <p:spPr/>
        <p:txBody>
          <a:bodyPr/>
          <a:lstStyle/>
          <a:p>
            <a:fld id="{ADCC5B3A-4AC3-4944-A3D8-46DA8FFA1D89}" type="slidenum">
              <a:rPr lang="en-US" smtClean="0"/>
              <a:t>84</a:t>
            </a:fld>
            <a:endParaRPr lang="en-US"/>
          </a:p>
        </p:txBody>
      </p:sp>
    </p:spTree>
    <p:extLst>
      <p:ext uri="{BB962C8B-B14F-4D97-AF65-F5344CB8AC3E}">
        <p14:creationId xmlns:p14="http://schemas.microsoft.com/office/powerpoint/2010/main" val="713659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D537F8-ABB8-454F-9802-2D8EB6BB5647}"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6B0617-8A88-462F-9353-6BF1085B372D}" type="slidenum">
              <a:rPr lang="en-US" smtClean="0"/>
              <a:t>‹#›</a:t>
            </a:fld>
            <a:endParaRPr lang="en-US"/>
          </a:p>
        </p:txBody>
      </p:sp>
    </p:spTree>
    <p:extLst>
      <p:ext uri="{BB962C8B-B14F-4D97-AF65-F5344CB8AC3E}">
        <p14:creationId xmlns:p14="http://schemas.microsoft.com/office/powerpoint/2010/main" val="2665812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D537F8-ABB8-454F-9802-2D8EB6BB5647}"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6B0617-8A88-462F-9353-6BF1085B372D}" type="slidenum">
              <a:rPr lang="en-US" smtClean="0"/>
              <a:t>‹#›</a:t>
            </a:fld>
            <a:endParaRPr lang="en-US"/>
          </a:p>
        </p:txBody>
      </p:sp>
    </p:spTree>
    <p:extLst>
      <p:ext uri="{BB962C8B-B14F-4D97-AF65-F5344CB8AC3E}">
        <p14:creationId xmlns:p14="http://schemas.microsoft.com/office/powerpoint/2010/main" val="4199385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D537F8-ABB8-454F-9802-2D8EB6BB5647}"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6B0617-8A88-462F-9353-6BF1085B372D}" type="slidenum">
              <a:rPr lang="en-US" smtClean="0"/>
              <a:t>‹#›</a:t>
            </a:fld>
            <a:endParaRPr lang="en-US"/>
          </a:p>
        </p:txBody>
      </p:sp>
    </p:spTree>
    <p:extLst>
      <p:ext uri="{BB962C8B-B14F-4D97-AF65-F5344CB8AC3E}">
        <p14:creationId xmlns:p14="http://schemas.microsoft.com/office/powerpoint/2010/main" val="1804032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54AF440-BA5B-4D4E-94FD-D1BDC9937E3A}"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E69F4-F059-4519-9A94-A8CF43702805}" type="slidenum">
              <a:rPr lang="en-US" smtClean="0"/>
              <a:t>‹#›</a:t>
            </a:fld>
            <a:endParaRPr lang="en-US"/>
          </a:p>
        </p:txBody>
      </p:sp>
    </p:spTree>
    <p:extLst>
      <p:ext uri="{BB962C8B-B14F-4D97-AF65-F5344CB8AC3E}">
        <p14:creationId xmlns:p14="http://schemas.microsoft.com/office/powerpoint/2010/main" val="3920905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4AF440-BA5B-4D4E-94FD-D1BDC9937E3A}"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E69F4-F059-4519-9A94-A8CF43702805}" type="slidenum">
              <a:rPr lang="en-US" smtClean="0"/>
              <a:t>‹#›</a:t>
            </a:fld>
            <a:endParaRPr lang="en-US"/>
          </a:p>
        </p:txBody>
      </p:sp>
    </p:spTree>
    <p:extLst>
      <p:ext uri="{BB962C8B-B14F-4D97-AF65-F5344CB8AC3E}">
        <p14:creationId xmlns:p14="http://schemas.microsoft.com/office/powerpoint/2010/main" val="3956628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4AF440-BA5B-4D4E-94FD-D1BDC9937E3A}"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E69F4-F059-4519-9A94-A8CF43702805}" type="slidenum">
              <a:rPr lang="en-US" smtClean="0"/>
              <a:t>‹#›</a:t>
            </a:fld>
            <a:endParaRPr lang="en-US"/>
          </a:p>
        </p:txBody>
      </p:sp>
    </p:spTree>
    <p:extLst>
      <p:ext uri="{BB962C8B-B14F-4D97-AF65-F5344CB8AC3E}">
        <p14:creationId xmlns:p14="http://schemas.microsoft.com/office/powerpoint/2010/main" val="2363601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4AF440-BA5B-4D4E-94FD-D1BDC9937E3A}" type="datetimeFigureOut">
              <a:rPr lang="en-US" smtClean="0"/>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E69F4-F059-4519-9A94-A8CF43702805}" type="slidenum">
              <a:rPr lang="en-US" smtClean="0"/>
              <a:t>‹#›</a:t>
            </a:fld>
            <a:endParaRPr lang="en-US"/>
          </a:p>
        </p:txBody>
      </p:sp>
    </p:spTree>
    <p:extLst>
      <p:ext uri="{BB962C8B-B14F-4D97-AF65-F5344CB8AC3E}">
        <p14:creationId xmlns:p14="http://schemas.microsoft.com/office/powerpoint/2010/main" val="462823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4AF440-BA5B-4D4E-94FD-D1BDC9937E3A}" type="datetimeFigureOut">
              <a:rPr lang="en-US" smtClean="0"/>
              <a:t>10/4/2023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BE69F4-F059-4519-9A94-A8CF43702805}" type="slidenum">
              <a:rPr lang="en-US" smtClean="0"/>
              <a:t>‹#›</a:t>
            </a:fld>
            <a:endParaRPr lang="en-US"/>
          </a:p>
        </p:txBody>
      </p:sp>
    </p:spTree>
    <p:extLst>
      <p:ext uri="{BB962C8B-B14F-4D97-AF65-F5344CB8AC3E}">
        <p14:creationId xmlns:p14="http://schemas.microsoft.com/office/powerpoint/2010/main" val="3140301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4AF440-BA5B-4D4E-94FD-D1BDC9937E3A}" type="datetimeFigureOut">
              <a:rPr lang="en-US" smtClean="0"/>
              <a:t>10/4/2023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BE69F4-F059-4519-9A94-A8CF43702805}" type="slidenum">
              <a:rPr lang="en-US" smtClean="0"/>
              <a:t>‹#›</a:t>
            </a:fld>
            <a:endParaRPr lang="en-US"/>
          </a:p>
        </p:txBody>
      </p:sp>
    </p:spTree>
    <p:extLst>
      <p:ext uri="{BB962C8B-B14F-4D97-AF65-F5344CB8AC3E}">
        <p14:creationId xmlns:p14="http://schemas.microsoft.com/office/powerpoint/2010/main" val="2644865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4AF440-BA5B-4D4E-94FD-D1BDC9937E3A}" type="datetimeFigureOut">
              <a:rPr lang="en-US" smtClean="0"/>
              <a:t>10/4/2023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BE69F4-F059-4519-9A94-A8CF43702805}" type="slidenum">
              <a:rPr lang="en-US" smtClean="0"/>
              <a:t>‹#›</a:t>
            </a:fld>
            <a:endParaRPr lang="en-US"/>
          </a:p>
        </p:txBody>
      </p:sp>
    </p:spTree>
    <p:extLst>
      <p:ext uri="{BB962C8B-B14F-4D97-AF65-F5344CB8AC3E}">
        <p14:creationId xmlns:p14="http://schemas.microsoft.com/office/powerpoint/2010/main" val="2880790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54AF440-BA5B-4D4E-94FD-D1BDC9937E3A}" type="datetimeFigureOut">
              <a:rPr lang="en-US" smtClean="0"/>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E69F4-F059-4519-9A94-A8CF43702805}" type="slidenum">
              <a:rPr lang="en-US" smtClean="0"/>
              <a:t>‹#›</a:t>
            </a:fld>
            <a:endParaRPr lang="en-US"/>
          </a:p>
        </p:txBody>
      </p:sp>
    </p:spTree>
    <p:extLst>
      <p:ext uri="{BB962C8B-B14F-4D97-AF65-F5344CB8AC3E}">
        <p14:creationId xmlns:p14="http://schemas.microsoft.com/office/powerpoint/2010/main" val="2452577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D537F8-ABB8-454F-9802-2D8EB6BB5647}"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6B0617-8A88-462F-9353-6BF1085B372D}" type="slidenum">
              <a:rPr lang="en-US" smtClean="0"/>
              <a:t>‹#›</a:t>
            </a:fld>
            <a:endParaRPr lang="en-US"/>
          </a:p>
        </p:txBody>
      </p:sp>
    </p:spTree>
    <p:extLst>
      <p:ext uri="{BB962C8B-B14F-4D97-AF65-F5344CB8AC3E}">
        <p14:creationId xmlns:p14="http://schemas.microsoft.com/office/powerpoint/2010/main" val="42555257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54AF440-BA5B-4D4E-94FD-D1BDC9937E3A}" type="datetimeFigureOut">
              <a:rPr lang="en-US" smtClean="0"/>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E69F4-F059-4519-9A94-A8CF43702805}" type="slidenum">
              <a:rPr lang="en-US" smtClean="0"/>
              <a:t>‹#›</a:t>
            </a:fld>
            <a:endParaRPr lang="en-US"/>
          </a:p>
        </p:txBody>
      </p:sp>
    </p:spTree>
    <p:extLst>
      <p:ext uri="{BB962C8B-B14F-4D97-AF65-F5344CB8AC3E}">
        <p14:creationId xmlns:p14="http://schemas.microsoft.com/office/powerpoint/2010/main" val="3561614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4AF440-BA5B-4D4E-94FD-D1BDC9937E3A}"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E69F4-F059-4519-9A94-A8CF43702805}" type="slidenum">
              <a:rPr lang="en-US" smtClean="0"/>
              <a:t>‹#›</a:t>
            </a:fld>
            <a:endParaRPr lang="en-US"/>
          </a:p>
        </p:txBody>
      </p:sp>
    </p:spTree>
    <p:extLst>
      <p:ext uri="{BB962C8B-B14F-4D97-AF65-F5344CB8AC3E}">
        <p14:creationId xmlns:p14="http://schemas.microsoft.com/office/powerpoint/2010/main" val="1202667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4AF440-BA5B-4D4E-94FD-D1BDC9937E3A}"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E69F4-F059-4519-9A94-A8CF43702805}" type="slidenum">
              <a:rPr lang="en-US" smtClean="0"/>
              <a:t>‹#›</a:t>
            </a:fld>
            <a:endParaRPr lang="en-US"/>
          </a:p>
        </p:txBody>
      </p:sp>
    </p:spTree>
    <p:extLst>
      <p:ext uri="{BB962C8B-B14F-4D97-AF65-F5344CB8AC3E}">
        <p14:creationId xmlns:p14="http://schemas.microsoft.com/office/powerpoint/2010/main" val="3927394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D537F8-ABB8-454F-9802-2D8EB6BB5647}"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6B0617-8A88-462F-9353-6BF1085B372D}" type="slidenum">
              <a:rPr lang="en-US" smtClean="0"/>
              <a:t>‹#›</a:t>
            </a:fld>
            <a:endParaRPr lang="en-US"/>
          </a:p>
        </p:txBody>
      </p:sp>
    </p:spTree>
    <p:extLst>
      <p:ext uri="{BB962C8B-B14F-4D97-AF65-F5344CB8AC3E}">
        <p14:creationId xmlns:p14="http://schemas.microsoft.com/office/powerpoint/2010/main" val="1457507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D537F8-ABB8-454F-9802-2D8EB6BB5647}" type="datetimeFigureOut">
              <a:rPr lang="en-US" smtClean="0"/>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6B0617-8A88-462F-9353-6BF1085B372D}" type="slidenum">
              <a:rPr lang="en-US" smtClean="0"/>
              <a:t>‹#›</a:t>
            </a:fld>
            <a:endParaRPr lang="en-US"/>
          </a:p>
        </p:txBody>
      </p:sp>
    </p:spTree>
    <p:extLst>
      <p:ext uri="{BB962C8B-B14F-4D97-AF65-F5344CB8AC3E}">
        <p14:creationId xmlns:p14="http://schemas.microsoft.com/office/powerpoint/2010/main" val="3688772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D537F8-ABB8-454F-9802-2D8EB6BB5647}" type="datetimeFigureOut">
              <a:rPr lang="en-US" smtClean="0"/>
              <a:t>10/4/2023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6B0617-8A88-462F-9353-6BF1085B372D}" type="slidenum">
              <a:rPr lang="en-US" smtClean="0"/>
              <a:t>‹#›</a:t>
            </a:fld>
            <a:endParaRPr lang="en-US"/>
          </a:p>
        </p:txBody>
      </p:sp>
    </p:spTree>
    <p:extLst>
      <p:ext uri="{BB962C8B-B14F-4D97-AF65-F5344CB8AC3E}">
        <p14:creationId xmlns:p14="http://schemas.microsoft.com/office/powerpoint/2010/main" val="2657873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D537F8-ABB8-454F-9802-2D8EB6BB5647}" type="datetimeFigureOut">
              <a:rPr lang="en-US" smtClean="0"/>
              <a:t>10/4/2023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6B0617-8A88-462F-9353-6BF1085B372D}" type="slidenum">
              <a:rPr lang="en-US" smtClean="0"/>
              <a:t>‹#›</a:t>
            </a:fld>
            <a:endParaRPr lang="en-US"/>
          </a:p>
        </p:txBody>
      </p:sp>
    </p:spTree>
    <p:extLst>
      <p:ext uri="{BB962C8B-B14F-4D97-AF65-F5344CB8AC3E}">
        <p14:creationId xmlns:p14="http://schemas.microsoft.com/office/powerpoint/2010/main" val="2778704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D537F8-ABB8-454F-9802-2D8EB6BB5647}" type="datetimeFigureOut">
              <a:rPr lang="en-US" smtClean="0"/>
              <a:t>10/4/2023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6B0617-8A88-462F-9353-6BF1085B372D}" type="slidenum">
              <a:rPr lang="en-US" smtClean="0"/>
              <a:t>‹#›</a:t>
            </a:fld>
            <a:endParaRPr lang="en-US"/>
          </a:p>
        </p:txBody>
      </p:sp>
    </p:spTree>
    <p:extLst>
      <p:ext uri="{BB962C8B-B14F-4D97-AF65-F5344CB8AC3E}">
        <p14:creationId xmlns:p14="http://schemas.microsoft.com/office/powerpoint/2010/main" val="791273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D537F8-ABB8-454F-9802-2D8EB6BB5647}" type="datetimeFigureOut">
              <a:rPr lang="en-US" smtClean="0"/>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6B0617-8A88-462F-9353-6BF1085B372D}" type="slidenum">
              <a:rPr lang="en-US" smtClean="0"/>
              <a:t>‹#›</a:t>
            </a:fld>
            <a:endParaRPr lang="en-US"/>
          </a:p>
        </p:txBody>
      </p:sp>
    </p:spTree>
    <p:extLst>
      <p:ext uri="{BB962C8B-B14F-4D97-AF65-F5344CB8AC3E}">
        <p14:creationId xmlns:p14="http://schemas.microsoft.com/office/powerpoint/2010/main" val="2867687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D537F8-ABB8-454F-9802-2D8EB6BB5647}" type="datetimeFigureOut">
              <a:rPr lang="en-US" smtClean="0"/>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6B0617-8A88-462F-9353-6BF1085B372D}" type="slidenum">
              <a:rPr lang="en-US" smtClean="0"/>
              <a:t>‹#›</a:t>
            </a:fld>
            <a:endParaRPr lang="en-US"/>
          </a:p>
        </p:txBody>
      </p:sp>
    </p:spTree>
    <p:extLst>
      <p:ext uri="{BB962C8B-B14F-4D97-AF65-F5344CB8AC3E}">
        <p14:creationId xmlns:p14="http://schemas.microsoft.com/office/powerpoint/2010/main" val="3488602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537F8-ABB8-454F-9802-2D8EB6BB5647}" type="datetimeFigureOut">
              <a:rPr lang="en-US" smtClean="0"/>
              <a:t>10/4/2023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6B0617-8A88-462F-9353-6BF1085B372D}" type="slidenum">
              <a:rPr lang="en-US" smtClean="0"/>
              <a:t>‹#›</a:t>
            </a:fld>
            <a:endParaRPr lang="en-US"/>
          </a:p>
        </p:txBody>
      </p:sp>
    </p:spTree>
    <p:extLst>
      <p:ext uri="{BB962C8B-B14F-4D97-AF65-F5344CB8AC3E}">
        <p14:creationId xmlns:p14="http://schemas.microsoft.com/office/powerpoint/2010/main" val="23332894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4AF440-BA5B-4D4E-94FD-D1BDC9937E3A}" type="datetimeFigureOut">
              <a:rPr lang="en-US" smtClean="0"/>
              <a:t>10/4/2023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5BE69F4-F059-4519-9A94-A8CF43702805}" type="slidenum">
              <a:rPr lang="en-US" smtClean="0"/>
              <a:t>‹#›</a:t>
            </a:fld>
            <a:endParaRPr lang="en-US"/>
          </a:p>
        </p:txBody>
      </p:sp>
    </p:spTree>
    <p:extLst>
      <p:ext uri="{BB962C8B-B14F-4D97-AF65-F5344CB8AC3E}">
        <p14:creationId xmlns:p14="http://schemas.microsoft.com/office/powerpoint/2010/main" val="28587725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flickr.com/photos/wfryer/4806271656" TargetMode="External"/><Relationship Id="rId2" Type="http://schemas.openxmlformats.org/officeDocument/2006/relationships/image" Target="../media/image23.jpeg"/><Relationship Id="rId1" Type="http://schemas.openxmlformats.org/officeDocument/2006/relationships/slideLayout" Target="../slideLayouts/slideLayout12.xml"/><Relationship Id="rId6" Type="http://schemas.openxmlformats.org/officeDocument/2006/relationships/image" Target="../media/image25.emf"/><Relationship Id="rId5" Type="http://schemas.openxmlformats.org/officeDocument/2006/relationships/hyperlink" Target="https://www.flickr.com/photos/usfsregion5/30896415672/" TargetMode="Externa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hyperlink" Target="http://flickr.com/photos/wfryer/4806271656" TargetMode="External"/><Relationship Id="rId2" Type="http://schemas.openxmlformats.org/officeDocument/2006/relationships/image" Target="../media/image23.jpeg"/><Relationship Id="rId1" Type="http://schemas.openxmlformats.org/officeDocument/2006/relationships/slideLayout" Target="../slideLayouts/slideLayout12.xml"/><Relationship Id="rId5" Type="http://schemas.openxmlformats.org/officeDocument/2006/relationships/hyperlink" Target="https://www.flickr.com/photos/usfsregion5/30896415672/" TargetMode="Externa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www.uniprot.org/taxonomy/37174" TargetMode="External"/><Relationship Id="rId2" Type="http://schemas.openxmlformats.org/officeDocument/2006/relationships/image" Target="../media/image26.jpeg"/><Relationship Id="rId1" Type="http://schemas.openxmlformats.org/officeDocument/2006/relationships/slideLayout" Target="../slideLayouts/slideLayout12.xml"/><Relationship Id="rId5" Type="http://schemas.openxmlformats.org/officeDocument/2006/relationships/hyperlink" Target="https://www.flickr.com/photos/usfsregion5/30896415672/" TargetMode="Externa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hyperlink" Target="https://wyophotos.blogspot.com/2011/03/sage-grouse.html" TargetMode="External"/><Relationship Id="rId2" Type="http://schemas.openxmlformats.org/officeDocument/2006/relationships/image" Target="../media/image27.jpeg"/><Relationship Id="rId1" Type="http://schemas.openxmlformats.org/officeDocument/2006/relationships/slideLayout" Target="../slideLayouts/slideLayout12.xml"/><Relationship Id="rId5" Type="http://schemas.openxmlformats.org/officeDocument/2006/relationships/hyperlink" Target="https://creativecommons.org/licenses/by-nc-sa/3.0/" TargetMode="Externa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hyperlink" Target="https://wyophotos.blogspot.com/2011/03/sage-grouse.html" TargetMode="External"/><Relationship Id="rId2" Type="http://schemas.openxmlformats.org/officeDocument/2006/relationships/image" Target="../media/image27.jpeg"/><Relationship Id="rId1" Type="http://schemas.openxmlformats.org/officeDocument/2006/relationships/slideLayout" Target="../slideLayouts/slideLayout12.xml"/><Relationship Id="rId5" Type="http://schemas.openxmlformats.org/officeDocument/2006/relationships/hyperlink" Target="https://creativecommons.org/licenses/by-nc-sa/3.0/" TargetMode="Externa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s://wyophotos.blogspot.com/2011/03/sage-grouse.html" TargetMode="External"/><Relationship Id="rId2" Type="http://schemas.openxmlformats.org/officeDocument/2006/relationships/image" Target="../media/image27.jpeg"/><Relationship Id="rId1" Type="http://schemas.openxmlformats.org/officeDocument/2006/relationships/slideLayout" Target="../slideLayouts/slideLayout12.xml"/><Relationship Id="rId5" Type="http://schemas.openxmlformats.org/officeDocument/2006/relationships/hyperlink" Target="https://creativecommons.org/licenses/by-nc-sa/3.0/" TargetMode="Externa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hyperlink" Target="https://wyophotos.blogspot.com/2011/03/sage-grouse.html" TargetMode="External"/><Relationship Id="rId2" Type="http://schemas.openxmlformats.org/officeDocument/2006/relationships/image" Target="../media/image27.jpeg"/><Relationship Id="rId1" Type="http://schemas.openxmlformats.org/officeDocument/2006/relationships/slideLayout" Target="../slideLayouts/slideLayout12.xml"/><Relationship Id="rId5" Type="http://schemas.openxmlformats.org/officeDocument/2006/relationships/hyperlink" Target="https://creativecommons.org/licenses/by-nc-sa/3.0/" TargetMode="Externa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hyperlink" Target="https://www.flickr.com/photos/usfwsmtnprairie/31488600825" TargetMode="External"/><Relationship Id="rId2" Type="http://schemas.openxmlformats.org/officeDocument/2006/relationships/image" Target="../media/image29.jpe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s://www.flickr.com/photos/usfwsmtnprairie/31488600825" TargetMode="External"/><Relationship Id="rId2" Type="http://schemas.openxmlformats.org/officeDocument/2006/relationships/image" Target="../media/image29.jpe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2.xml"/><Relationship Id="rId5" Type="http://schemas.openxmlformats.org/officeDocument/2006/relationships/hyperlink" Target="https://creativecommons.org/licenses/by/3.0/" TargetMode="External"/><Relationship Id="rId4" Type="http://schemas.openxmlformats.org/officeDocument/2006/relationships/hyperlink" Target="http://www.flickr.com/photos/usfwsmidwest/7048801343/"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7.jpeg"/><Relationship Id="rId1" Type="http://schemas.openxmlformats.org/officeDocument/2006/relationships/slideLayout" Target="../slideLayouts/slideLayout12.xml"/><Relationship Id="rId5" Type="http://schemas.openxmlformats.org/officeDocument/2006/relationships/hyperlink" Target="https://creativecommons.org/licenses/by/3.0/" TargetMode="External"/><Relationship Id="rId4" Type="http://schemas.openxmlformats.org/officeDocument/2006/relationships/hyperlink" Target="http://www.flickr.com/photos/usfwsmidwest/7048801343/"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7EEC-4E98-4D1D-A4DC-3B688E8968F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2CDD6C2-5A52-45D2-876B-059C2646C4AB}"/>
              </a:ext>
            </a:extLst>
          </p:cNvPr>
          <p:cNvSpPr>
            <a:spLocks noGrp="1"/>
          </p:cNvSpPr>
          <p:nvPr>
            <p:ph type="subTitle" idx="1"/>
          </p:nvPr>
        </p:nvSpPr>
        <p:spPr/>
        <p:txBody>
          <a:bodyPr/>
          <a:lstStyle/>
          <a:p>
            <a:endParaRPr lang="en-US"/>
          </a:p>
        </p:txBody>
      </p:sp>
      <p:pic>
        <p:nvPicPr>
          <p:cNvPr id="4" name="Picture 3" descr="BLM logo, Graphic of topographic lines in black and grey. U.S department of the interior Bureau of Land Management." title="Graphic of topographic lines">
            <a:extLst>
              <a:ext uri="{FF2B5EF4-FFF2-40B4-BE49-F238E27FC236}">
                <a16:creationId xmlns:a16="http://schemas.microsoft.com/office/drawing/2014/main" id="{417E25B5-FA13-4ED8-9F57-47CC87CC15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8" y="0"/>
            <a:ext cx="9144000" cy="6857999"/>
          </a:xfrm>
          <a:prstGeom prst="rect">
            <a:avLst/>
          </a:prstGeom>
        </p:spPr>
      </p:pic>
      <p:sp>
        <p:nvSpPr>
          <p:cNvPr id="6" name="Rectangle 5" title="green banner line ">
            <a:extLst>
              <a:ext uri="{FF2B5EF4-FFF2-40B4-BE49-F238E27FC236}">
                <a16:creationId xmlns:a16="http://schemas.microsoft.com/office/drawing/2014/main" id="{9FB90027-DEBA-4603-8A0B-CC81F58BB52F}"/>
              </a:ext>
            </a:extLst>
          </p:cNvPr>
          <p:cNvSpPr/>
          <p:nvPr/>
        </p:nvSpPr>
        <p:spPr>
          <a:xfrm>
            <a:off x="222450" y="1638561"/>
            <a:ext cx="8712000" cy="61200"/>
          </a:xfrm>
          <a:prstGeom prst="rect">
            <a:avLst/>
          </a:prstGeom>
          <a:solidFill>
            <a:srgbClr val="ADB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6" title="green banner line">
            <a:extLst>
              <a:ext uri="{FF2B5EF4-FFF2-40B4-BE49-F238E27FC236}">
                <a16:creationId xmlns:a16="http://schemas.microsoft.com/office/drawing/2014/main" id="{E1B813E7-CAD9-451E-A108-CD878CE02EA4}"/>
              </a:ext>
            </a:extLst>
          </p:cNvPr>
          <p:cNvSpPr/>
          <p:nvPr/>
        </p:nvSpPr>
        <p:spPr>
          <a:xfrm>
            <a:off x="229288" y="870167"/>
            <a:ext cx="8712000" cy="61200"/>
          </a:xfrm>
          <a:prstGeom prst="rect">
            <a:avLst/>
          </a:prstGeom>
          <a:solidFill>
            <a:srgbClr val="ADB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99CC00"/>
              </a:solidFill>
            </a:endParaRPr>
          </a:p>
        </p:txBody>
      </p:sp>
      <p:sp>
        <p:nvSpPr>
          <p:cNvPr id="8" name="TextBox 7">
            <a:extLst>
              <a:ext uri="{FF2B5EF4-FFF2-40B4-BE49-F238E27FC236}">
                <a16:creationId xmlns:a16="http://schemas.microsoft.com/office/drawing/2014/main" id="{8F0EFF9F-DB2D-461D-AFA6-B959457DD0C9}"/>
              </a:ext>
            </a:extLst>
          </p:cNvPr>
          <p:cNvSpPr txBox="1"/>
          <p:nvPr/>
        </p:nvSpPr>
        <p:spPr>
          <a:xfrm>
            <a:off x="785546" y="925099"/>
            <a:ext cx="7599484" cy="584775"/>
          </a:xfrm>
          <a:prstGeom prst="rect">
            <a:avLst/>
          </a:prstGeom>
          <a:noFill/>
        </p:spPr>
        <p:txBody>
          <a:bodyPr wrap="square" rtlCol="0">
            <a:spAutoFit/>
          </a:bodyPr>
          <a:lstStyle/>
          <a:p>
            <a:r>
              <a:rPr lang="en-CA" sz="3200" b="1" dirty="0">
                <a:solidFill>
                  <a:schemeClr val="bg1"/>
                </a:solidFill>
                <a:latin typeface="Roboto" panose="02000000000000000000" pitchFamily="2" charset="0"/>
                <a:ea typeface="Roboto" panose="02000000000000000000" pitchFamily="2" charset="0"/>
              </a:rPr>
              <a:t>BLM Colorado – Northwest RAC</a:t>
            </a:r>
          </a:p>
        </p:txBody>
      </p:sp>
      <p:pic>
        <p:nvPicPr>
          <p:cNvPr id="10" name="Picture 9" descr="A field of flowers with mountains in the background&#10;&#10;Description automatically generated with low confidence">
            <a:extLst>
              <a:ext uri="{FF2B5EF4-FFF2-40B4-BE49-F238E27FC236}">
                <a16:creationId xmlns:a16="http://schemas.microsoft.com/office/drawing/2014/main" id="{FA131F3A-C25B-919B-C45C-5F9E6C91E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8" y="2099628"/>
            <a:ext cx="9144000" cy="4887057"/>
          </a:xfrm>
          <a:prstGeom prst="rect">
            <a:avLst/>
          </a:prstGeom>
        </p:spPr>
      </p:pic>
    </p:spTree>
    <p:extLst>
      <p:ext uri="{BB962C8B-B14F-4D97-AF65-F5344CB8AC3E}">
        <p14:creationId xmlns:p14="http://schemas.microsoft.com/office/powerpoint/2010/main" val="3553992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louds in the sky&#10;&#10;Description automatically generated">
            <a:extLst>
              <a:ext uri="{FF2B5EF4-FFF2-40B4-BE49-F238E27FC236}">
                <a16:creationId xmlns:a16="http://schemas.microsoft.com/office/drawing/2014/main" id="{C05B6B52-EC56-4080-A474-51E6A28BBA0D}"/>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0" y="869033"/>
            <a:ext cx="9144000" cy="5143500"/>
          </a:xfrm>
          <a:prstGeom prst="rect">
            <a:avLst/>
          </a:prstGeom>
        </p:spPr>
      </p:pic>
      <p:sp>
        <p:nvSpPr>
          <p:cNvPr id="2" name="Title 1"/>
          <p:cNvSpPr>
            <a:spLocks noGrp="1"/>
          </p:cNvSpPr>
          <p:nvPr>
            <p:ph type="ctrTitle"/>
          </p:nvPr>
        </p:nvSpPr>
        <p:spPr>
          <a:xfrm>
            <a:off x="1143000" y="919704"/>
            <a:ext cx="6858000" cy="2509296"/>
          </a:xfrm>
        </p:spPr>
        <p:txBody>
          <a:bodyPr>
            <a:normAutofit fontScale="90000"/>
          </a:bodyPr>
          <a:lstStyle/>
          <a:p>
            <a:r>
              <a:rPr lang="en-US"/>
              <a:t>Fuels Treatments; Current Opportunities and Challenges in NWDFA/UCRD</a:t>
            </a:r>
            <a:br>
              <a:rPr lang="en-US"/>
            </a:br>
            <a:r>
              <a:rPr lang="en-US" sz="2100"/>
              <a:t>RAC Meeting, 10/5/2023</a:t>
            </a:r>
            <a:br>
              <a:rPr lang="en-US"/>
            </a:br>
            <a:endParaRPr lang="en-US"/>
          </a:p>
        </p:txBody>
      </p:sp>
      <p:sp>
        <p:nvSpPr>
          <p:cNvPr id="3" name="Subtitle 2"/>
          <p:cNvSpPr>
            <a:spLocks noGrp="1"/>
          </p:cNvSpPr>
          <p:nvPr>
            <p:ph type="subTitle" idx="1"/>
          </p:nvPr>
        </p:nvSpPr>
        <p:spPr>
          <a:xfrm>
            <a:off x="1143000" y="3588827"/>
            <a:ext cx="6858000" cy="1582728"/>
          </a:xfrm>
        </p:spPr>
        <p:txBody>
          <a:bodyPr vert="horz" lIns="68580" tIns="34290" rIns="68580" bIns="34290" rtlCol="0" anchor="t">
            <a:normAutofit/>
          </a:bodyPr>
          <a:lstStyle/>
          <a:p>
            <a:r>
              <a:rPr lang="en-US"/>
              <a:t>Northwest &amp; Upper Colorado River District</a:t>
            </a:r>
            <a:br>
              <a:rPr lang="en-US"/>
            </a:br>
            <a:r>
              <a:rPr lang="en-US"/>
              <a:t>Fire &amp; Fuels Programs</a:t>
            </a:r>
          </a:p>
          <a:p>
            <a:endParaRPr lang="en-US"/>
          </a:p>
        </p:txBody>
      </p:sp>
    </p:spTree>
    <p:extLst>
      <p:ext uri="{BB962C8B-B14F-4D97-AF65-F5344CB8AC3E}">
        <p14:creationId xmlns:p14="http://schemas.microsoft.com/office/powerpoint/2010/main" val="2134821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louds in the sky&#10;&#10;Description automatically generated">
            <a:extLst>
              <a:ext uri="{FF2B5EF4-FFF2-40B4-BE49-F238E27FC236}">
                <a16:creationId xmlns:a16="http://schemas.microsoft.com/office/drawing/2014/main" id="{C05B6B52-EC56-4080-A474-51E6A28BBA0D}"/>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0" y="794796"/>
            <a:ext cx="9144000" cy="5143500"/>
          </a:xfrm>
          <a:prstGeom prst="rect">
            <a:avLst/>
          </a:prstGeom>
        </p:spPr>
      </p:pic>
      <p:pic>
        <p:nvPicPr>
          <p:cNvPr id="6" name="Picture 5">
            <a:extLst>
              <a:ext uri="{FF2B5EF4-FFF2-40B4-BE49-F238E27FC236}">
                <a16:creationId xmlns:a16="http://schemas.microsoft.com/office/drawing/2014/main" id="{4EA78973-297E-D008-2AF0-0C98127D756C}"/>
              </a:ext>
            </a:extLst>
          </p:cNvPr>
          <p:cNvPicPr>
            <a:picLocks noChangeAspect="1"/>
          </p:cNvPicPr>
          <p:nvPr/>
        </p:nvPicPr>
        <p:blipFill>
          <a:blip r:embed="rId3"/>
          <a:stretch>
            <a:fillRect/>
          </a:stretch>
        </p:blipFill>
        <p:spPr>
          <a:xfrm>
            <a:off x="1173997" y="943360"/>
            <a:ext cx="7224147" cy="5057391"/>
          </a:xfrm>
          <a:prstGeom prst="rect">
            <a:avLst/>
          </a:prstGeom>
        </p:spPr>
      </p:pic>
    </p:spTree>
    <p:extLst>
      <p:ext uri="{BB962C8B-B14F-4D97-AF65-F5344CB8AC3E}">
        <p14:creationId xmlns:p14="http://schemas.microsoft.com/office/powerpoint/2010/main" val="2256743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louds in the sky&#10;&#10;Description automatically generated">
            <a:extLst>
              <a:ext uri="{FF2B5EF4-FFF2-40B4-BE49-F238E27FC236}">
                <a16:creationId xmlns:a16="http://schemas.microsoft.com/office/drawing/2014/main" id="{C05B6B52-EC56-4080-A474-51E6A28BBA0D}"/>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Title 1"/>
          <p:cNvSpPr>
            <a:spLocks noGrp="1"/>
          </p:cNvSpPr>
          <p:nvPr>
            <p:ph type="ctrTitle"/>
          </p:nvPr>
        </p:nvSpPr>
        <p:spPr>
          <a:xfrm>
            <a:off x="1143000" y="919704"/>
            <a:ext cx="6858000" cy="1790700"/>
          </a:xfrm>
        </p:spPr>
        <p:txBody>
          <a:bodyPr>
            <a:normAutofit fontScale="90000"/>
          </a:bodyPr>
          <a:lstStyle/>
          <a:p>
            <a:r>
              <a:rPr lang="en-US"/>
              <a:t>About the District</a:t>
            </a:r>
            <a:br>
              <a:rPr lang="en-US"/>
            </a:br>
            <a:br>
              <a:rPr lang="en-US"/>
            </a:br>
            <a:endParaRPr lang="en-US"/>
          </a:p>
        </p:txBody>
      </p:sp>
      <p:sp>
        <p:nvSpPr>
          <p:cNvPr id="3" name="Subtitle 2"/>
          <p:cNvSpPr>
            <a:spLocks noGrp="1"/>
          </p:cNvSpPr>
          <p:nvPr>
            <p:ph type="subTitle" idx="1"/>
          </p:nvPr>
        </p:nvSpPr>
        <p:spPr>
          <a:xfrm>
            <a:off x="1143000" y="1718488"/>
            <a:ext cx="6858000" cy="3453068"/>
          </a:xfrm>
        </p:spPr>
        <p:txBody>
          <a:bodyPr>
            <a:normAutofit/>
          </a:bodyPr>
          <a:lstStyle/>
          <a:p>
            <a:r>
              <a:rPr lang="en-US" sz="1350">
                <a:latin typeface="Calibri" panose="020F0502020204030204" pitchFamily="34" charset="0"/>
                <a:ea typeface="Calibri" panose="020F0502020204030204" pitchFamily="34" charset="0"/>
              </a:rPr>
              <a:t>The Northwest Colorado FMP provides direction and guidance for the Bureau of Land Management (BLM) and U.S. Fish and Wildlife Service lands in Northwest Colorado, which include The Little Snake, White River, and </a:t>
            </a:r>
            <a:r>
              <a:rPr lang="en-US" sz="1350" err="1">
                <a:latin typeface="Calibri" panose="020F0502020204030204" pitchFamily="34" charset="0"/>
                <a:ea typeface="Calibri" panose="020F0502020204030204" pitchFamily="34" charset="0"/>
              </a:rPr>
              <a:t>Kremmling</a:t>
            </a:r>
            <a:r>
              <a:rPr lang="en-US" sz="1350">
                <a:latin typeface="Calibri" panose="020F0502020204030204" pitchFamily="34" charset="0"/>
                <a:ea typeface="Calibri" panose="020F0502020204030204" pitchFamily="34" charset="0"/>
              </a:rPr>
              <a:t> Field Offices and Browns Park and Arapahoe Fish and Wildlife Refuges.  This area covers just over 8.5 million acres of state, private and federal lands.  The total acres of BLM and FWS lands are just over 3.1million acres and this plan applies to these acres. </a:t>
            </a:r>
          </a:p>
          <a:p>
            <a:endParaRPr lang="en-US"/>
          </a:p>
        </p:txBody>
      </p:sp>
      <p:graphicFrame>
        <p:nvGraphicFramePr>
          <p:cNvPr id="4" name="Table 3">
            <a:extLst>
              <a:ext uri="{FF2B5EF4-FFF2-40B4-BE49-F238E27FC236}">
                <a16:creationId xmlns:a16="http://schemas.microsoft.com/office/drawing/2014/main" id="{A627D726-7994-98B2-42FD-BC90A23A789F}"/>
              </a:ext>
            </a:extLst>
          </p:cNvPr>
          <p:cNvGraphicFramePr>
            <a:graphicFrameLocks noGrp="1"/>
          </p:cNvGraphicFramePr>
          <p:nvPr/>
        </p:nvGraphicFramePr>
        <p:xfrm>
          <a:off x="2281238" y="2994394"/>
          <a:ext cx="4581525" cy="2416247"/>
        </p:xfrm>
        <a:graphic>
          <a:graphicData uri="http://schemas.openxmlformats.org/drawingml/2006/table">
            <a:tbl>
              <a:tblPr firstRow="1" firstCol="1" bandRow="1">
                <a:tableStyleId>{5C22544A-7EE6-4342-B048-85BDC9FD1C3A}</a:tableStyleId>
              </a:tblPr>
              <a:tblGrid>
                <a:gridCol w="2019300">
                  <a:extLst>
                    <a:ext uri="{9D8B030D-6E8A-4147-A177-3AD203B41FA5}">
                      <a16:colId xmlns:a16="http://schemas.microsoft.com/office/drawing/2014/main" val="4239288206"/>
                    </a:ext>
                  </a:extLst>
                </a:gridCol>
                <a:gridCol w="627653">
                  <a:extLst>
                    <a:ext uri="{9D8B030D-6E8A-4147-A177-3AD203B41FA5}">
                      <a16:colId xmlns:a16="http://schemas.microsoft.com/office/drawing/2014/main" val="349121034"/>
                    </a:ext>
                  </a:extLst>
                </a:gridCol>
                <a:gridCol w="1934572">
                  <a:extLst>
                    <a:ext uri="{9D8B030D-6E8A-4147-A177-3AD203B41FA5}">
                      <a16:colId xmlns:a16="http://schemas.microsoft.com/office/drawing/2014/main" val="133045335"/>
                    </a:ext>
                  </a:extLst>
                </a:gridCol>
              </a:tblGrid>
              <a:tr h="203356">
                <a:tc>
                  <a:txBody>
                    <a:bodyPr/>
                    <a:lstStyle/>
                    <a:p>
                      <a:pPr marL="0" marR="0" algn="ctr">
                        <a:lnSpc>
                          <a:spcPct val="115000"/>
                        </a:lnSpc>
                        <a:spcBef>
                          <a:spcPts val="0"/>
                        </a:spcBef>
                        <a:spcAft>
                          <a:spcPts val="1000"/>
                        </a:spcAft>
                      </a:pPr>
                      <a:r>
                        <a:rPr lang="en-US" sz="1200">
                          <a:effectLst/>
                        </a:rPr>
                        <a:t>Agency </a:t>
                      </a:r>
                      <a:endParaRPr lang="en-US" sz="800">
                        <a:solidFill>
                          <a:srgbClr val="000000"/>
                        </a:solidFill>
                        <a:effectLst/>
                        <a:latin typeface="Calibri" panose="020F0502020204030204" pitchFamily="34" charset="0"/>
                        <a:ea typeface="Calibri" panose="020F0502020204030204" pitchFamily="34" charset="0"/>
                      </a:endParaRPr>
                    </a:p>
                  </a:txBody>
                  <a:tcPr marL="51435" marR="51435" marT="0" marB="0" anchor="b"/>
                </a:tc>
                <a:tc>
                  <a:txBody>
                    <a:bodyPr/>
                    <a:lstStyle/>
                    <a:p>
                      <a:pPr marL="0" marR="0" algn="ctr">
                        <a:lnSpc>
                          <a:spcPct val="115000"/>
                        </a:lnSpc>
                        <a:spcBef>
                          <a:spcPts val="0"/>
                        </a:spcBef>
                        <a:spcAft>
                          <a:spcPts val="1000"/>
                        </a:spcAft>
                      </a:pPr>
                      <a:r>
                        <a:rPr lang="en-US" sz="1200">
                          <a:effectLst/>
                        </a:rPr>
                        <a:t>Acres</a:t>
                      </a:r>
                      <a:endParaRPr lang="en-US" sz="800">
                        <a:solidFill>
                          <a:srgbClr val="000000"/>
                        </a:solidFill>
                        <a:effectLst/>
                        <a:latin typeface="Calibri" panose="020F0502020204030204" pitchFamily="34" charset="0"/>
                        <a:ea typeface="Calibri" panose="020F0502020204030204" pitchFamily="34" charset="0"/>
                      </a:endParaRPr>
                    </a:p>
                  </a:txBody>
                  <a:tcPr marL="51435" marR="51435" marT="0" marB="0" anchor="b"/>
                </a:tc>
                <a:tc>
                  <a:txBody>
                    <a:bodyPr/>
                    <a:lstStyle/>
                    <a:p>
                      <a:pPr marL="0" marR="0" algn="ctr">
                        <a:lnSpc>
                          <a:spcPct val="115000"/>
                        </a:lnSpc>
                        <a:spcBef>
                          <a:spcPts val="0"/>
                        </a:spcBef>
                        <a:spcAft>
                          <a:spcPts val="1000"/>
                        </a:spcAft>
                      </a:pPr>
                      <a:r>
                        <a:rPr lang="en-US" sz="1200">
                          <a:effectLst/>
                        </a:rPr>
                        <a:t>Counties Represented</a:t>
                      </a:r>
                      <a:endParaRPr lang="en-US" sz="800">
                        <a:solidFill>
                          <a:srgbClr val="000000"/>
                        </a:solidFill>
                        <a:effectLst/>
                        <a:latin typeface="Calibri" panose="020F0502020204030204" pitchFamily="34" charset="0"/>
                        <a:ea typeface="Calibri" panose="020F0502020204030204" pitchFamily="34" charset="0"/>
                      </a:endParaRPr>
                    </a:p>
                  </a:txBody>
                  <a:tcPr marL="51435" marR="51435" marT="0" marB="0" anchor="b"/>
                </a:tc>
                <a:extLst>
                  <a:ext uri="{0D108BD9-81ED-4DB2-BD59-A6C34878D82A}">
                    <a16:rowId xmlns:a16="http://schemas.microsoft.com/office/drawing/2014/main" val="459288111"/>
                  </a:ext>
                </a:extLst>
              </a:tr>
              <a:tr h="285375">
                <a:tc>
                  <a:txBody>
                    <a:bodyPr/>
                    <a:lstStyle/>
                    <a:p>
                      <a:pPr marL="0" marR="0">
                        <a:lnSpc>
                          <a:spcPct val="115000"/>
                        </a:lnSpc>
                        <a:spcBef>
                          <a:spcPts val="0"/>
                        </a:spcBef>
                        <a:spcAft>
                          <a:spcPts val="1000"/>
                        </a:spcAft>
                      </a:pPr>
                      <a:r>
                        <a:rPr lang="en-US" sz="800">
                          <a:effectLst/>
                        </a:rPr>
                        <a:t>BLM Kremmling Field Office</a:t>
                      </a:r>
                      <a:endParaRPr lang="en-US" sz="800">
                        <a:solidFill>
                          <a:srgbClr val="000000"/>
                        </a:solidFill>
                        <a:effectLst/>
                        <a:latin typeface="Calibri" panose="020F0502020204030204" pitchFamily="34" charset="0"/>
                        <a:ea typeface="Calibri" panose="020F0502020204030204" pitchFamily="34" charset="0"/>
                      </a:endParaRPr>
                    </a:p>
                  </a:txBody>
                  <a:tcPr marL="51435" marR="51435" marT="0" marB="0" anchor="b"/>
                </a:tc>
                <a:tc>
                  <a:txBody>
                    <a:bodyPr/>
                    <a:lstStyle/>
                    <a:p>
                      <a:pPr marL="0" marR="0" algn="ctr">
                        <a:lnSpc>
                          <a:spcPct val="115000"/>
                        </a:lnSpc>
                        <a:spcBef>
                          <a:spcPts val="0"/>
                        </a:spcBef>
                        <a:spcAft>
                          <a:spcPts val="1000"/>
                        </a:spcAft>
                      </a:pPr>
                      <a:r>
                        <a:rPr lang="en-US" sz="800">
                          <a:effectLst/>
                        </a:rPr>
                        <a:t>377,900</a:t>
                      </a:r>
                      <a:endParaRPr lang="en-US" sz="800">
                        <a:solidFill>
                          <a:srgbClr val="000000"/>
                        </a:solidFill>
                        <a:effectLst/>
                        <a:latin typeface="Calibri" panose="020F0502020204030204" pitchFamily="34" charset="0"/>
                        <a:ea typeface="Calibri" panose="020F0502020204030204" pitchFamily="34" charset="0"/>
                      </a:endParaRPr>
                    </a:p>
                  </a:txBody>
                  <a:tcPr marL="51435" marR="51435" marT="0" marB="0"/>
                </a:tc>
                <a:tc>
                  <a:txBody>
                    <a:bodyPr/>
                    <a:lstStyle/>
                    <a:p>
                      <a:pPr marL="0" marR="0">
                        <a:lnSpc>
                          <a:spcPct val="115000"/>
                        </a:lnSpc>
                        <a:spcBef>
                          <a:spcPts val="0"/>
                        </a:spcBef>
                        <a:spcAft>
                          <a:spcPts val="1000"/>
                        </a:spcAft>
                      </a:pPr>
                      <a:r>
                        <a:rPr lang="en-US" sz="800">
                          <a:effectLst/>
                        </a:rPr>
                        <a:t>Grand, Jackson, Routt, Eagle, Summit, Larimer</a:t>
                      </a:r>
                      <a:endParaRPr lang="en-US" sz="800">
                        <a:solidFill>
                          <a:srgbClr val="000000"/>
                        </a:solidFill>
                        <a:effectLst/>
                        <a:latin typeface="Calibri" panose="020F0502020204030204" pitchFamily="34" charset="0"/>
                        <a:ea typeface="Calibri" panose="020F0502020204030204" pitchFamily="34" charset="0"/>
                      </a:endParaRPr>
                    </a:p>
                  </a:txBody>
                  <a:tcPr marL="51435" marR="51435" marT="0" marB="0" anchor="b"/>
                </a:tc>
                <a:extLst>
                  <a:ext uri="{0D108BD9-81ED-4DB2-BD59-A6C34878D82A}">
                    <a16:rowId xmlns:a16="http://schemas.microsoft.com/office/drawing/2014/main" val="709438139"/>
                  </a:ext>
                </a:extLst>
              </a:tr>
              <a:tr h="285375">
                <a:tc>
                  <a:txBody>
                    <a:bodyPr/>
                    <a:lstStyle/>
                    <a:p>
                      <a:pPr marL="0" marR="0">
                        <a:lnSpc>
                          <a:spcPct val="115000"/>
                        </a:lnSpc>
                        <a:spcBef>
                          <a:spcPts val="0"/>
                        </a:spcBef>
                        <a:spcAft>
                          <a:spcPts val="1000"/>
                        </a:spcAft>
                      </a:pPr>
                      <a:r>
                        <a:rPr lang="en-US" sz="800">
                          <a:effectLst/>
                        </a:rPr>
                        <a:t>BLM Little Snake Field Office</a:t>
                      </a:r>
                      <a:endParaRPr lang="en-US" sz="800">
                        <a:solidFill>
                          <a:srgbClr val="000000"/>
                        </a:solidFill>
                        <a:effectLst/>
                        <a:latin typeface="Calibri" panose="020F0502020204030204" pitchFamily="34" charset="0"/>
                        <a:ea typeface="Calibri" panose="020F0502020204030204" pitchFamily="34" charset="0"/>
                      </a:endParaRPr>
                    </a:p>
                  </a:txBody>
                  <a:tcPr marL="51435" marR="51435" marT="0" marB="0" anchor="b"/>
                </a:tc>
                <a:tc>
                  <a:txBody>
                    <a:bodyPr/>
                    <a:lstStyle/>
                    <a:p>
                      <a:pPr marL="0" marR="0" algn="ctr">
                        <a:lnSpc>
                          <a:spcPct val="115000"/>
                        </a:lnSpc>
                        <a:spcBef>
                          <a:spcPts val="0"/>
                        </a:spcBef>
                        <a:spcAft>
                          <a:spcPts val="1000"/>
                        </a:spcAft>
                      </a:pPr>
                      <a:r>
                        <a:rPr lang="en-US" sz="800">
                          <a:effectLst/>
                        </a:rPr>
                        <a:t>1,300,000</a:t>
                      </a:r>
                      <a:endParaRPr lang="en-US" sz="800">
                        <a:solidFill>
                          <a:srgbClr val="000000"/>
                        </a:solidFill>
                        <a:effectLst/>
                        <a:latin typeface="Calibri" panose="020F0502020204030204" pitchFamily="34" charset="0"/>
                        <a:ea typeface="Calibri" panose="020F0502020204030204" pitchFamily="34" charset="0"/>
                      </a:endParaRPr>
                    </a:p>
                  </a:txBody>
                  <a:tcPr marL="51435" marR="51435" marT="0" marB="0"/>
                </a:tc>
                <a:tc>
                  <a:txBody>
                    <a:bodyPr/>
                    <a:lstStyle/>
                    <a:p>
                      <a:pPr marL="0" marR="0">
                        <a:lnSpc>
                          <a:spcPct val="115000"/>
                        </a:lnSpc>
                        <a:spcBef>
                          <a:spcPts val="0"/>
                        </a:spcBef>
                        <a:spcAft>
                          <a:spcPts val="1000"/>
                        </a:spcAft>
                      </a:pPr>
                      <a:r>
                        <a:rPr lang="en-US" sz="800">
                          <a:effectLst/>
                        </a:rPr>
                        <a:t>Routt, Rio Blanco, Moffat</a:t>
                      </a:r>
                      <a:endParaRPr lang="en-US" sz="800">
                        <a:solidFill>
                          <a:srgbClr val="000000"/>
                        </a:solidFill>
                        <a:effectLst/>
                        <a:latin typeface="Calibri" panose="020F0502020204030204" pitchFamily="34" charset="0"/>
                        <a:ea typeface="Calibri" panose="020F0502020204030204" pitchFamily="34" charset="0"/>
                      </a:endParaRPr>
                    </a:p>
                  </a:txBody>
                  <a:tcPr marL="51435" marR="51435" marT="0" marB="0" anchor="b"/>
                </a:tc>
                <a:extLst>
                  <a:ext uri="{0D108BD9-81ED-4DB2-BD59-A6C34878D82A}">
                    <a16:rowId xmlns:a16="http://schemas.microsoft.com/office/drawing/2014/main" val="1938692052"/>
                  </a:ext>
                </a:extLst>
              </a:tr>
              <a:tr h="285375">
                <a:tc>
                  <a:txBody>
                    <a:bodyPr/>
                    <a:lstStyle/>
                    <a:p>
                      <a:pPr marL="0" marR="0">
                        <a:lnSpc>
                          <a:spcPct val="115000"/>
                        </a:lnSpc>
                        <a:spcBef>
                          <a:spcPts val="0"/>
                        </a:spcBef>
                        <a:spcAft>
                          <a:spcPts val="1000"/>
                        </a:spcAft>
                      </a:pPr>
                      <a:r>
                        <a:rPr lang="en-US" sz="800">
                          <a:effectLst/>
                        </a:rPr>
                        <a:t>BLM White River Field Office</a:t>
                      </a:r>
                      <a:endParaRPr lang="en-US" sz="800">
                        <a:solidFill>
                          <a:srgbClr val="000000"/>
                        </a:solidFill>
                        <a:effectLst/>
                        <a:latin typeface="Calibri" panose="020F0502020204030204" pitchFamily="34" charset="0"/>
                        <a:ea typeface="Calibri" panose="020F0502020204030204" pitchFamily="34" charset="0"/>
                      </a:endParaRPr>
                    </a:p>
                  </a:txBody>
                  <a:tcPr marL="51435" marR="51435" marT="0" marB="0" anchor="b"/>
                </a:tc>
                <a:tc>
                  <a:txBody>
                    <a:bodyPr/>
                    <a:lstStyle/>
                    <a:p>
                      <a:pPr marL="0" marR="0" algn="ctr">
                        <a:lnSpc>
                          <a:spcPct val="115000"/>
                        </a:lnSpc>
                        <a:spcBef>
                          <a:spcPts val="0"/>
                        </a:spcBef>
                        <a:spcAft>
                          <a:spcPts val="1000"/>
                        </a:spcAft>
                      </a:pPr>
                      <a:r>
                        <a:rPr lang="en-US" sz="800">
                          <a:effectLst/>
                        </a:rPr>
                        <a:t>1,455,900</a:t>
                      </a:r>
                      <a:endParaRPr lang="en-US" sz="800">
                        <a:solidFill>
                          <a:srgbClr val="000000"/>
                        </a:solidFill>
                        <a:effectLst/>
                        <a:latin typeface="Calibri" panose="020F0502020204030204" pitchFamily="34" charset="0"/>
                        <a:ea typeface="Calibri" panose="020F0502020204030204" pitchFamily="34" charset="0"/>
                      </a:endParaRPr>
                    </a:p>
                  </a:txBody>
                  <a:tcPr marL="51435" marR="51435" marT="0" marB="0"/>
                </a:tc>
                <a:tc>
                  <a:txBody>
                    <a:bodyPr/>
                    <a:lstStyle/>
                    <a:p>
                      <a:pPr marL="0" marR="0">
                        <a:lnSpc>
                          <a:spcPct val="115000"/>
                        </a:lnSpc>
                        <a:spcBef>
                          <a:spcPts val="0"/>
                        </a:spcBef>
                        <a:spcAft>
                          <a:spcPts val="1000"/>
                        </a:spcAft>
                      </a:pPr>
                      <a:r>
                        <a:rPr lang="en-US" sz="800">
                          <a:effectLst/>
                        </a:rPr>
                        <a:t>Garfield, Rio Blanco, Moffat</a:t>
                      </a:r>
                      <a:endParaRPr lang="en-US" sz="800">
                        <a:solidFill>
                          <a:srgbClr val="000000"/>
                        </a:solidFill>
                        <a:effectLst/>
                        <a:latin typeface="Calibri" panose="020F0502020204030204" pitchFamily="34" charset="0"/>
                        <a:ea typeface="Calibri" panose="020F0502020204030204" pitchFamily="34" charset="0"/>
                      </a:endParaRPr>
                    </a:p>
                  </a:txBody>
                  <a:tcPr marL="51435" marR="51435" marT="0" marB="0" anchor="b"/>
                </a:tc>
                <a:extLst>
                  <a:ext uri="{0D108BD9-81ED-4DB2-BD59-A6C34878D82A}">
                    <a16:rowId xmlns:a16="http://schemas.microsoft.com/office/drawing/2014/main" val="44055675"/>
                  </a:ext>
                </a:extLst>
              </a:tr>
              <a:tr h="195608">
                <a:tc>
                  <a:txBody>
                    <a:bodyPr/>
                    <a:lstStyle/>
                    <a:p>
                      <a:pPr marL="0" marR="0">
                        <a:lnSpc>
                          <a:spcPct val="115000"/>
                        </a:lnSpc>
                        <a:spcBef>
                          <a:spcPts val="0"/>
                        </a:spcBef>
                        <a:spcAft>
                          <a:spcPts val="1000"/>
                        </a:spcAft>
                      </a:pPr>
                      <a:r>
                        <a:rPr lang="en-US" sz="800">
                          <a:effectLst/>
                        </a:rPr>
                        <a:t> Browns Park National Wildlife Refuge</a:t>
                      </a:r>
                      <a:endParaRPr lang="en-US" sz="800">
                        <a:solidFill>
                          <a:srgbClr val="000000"/>
                        </a:solidFill>
                        <a:effectLst/>
                        <a:latin typeface="Calibri" panose="020F0502020204030204" pitchFamily="34" charset="0"/>
                        <a:ea typeface="Calibri" panose="020F0502020204030204" pitchFamily="34" charset="0"/>
                      </a:endParaRPr>
                    </a:p>
                  </a:txBody>
                  <a:tcPr marL="51435" marR="51435" marT="0" marB="0" anchor="b"/>
                </a:tc>
                <a:tc>
                  <a:txBody>
                    <a:bodyPr/>
                    <a:lstStyle/>
                    <a:p>
                      <a:pPr marL="0" marR="0" algn="ctr">
                        <a:lnSpc>
                          <a:spcPct val="115000"/>
                        </a:lnSpc>
                        <a:spcBef>
                          <a:spcPts val="0"/>
                        </a:spcBef>
                        <a:spcAft>
                          <a:spcPts val="1000"/>
                        </a:spcAft>
                      </a:pPr>
                      <a:r>
                        <a:rPr lang="en-US" sz="800">
                          <a:effectLst/>
                        </a:rPr>
                        <a:t>12,150</a:t>
                      </a:r>
                      <a:endParaRPr lang="en-US" sz="800">
                        <a:solidFill>
                          <a:srgbClr val="000000"/>
                        </a:solidFill>
                        <a:effectLst/>
                        <a:latin typeface="Calibri" panose="020F0502020204030204" pitchFamily="34" charset="0"/>
                        <a:ea typeface="Calibri" panose="020F0502020204030204" pitchFamily="34" charset="0"/>
                      </a:endParaRPr>
                    </a:p>
                  </a:txBody>
                  <a:tcPr marL="51435" marR="51435" marT="0" marB="0"/>
                </a:tc>
                <a:tc>
                  <a:txBody>
                    <a:bodyPr/>
                    <a:lstStyle/>
                    <a:p>
                      <a:pPr marL="0" marR="0">
                        <a:lnSpc>
                          <a:spcPct val="115000"/>
                        </a:lnSpc>
                        <a:spcBef>
                          <a:spcPts val="0"/>
                        </a:spcBef>
                        <a:spcAft>
                          <a:spcPts val="1000"/>
                        </a:spcAft>
                      </a:pPr>
                      <a:r>
                        <a:rPr lang="en-US" sz="800">
                          <a:effectLst/>
                        </a:rPr>
                        <a:t>Moffat</a:t>
                      </a:r>
                      <a:endParaRPr lang="en-US" sz="800">
                        <a:solidFill>
                          <a:srgbClr val="000000"/>
                        </a:solidFill>
                        <a:effectLst/>
                        <a:latin typeface="Calibri" panose="020F0502020204030204" pitchFamily="34" charset="0"/>
                        <a:ea typeface="Calibri" panose="020F0502020204030204" pitchFamily="34" charset="0"/>
                      </a:endParaRPr>
                    </a:p>
                  </a:txBody>
                  <a:tcPr marL="51435" marR="51435" marT="0" marB="0" anchor="b"/>
                </a:tc>
                <a:extLst>
                  <a:ext uri="{0D108BD9-81ED-4DB2-BD59-A6C34878D82A}">
                    <a16:rowId xmlns:a16="http://schemas.microsoft.com/office/drawing/2014/main" val="2918689896"/>
                  </a:ext>
                </a:extLst>
              </a:tr>
              <a:tr h="152516">
                <a:tc>
                  <a:txBody>
                    <a:bodyPr/>
                    <a:lstStyle/>
                    <a:p>
                      <a:pPr marL="0" marR="0">
                        <a:lnSpc>
                          <a:spcPct val="115000"/>
                        </a:lnSpc>
                        <a:spcBef>
                          <a:spcPts val="0"/>
                        </a:spcBef>
                        <a:spcAft>
                          <a:spcPts val="1000"/>
                        </a:spcAft>
                      </a:pPr>
                      <a:r>
                        <a:rPr lang="en-US" sz="800">
                          <a:effectLst/>
                        </a:rPr>
                        <a:t>Arapaho National Wildlife Refuge</a:t>
                      </a:r>
                      <a:endParaRPr lang="en-US" sz="800">
                        <a:solidFill>
                          <a:srgbClr val="000000"/>
                        </a:solidFill>
                        <a:effectLst/>
                        <a:latin typeface="Calibri" panose="020F0502020204030204" pitchFamily="34" charset="0"/>
                        <a:ea typeface="Calibri" panose="020F0502020204030204" pitchFamily="34" charset="0"/>
                      </a:endParaRPr>
                    </a:p>
                  </a:txBody>
                  <a:tcPr marL="51435" marR="51435" marT="0" marB="0" anchor="b"/>
                </a:tc>
                <a:tc>
                  <a:txBody>
                    <a:bodyPr/>
                    <a:lstStyle/>
                    <a:p>
                      <a:pPr marL="0" marR="0" algn="ctr">
                        <a:lnSpc>
                          <a:spcPct val="115000"/>
                        </a:lnSpc>
                        <a:spcBef>
                          <a:spcPts val="0"/>
                        </a:spcBef>
                        <a:spcAft>
                          <a:spcPts val="1000"/>
                        </a:spcAft>
                      </a:pPr>
                      <a:r>
                        <a:rPr lang="en-US" sz="800">
                          <a:effectLst/>
                        </a:rPr>
                        <a:t>23,464</a:t>
                      </a:r>
                      <a:endParaRPr lang="en-US" sz="800">
                        <a:solidFill>
                          <a:srgbClr val="000000"/>
                        </a:solidFill>
                        <a:effectLst/>
                        <a:latin typeface="Calibri" panose="020F0502020204030204" pitchFamily="34" charset="0"/>
                        <a:ea typeface="Calibri" panose="020F0502020204030204" pitchFamily="34" charset="0"/>
                      </a:endParaRPr>
                    </a:p>
                  </a:txBody>
                  <a:tcPr marL="51435" marR="51435" marT="0" marB="0"/>
                </a:tc>
                <a:tc>
                  <a:txBody>
                    <a:bodyPr/>
                    <a:lstStyle/>
                    <a:p>
                      <a:pPr marL="0" marR="0">
                        <a:lnSpc>
                          <a:spcPct val="115000"/>
                        </a:lnSpc>
                        <a:spcBef>
                          <a:spcPts val="0"/>
                        </a:spcBef>
                        <a:spcAft>
                          <a:spcPts val="1000"/>
                        </a:spcAft>
                      </a:pPr>
                      <a:r>
                        <a:rPr lang="en-US" sz="800">
                          <a:effectLst/>
                        </a:rPr>
                        <a:t>Jackson</a:t>
                      </a:r>
                      <a:endParaRPr lang="en-US" sz="800">
                        <a:solidFill>
                          <a:srgbClr val="000000"/>
                        </a:solidFill>
                        <a:effectLst/>
                        <a:latin typeface="Calibri" panose="020F0502020204030204" pitchFamily="34" charset="0"/>
                        <a:ea typeface="Calibri" panose="020F0502020204030204" pitchFamily="34" charset="0"/>
                      </a:endParaRPr>
                    </a:p>
                  </a:txBody>
                  <a:tcPr marL="51435" marR="51435" marT="0" marB="0" anchor="b"/>
                </a:tc>
                <a:extLst>
                  <a:ext uri="{0D108BD9-81ED-4DB2-BD59-A6C34878D82A}">
                    <a16:rowId xmlns:a16="http://schemas.microsoft.com/office/drawing/2014/main" val="539856468"/>
                  </a:ext>
                </a:extLst>
              </a:tr>
              <a:tr h="285375">
                <a:tc>
                  <a:txBody>
                    <a:bodyPr/>
                    <a:lstStyle/>
                    <a:p>
                      <a:pPr marL="0" marR="0">
                        <a:lnSpc>
                          <a:spcPct val="115000"/>
                        </a:lnSpc>
                        <a:spcBef>
                          <a:spcPts val="0"/>
                        </a:spcBef>
                        <a:spcAft>
                          <a:spcPts val="1000"/>
                        </a:spcAft>
                      </a:pPr>
                      <a:r>
                        <a:rPr lang="en-US" sz="800">
                          <a:effectLst/>
                        </a:rPr>
                        <a:t>Colorado side of the Medicine Bow-Routt NF</a:t>
                      </a:r>
                      <a:endParaRPr lang="en-US" sz="800">
                        <a:solidFill>
                          <a:srgbClr val="000000"/>
                        </a:solidFill>
                        <a:effectLst/>
                        <a:latin typeface="Calibri" panose="020F0502020204030204" pitchFamily="34" charset="0"/>
                        <a:ea typeface="Calibri" panose="020F0502020204030204" pitchFamily="34" charset="0"/>
                      </a:endParaRPr>
                    </a:p>
                  </a:txBody>
                  <a:tcPr marL="51435" marR="51435" marT="0" marB="0" anchor="b"/>
                </a:tc>
                <a:tc>
                  <a:txBody>
                    <a:bodyPr/>
                    <a:lstStyle/>
                    <a:p>
                      <a:pPr marL="0" marR="0" algn="ctr">
                        <a:lnSpc>
                          <a:spcPct val="115000"/>
                        </a:lnSpc>
                        <a:spcBef>
                          <a:spcPts val="0"/>
                        </a:spcBef>
                        <a:spcAft>
                          <a:spcPts val="1000"/>
                        </a:spcAft>
                      </a:pPr>
                      <a:r>
                        <a:rPr lang="en-US" sz="800">
                          <a:effectLst/>
                        </a:rPr>
                        <a:t>1,125,438</a:t>
                      </a:r>
                      <a:endParaRPr lang="en-US" sz="800">
                        <a:solidFill>
                          <a:srgbClr val="000000"/>
                        </a:solidFill>
                        <a:effectLst/>
                        <a:latin typeface="Calibri" panose="020F0502020204030204" pitchFamily="34" charset="0"/>
                        <a:ea typeface="Calibri" panose="020F0502020204030204" pitchFamily="34" charset="0"/>
                      </a:endParaRPr>
                    </a:p>
                  </a:txBody>
                  <a:tcPr marL="51435" marR="51435" marT="0" marB="0"/>
                </a:tc>
                <a:tc>
                  <a:txBody>
                    <a:bodyPr/>
                    <a:lstStyle/>
                    <a:p>
                      <a:pPr marL="0" marR="0">
                        <a:lnSpc>
                          <a:spcPct val="115000"/>
                        </a:lnSpc>
                        <a:spcBef>
                          <a:spcPts val="0"/>
                        </a:spcBef>
                        <a:spcAft>
                          <a:spcPts val="1000"/>
                        </a:spcAft>
                      </a:pPr>
                      <a:r>
                        <a:rPr lang="en-US" sz="800">
                          <a:effectLst/>
                        </a:rPr>
                        <a:t>Grand, Jackson, Routt, Eagle, Summit, Larimer</a:t>
                      </a:r>
                      <a:endParaRPr lang="en-US" sz="800">
                        <a:solidFill>
                          <a:srgbClr val="000000"/>
                        </a:solidFill>
                        <a:effectLst/>
                        <a:latin typeface="Calibri" panose="020F0502020204030204" pitchFamily="34" charset="0"/>
                        <a:ea typeface="Calibri" panose="020F0502020204030204" pitchFamily="34" charset="0"/>
                      </a:endParaRPr>
                    </a:p>
                  </a:txBody>
                  <a:tcPr marL="51435" marR="51435" marT="0" marB="0" anchor="b"/>
                </a:tc>
                <a:extLst>
                  <a:ext uri="{0D108BD9-81ED-4DB2-BD59-A6C34878D82A}">
                    <a16:rowId xmlns:a16="http://schemas.microsoft.com/office/drawing/2014/main" val="377782496"/>
                  </a:ext>
                </a:extLst>
              </a:tr>
              <a:tr h="152516">
                <a:tc>
                  <a:txBody>
                    <a:bodyPr/>
                    <a:lstStyle/>
                    <a:p>
                      <a:pPr marL="0" marR="0">
                        <a:lnSpc>
                          <a:spcPct val="115000"/>
                        </a:lnSpc>
                        <a:spcBef>
                          <a:spcPts val="0"/>
                        </a:spcBef>
                        <a:spcAft>
                          <a:spcPts val="1000"/>
                        </a:spcAft>
                      </a:pPr>
                      <a:r>
                        <a:rPr lang="en-US" sz="800">
                          <a:effectLst/>
                        </a:rPr>
                        <a:t>Dinosaur National Monument</a:t>
                      </a:r>
                      <a:endParaRPr lang="en-US" sz="800">
                        <a:solidFill>
                          <a:srgbClr val="000000"/>
                        </a:solidFill>
                        <a:effectLst/>
                        <a:latin typeface="Calibri" panose="020F0502020204030204" pitchFamily="34" charset="0"/>
                        <a:ea typeface="Calibri" panose="020F0502020204030204" pitchFamily="34" charset="0"/>
                      </a:endParaRPr>
                    </a:p>
                  </a:txBody>
                  <a:tcPr marL="51435" marR="51435" marT="0" marB="0" anchor="b"/>
                </a:tc>
                <a:tc>
                  <a:txBody>
                    <a:bodyPr/>
                    <a:lstStyle/>
                    <a:p>
                      <a:pPr marL="0" marR="0" algn="ctr">
                        <a:lnSpc>
                          <a:spcPct val="115000"/>
                        </a:lnSpc>
                        <a:spcBef>
                          <a:spcPts val="0"/>
                        </a:spcBef>
                        <a:spcAft>
                          <a:spcPts val="1000"/>
                        </a:spcAft>
                      </a:pPr>
                      <a:r>
                        <a:rPr lang="en-US" sz="800">
                          <a:effectLst/>
                        </a:rPr>
                        <a:t>210,844</a:t>
                      </a:r>
                      <a:endParaRPr lang="en-US" sz="800">
                        <a:solidFill>
                          <a:srgbClr val="000000"/>
                        </a:solidFill>
                        <a:effectLst/>
                        <a:latin typeface="Calibri" panose="020F0502020204030204" pitchFamily="34" charset="0"/>
                        <a:ea typeface="Calibri" panose="020F0502020204030204" pitchFamily="34" charset="0"/>
                      </a:endParaRPr>
                    </a:p>
                  </a:txBody>
                  <a:tcPr marL="51435" marR="51435" marT="0" marB="0"/>
                </a:tc>
                <a:tc>
                  <a:txBody>
                    <a:bodyPr/>
                    <a:lstStyle/>
                    <a:p>
                      <a:pPr marL="0" marR="0">
                        <a:lnSpc>
                          <a:spcPct val="115000"/>
                        </a:lnSpc>
                        <a:spcBef>
                          <a:spcPts val="0"/>
                        </a:spcBef>
                        <a:spcAft>
                          <a:spcPts val="1000"/>
                        </a:spcAft>
                      </a:pPr>
                      <a:r>
                        <a:rPr lang="en-US" sz="800">
                          <a:effectLst/>
                        </a:rPr>
                        <a:t>Moffat, Uintah in Utah</a:t>
                      </a:r>
                      <a:endParaRPr lang="en-US" sz="800">
                        <a:solidFill>
                          <a:srgbClr val="000000"/>
                        </a:solidFill>
                        <a:effectLst/>
                        <a:latin typeface="Calibri" panose="020F0502020204030204" pitchFamily="34" charset="0"/>
                        <a:ea typeface="Calibri" panose="020F0502020204030204" pitchFamily="34" charset="0"/>
                      </a:endParaRPr>
                    </a:p>
                  </a:txBody>
                  <a:tcPr marL="51435" marR="51435" marT="0" marB="0" anchor="b"/>
                </a:tc>
                <a:extLst>
                  <a:ext uri="{0D108BD9-81ED-4DB2-BD59-A6C34878D82A}">
                    <a16:rowId xmlns:a16="http://schemas.microsoft.com/office/drawing/2014/main" val="1771443131"/>
                  </a:ext>
                </a:extLst>
              </a:tr>
              <a:tr h="285375">
                <a:tc>
                  <a:txBody>
                    <a:bodyPr/>
                    <a:lstStyle/>
                    <a:p>
                      <a:pPr marL="0" marR="0">
                        <a:lnSpc>
                          <a:spcPct val="115000"/>
                        </a:lnSpc>
                        <a:spcBef>
                          <a:spcPts val="0"/>
                        </a:spcBef>
                        <a:spcAft>
                          <a:spcPts val="1000"/>
                        </a:spcAft>
                      </a:pPr>
                      <a:r>
                        <a:rPr lang="en-US" sz="800">
                          <a:effectLst/>
                        </a:rPr>
                        <a:t>State and Private Lands (estimated)</a:t>
                      </a:r>
                      <a:endParaRPr lang="en-US" sz="800">
                        <a:solidFill>
                          <a:srgbClr val="000000"/>
                        </a:solidFill>
                        <a:effectLst/>
                        <a:latin typeface="Calibri" panose="020F0502020204030204" pitchFamily="34" charset="0"/>
                        <a:ea typeface="Calibri" panose="020F0502020204030204" pitchFamily="34" charset="0"/>
                      </a:endParaRPr>
                    </a:p>
                  </a:txBody>
                  <a:tcPr marL="51435" marR="51435" marT="0" marB="0" anchor="b"/>
                </a:tc>
                <a:tc>
                  <a:txBody>
                    <a:bodyPr/>
                    <a:lstStyle/>
                    <a:p>
                      <a:pPr marL="0" marR="0" algn="ctr">
                        <a:lnSpc>
                          <a:spcPct val="115000"/>
                        </a:lnSpc>
                        <a:spcBef>
                          <a:spcPts val="0"/>
                        </a:spcBef>
                        <a:spcAft>
                          <a:spcPts val="1000"/>
                        </a:spcAft>
                      </a:pPr>
                      <a:r>
                        <a:rPr lang="en-US" sz="800">
                          <a:effectLst/>
                        </a:rPr>
                        <a:t>4,000,000</a:t>
                      </a:r>
                      <a:endParaRPr lang="en-US" sz="800">
                        <a:solidFill>
                          <a:srgbClr val="000000"/>
                        </a:solidFill>
                        <a:effectLst/>
                        <a:latin typeface="Calibri" panose="020F0502020204030204" pitchFamily="34" charset="0"/>
                        <a:ea typeface="Calibri" panose="020F0502020204030204" pitchFamily="34" charset="0"/>
                      </a:endParaRPr>
                    </a:p>
                  </a:txBody>
                  <a:tcPr marL="51435" marR="51435" marT="0" marB="0"/>
                </a:tc>
                <a:tc>
                  <a:txBody>
                    <a:bodyPr/>
                    <a:lstStyle/>
                    <a:p>
                      <a:pPr marL="0" marR="0">
                        <a:lnSpc>
                          <a:spcPct val="115000"/>
                        </a:lnSpc>
                        <a:spcBef>
                          <a:spcPts val="0"/>
                        </a:spcBef>
                        <a:spcAft>
                          <a:spcPts val="1000"/>
                        </a:spcAft>
                      </a:pPr>
                      <a:r>
                        <a:rPr lang="en-US" sz="800">
                          <a:effectLst/>
                        </a:rPr>
                        <a:t>All the above</a:t>
                      </a:r>
                      <a:endParaRPr lang="en-US" sz="800">
                        <a:solidFill>
                          <a:srgbClr val="000000"/>
                        </a:solidFill>
                        <a:effectLst/>
                        <a:latin typeface="Calibri" panose="020F0502020204030204" pitchFamily="34" charset="0"/>
                        <a:ea typeface="Calibri" panose="020F0502020204030204" pitchFamily="34" charset="0"/>
                      </a:endParaRPr>
                    </a:p>
                  </a:txBody>
                  <a:tcPr marL="51435" marR="51435" marT="0" marB="0" anchor="b"/>
                </a:tc>
                <a:extLst>
                  <a:ext uri="{0D108BD9-81ED-4DB2-BD59-A6C34878D82A}">
                    <a16:rowId xmlns:a16="http://schemas.microsoft.com/office/drawing/2014/main" val="2664171590"/>
                  </a:ext>
                </a:extLst>
              </a:tr>
              <a:tr h="285375">
                <a:tc>
                  <a:txBody>
                    <a:bodyPr/>
                    <a:lstStyle/>
                    <a:p>
                      <a:pPr marL="0" marR="0">
                        <a:lnSpc>
                          <a:spcPct val="115000"/>
                        </a:lnSpc>
                        <a:spcBef>
                          <a:spcPts val="0"/>
                        </a:spcBef>
                        <a:spcAft>
                          <a:spcPts val="1000"/>
                        </a:spcAft>
                      </a:pPr>
                      <a:r>
                        <a:rPr lang="en-US" sz="800">
                          <a:effectLst/>
                        </a:rPr>
                        <a:t>Total Acres</a:t>
                      </a:r>
                      <a:endParaRPr lang="en-US" sz="800">
                        <a:solidFill>
                          <a:srgbClr val="000000"/>
                        </a:solidFill>
                        <a:effectLst/>
                        <a:latin typeface="Calibri" panose="020F0502020204030204" pitchFamily="34" charset="0"/>
                        <a:ea typeface="Calibri" panose="020F0502020204030204" pitchFamily="34" charset="0"/>
                      </a:endParaRPr>
                    </a:p>
                  </a:txBody>
                  <a:tcPr marL="51435" marR="51435" marT="0" marB="0" anchor="b"/>
                </a:tc>
                <a:tc>
                  <a:txBody>
                    <a:bodyPr/>
                    <a:lstStyle/>
                    <a:p>
                      <a:pPr marL="0" marR="0" algn="ctr">
                        <a:lnSpc>
                          <a:spcPct val="115000"/>
                        </a:lnSpc>
                        <a:spcBef>
                          <a:spcPts val="0"/>
                        </a:spcBef>
                        <a:spcAft>
                          <a:spcPts val="1000"/>
                        </a:spcAft>
                      </a:pPr>
                      <a:r>
                        <a:rPr lang="en-US" sz="800">
                          <a:effectLst/>
                        </a:rPr>
                        <a:t>8,505,696</a:t>
                      </a:r>
                      <a:endParaRPr lang="en-US" sz="800">
                        <a:solidFill>
                          <a:srgbClr val="000000"/>
                        </a:solidFill>
                        <a:effectLst/>
                        <a:latin typeface="Calibri" panose="020F0502020204030204" pitchFamily="34" charset="0"/>
                        <a:ea typeface="Calibri" panose="020F0502020204030204" pitchFamily="34" charset="0"/>
                      </a:endParaRPr>
                    </a:p>
                  </a:txBody>
                  <a:tcPr marL="51435" marR="51435" marT="0" marB="0"/>
                </a:tc>
                <a:tc>
                  <a:txBody>
                    <a:bodyPr/>
                    <a:lstStyle/>
                    <a:p>
                      <a:pPr marL="0" marR="0">
                        <a:lnSpc>
                          <a:spcPct val="115000"/>
                        </a:lnSpc>
                        <a:spcBef>
                          <a:spcPts val="0"/>
                        </a:spcBef>
                        <a:spcAft>
                          <a:spcPts val="1000"/>
                        </a:spcAft>
                      </a:pPr>
                      <a:r>
                        <a:rPr lang="en-US" sz="800">
                          <a:effectLst/>
                        </a:rPr>
                        <a:t> </a:t>
                      </a:r>
                      <a:endParaRPr lang="en-US" sz="800">
                        <a:solidFill>
                          <a:srgbClr val="000000"/>
                        </a:solidFill>
                        <a:effectLst/>
                        <a:latin typeface="Calibri" panose="020F0502020204030204" pitchFamily="34" charset="0"/>
                        <a:ea typeface="Calibri" panose="020F0502020204030204" pitchFamily="34" charset="0"/>
                      </a:endParaRPr>
                    </a:p>
                  </a:txBody>
                  <a:tcPr marL="51435" marR="51435" marT="0" marB="0" anchor="b"/>
                </a:tc>
                <a:extLst>
                  <a:ext uri="{0D108BD9-81ED-4DB2-BD59-A6C34878D82A}">
                    <a16:rowId xmlns:a16="http://schemas.microsoft.com/office/drawing/2014/main" val="2164754974"/>
                  </a:ext>
                </a:extLst>
              </a:tr>
            </a:tbl>
          </a:graphicData>
        </a:graphic>
      </p:graphicFrame>
    </p:spTree>
    <p:extLst>
      <p:ext uri="{BB962C8B-B14F-4D97-AF65-F5344CB8AC3E}">
        <p14:creationId xmlns:p14="http://schemas.microsoft.com/office/powerpoint/2010/main" val="4240121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louds in the sky&#10;&#10;Description automatically generated">
            <a:extLst>
              <a:ext uri="{FF2B5EF4-FFF2-40B4-BE49-F238E27FC236}">
                <a16:creationId xmlns:a16="http://schemas.microsoft.com/office/drawing/2014/main" id="{C05B6B52-EC56-4080-A474-51E6A28BBA0D}"/>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Title 1"/>
          <p:cNvSpPr>
            <a:spLocks noGrp="1"/>
          </p:cNvSpPr>
          <p:nvPr>
            <p:ph type="ctrTitle"/>
          </p:nvPr>
        </p:nvSpPr>
        <p:spPr>
          <a:xfrm>
            <a:off x="1143000" y="919704"/>
            <a:ext cx="6858000" cy="1790700"/>
          </a:xfrm>
        </p:spPr>
        <p:txBody>
          <a:bodyPr>
            <a:normAutofit fontScale="90000"/>
          </a:bodyPr>
          <a:lstStyle/>
          <a:p>
            <a:r>
              <a:rPr lang="en-US"/>
              <a:t>About the District</a:t>
            </a:r>
            <a:br>
              <a:rPr lang="en-US"/>
            </a:br>
            <a:br>
              <a:rPr lang="en-US"/>
            </a:br>
            <a:endParaRPr lang="en-US"/>
          </a:p>
        </p:txBody>
      </p:sp>
      <p:sp>
        <p:nvSpPr>
          <p:cNvPr id="3" name="Subtitle 2"/>
          <p:cNvSpPr>
            <a:spLocks noGrp="1"/>
          </p:cNvSpPr>
          <p:nvPr>
            <p:ph type="subTitle" idx="1"/>
          </p:nvPr>
        </p:nvSpPr>
        <p:spPr>
          <a:xfrm>
            <a:off x="1143000" y="1494559"/>
            <a:ext cx="6858000" cy="3676997"/>
          </a:xfrm>
        </p:spPr>
        <p:txBody>
          <a:bodyPr>
            <a:normAutofit/>
          </a:bodyPr>
          <a:lstStyle/>
          <a:p>
            <a:r>
              <a:rPr lang="en-US"/>
              <a:t>Overview of Fuels related treatments since 2013 (via NFPORS)</a:t>
            </a:r>
          </a:p>
        </p:txBody>
      </p:sp>
      <p:pic>
        <p:nvPicPr>
          <p:cNvPr id="6" name="Picture 5">
            <a:extLst>
              <a:ext uri="{FF2B5EF4-FFF2-40B4-BE49-F238E27FC236}">
                <a16:creationId xmlns:a16="http://schemas.microsoft.com/office/drawing/2014/main" id="{F9AEA0AB-8754-4ECC-B28A-B979F5DA5A09}"/>
              </a:ext>
            </a:extLst>
          </p:cNvPr>
          <p:cNvPicPr>
            <a:picLocks noChangeAspect="1"/>
          </p:cNvPicPr>
          <p:nvPr/>
        </p:nvPicPr>
        <p:blipFill>
          <a:blip r:embed="rId3"/>
          <a:stretch>
            <a:fillRect/>
          </a:stretch>
        </p:blipFill>
        <p:spPr>
          <a:xfrm>
            <a:off x="231778" y="1778578"/>
            <a:ext cx="8777812" cy="4023723"/>
          </a:xfrm>
          <a:prstGeom prst="rect">
            <a:avLst/>
          </a:prstGeom>
        </p:spPr>
      </p:pic>
    </p:spTree>
    <p:extLst>
      <p:ext uri="{BB962C8B-B14F-4D97-AF65-F5344CB8AC3E}">
        <p14:creationId xmlns:p14="http://schemas.microsoft.com/office/powerpoint/2010/main" val="3989152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6" name="Picture 5">
            <a:extLst>
              <a:ext uri="{FF2B5EF4-FFF2-40B4-BE49-F238E27FC236}">
                <a16:creationId xmlns:a16="http://schemas.microsoft.com/office/drawing/2014/main" id="{89155EFF-F3A4-602D-1AFD-BB0A9662088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5335" b="15335"/>
          <a:stretch/>
        </p:blipFill>
        <p:spPr>
          <a:xfrm>
            <a:off x="3662269" y="857257"/>
            <a:ext cx="5481731" cy="2523737"/>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a:extLst>
              <a:ext uri="{FF2B5EF4-FFF2-40B4-BE49-F238E27FC236}">
                <a16:creationId xmlns:a16="http://schemas.microsoft.com/office/drawing/2014/main" id="{C05B6B52-EC56-4080-A474-51E6A28BBA0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5688" b="15688"/>
          <a:stretch/>
        </p:blipFill>
        <p:spPr>
          <a:xfrm>
            <a:off x="3662269" y="3477006"/>
            <a:ext cx="5481731" cy="252374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5" name="Freeform: Shape 24">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4572001" cy="51435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useBgFill="1">
        <p:nvSpPr>
          <p:cNvPr id="27" name="Freeform: Shape 26">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4565499" cy="51435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2" name="Title 1"/>
          <p:cNvSpPr>
            <a:spLocks noGrp="1"/>
          </p:cNvSpPr>
          <p:nvPr>
            <p:ph type="ctrTitle"/>
          </p:nvPr>
        </p:nvSpPr>
        <p:spPr>
          <a:xfrm>
            <a:off x="308402" y="1280661"/>
            <a:ext cx="3764306" cy="2080566"/>
          </a:xfrm>
        </p:spPr>
        <p:txBody>
          <a:bodyPr>
            <a:normAutofit/>
          </a:bodyPr>
          <a:lstStyle/>
          <a:p>
            <a:pPr algn="l"/>
            <a:r>
              <a:rPr lang="en-US" sz="3450" dirty="0"/>
              <a:t>About the District:</a:t>
            </a:r>
            <a:br>
              <a:rPr lang="en-US" sz="3450" dirty="0"/>
            </a:br>
            <a:r>
              <a:rPr lang="en-US" sz="3450" dirty="0">
                <a:cs typeface="Calibri Light"/>
              </a:rPr>
              <a:t>Kremmling</a:t>
            </a:r>
            <a:br>
              <a:rPr lang="en-US" sz="3450" dirty="0"/>
            </a:br>
            <a:r>
              <a:rPr lang="en-US" sz="3450" dirty="0"/>
              <a:t>Field Office</a:t>
            </a:r>
            <a:br>
              <a:rPr lang="en-US" sz="3450" dirty="0"/>
            </a:br>
            <a:endParaRPr lang="en-US" sz="3450"/>
          </a:p>
        </p:txBody>
      </p:sp>
      <p:sp>
        <p:nvSpPr>
          <p:cNvPr id="29" name="Rectangle 28">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5992" y="111734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venir Next LT Pro"/>
            </a:endParaRPr>
          </a:p>
        </p:txBody>
      </p:sp>
      <p:sp>
        <p:nvSpPr>
          <p:cNvPr id="31" name="Rectangle 30">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203089"/>
            <a:ext cx="3764306"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2" name="TextBox 11">
            <a:extLst>
              <a:ext uri="{FF2B5EF4-FFF2-40B4-BE49-F238E27FC236}">
                <a16:creationId xmlns:a16="http://schemas.microsoft.com/office/drawing/2014/main" id="{12FAE195-4B7E-215C-6D04-03620B2B50D0}"/>
              </a:ext>
            </a:extLst>
          </p:cNvPr>
          <p:cNvSpPr txBox="1"/>
          <p:nvPr/>
        </p:nvSpPr>
        <p:spPr>
          <a:xfrm>
            <a:off x="220968" y="2761762"/>
            <a:ext cx="4056017" cy="1569660"/>
          </a:xfrm>
          <a:prstGeom prst="rect">
            <a:avLst/>
          </a:prstGeom>
          <a:noFill/>
        </p:spPr>
        <p:txBody>
          <a:bodyPr wrap="square" lIns="68580" tIns="34290" rIns="68580" bIns="34290" rtlCol="0" anchor="t">
            <a:spAutoFit/>
          </a:bodyPr>
          <a:lstStyle/>
          <a:p>
            <a:pPr marL="257175" indent="-257175" defTabSz="685800">
              <a:buFont typeface="Arial" panose="020B0604020202020204" pitchFamily="34" charset="0"/>
              <a:buChar char="•"/>
            </a:pPr>
            <a:r>
              <a:rPr lang="en-US" sz="1200" dirty="0">
                <a:solidFill>
                  <a:srgbClr val="000000"/>
                </a:solidFill>
                <a:latin typeface="Calibri" panose="020F0502020204030204"/>
              </a:rPr>
              <a:t>The area includes approximately 3.1 million acres of mixed ownership in north central Colorado. It includes lands within Jackson, Grand counties in their entirety, and portions of Summit, Eagle, Larimer, and Routt counties.  KFO, includes approximately 377,900 acres of public surface estate and approximately 653,500 acres of Federal subsurface minerals managed by the BLM.   </a:t>
            </a:r>
          </a:p>
          <a:p>
            <a:pPr marL="257175" indent="-257175" defTabSz="685800">
              <a:buFont typeface="Arial" panose="020B0604020202020204" pitchFamily="34" charset="0"/>
              <a:buChar char="•"/>
            </a:pPr>
            <a:endParaRPr lang="en-US" sz="1350">
              <a:solidFill>
                <a:prstClr val="black"/>
              </a:solidFill>
              <a:highlight>
                <a:srgbClr val="FFFF00"/>
              </a:highlight>
              <a:latin typeface="Calibri" panose="020F0502020204030204"/>
            </a:endParaRPr>
          </a:p>
        </p:txBody>
      </p:sp>
      <p:pic>
        <p:nvPicPr>
          <p:cNvPr id="9" name="Picture 8">
            <a:extLst>
              <a:ext uri="{FF2B5EF4-FFF2-40B4-BE49-F238E27FC236}">
                <a16:creationId xmlns:a16="http://schemas.microsoft.com/office/drawing/2014/main" id="{017C08C3-61E2-08F0-9D2E-2E9E8124BAC6}"/>
              </a:ext>
            </a:extLst>
          </p:cNvPr>
          <p:cNvPicPr>
            <a:picLocks noChangeAspect="1"/>
          </p:cNvPicPr>
          <p:nvPr/>
        </p:nvPicPr>
        <p:blipFill>
          <a:blip r:embed="rId6"/>
          <a:stretch>
            <a:fillRect/>
          </a:stretch>
        </p:blipFill>
        <p:spPr>
          <a:xfrm>
            <a:off x="125208" y="4192028"/>
            <a:ext cx="4247536" cy="1555955"/>
          </a:xfrm>
          <a:prstGeom prst="rect">
            <a:avLst/>
          </a:prstGeom>
        </p:spPr>
      </p:pic>
    </p:spTree>
    <p:extLst>
      <p:ext uri="{BB962C8B-B14F-4D97-AF65-F5344CB8AC3E}">
        <p14:creationId xmlns:p14="http://schemas.microsoft.com/office/powerpoint/2010/main" val="3130460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6" name="Picture 5">
            <a:extLst>
              <a:ext uri="{FF2B5EF4-FFF2-40B4-BE49-F238E27FC236}">
                <a16:creationId xmlns:a16="http://schemas.microsoft.com/office/drawing/2014/main" id="{89155EFF-F3A4-602D-1AFD-BB0A9662088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5335" b="15335"/>
          <a:stretch/>
        </p:blipFill>
        <p:spPr>
          <a:xfrm>
            <a:off x="3662269" y="857257"/>
            <a:ext cx="5481731" cy="2523737"/>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a:extLst>
              <a:ext uri="{FF2B5EF4-FFF2-40B4-BE49-F238E27FC236}">
                <a16:creationId xmlns:a16="http://schemas.microsoft.com/office/drawing/2014/main" id="{C05B6B52-EC56-4080-A474-51E6A28BBA0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5688" b="15688"/>
          <a:stretch/>
        </p:blipFill>
        <p:spPr>
          <a:xfrm>
            <a:off x="3662269" y="3477006"/>
            <a:ext cx="5481731" cy="252374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5" name="Freeform: Shape 24">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4572001" cy="51435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useBgFill="1">
        <p:nvSpPr>
          <p:cNvPr id="27" name="Freeform: Shape 26">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4565499" cy="51435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2" name="Title 1"/>
          <p:cNvSpPr>
            <a:spLocks noGrp="1"/>
          </p:cNvSpPr>
          <p:nvPr>
            <p:ph type="ctrTitle"/>
          </p:nvPr>
        </p:nvSpPr>
        <p:spPr>
          <a:xfrm>
            <a:off x="308402" y="1280661"/>
            <a:ext cx="3764306" cy="2080566"/>
          </a:xfrm>
        </p:spPr>
        <p:txBody>
          <a:bodyPr>
            <a:normAutofit/>
          </a:bodyPr>
          <a:lstStyle/>
          <a:p>
            <a:pPr algn="l"/>
            <a:r>
              <a:rPr lang="en-US" sz="3450"/>
              <a:t>About the District:</a:t>
            </a:r>
            <a:br>
              <a:rPr lang="en-US" sz="3450"/>
            </a:br>
            <a:r>
              <a:rPr lang="en-US" sz="3450" err="1"/>
              <a:t>Kremmling</a:t>
            </a:r>
            <a:r>
              <a:rPr lang="en-US" sz="3450"/>
              <a:t> Field Office</a:t>
            </a:r>
            <a:br>
              <a:rPr lang="en-US" sz="3450"/>
            </a:br>
            <a:endParaRPr lang="en-US" sz="3450"/>
          </a:p>
        </p:txBody>
      </p:sp>
      <p:sp>
        <p:nvSpPr>
          <p:cNvPr id="29" name="Rectangle 28">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5992" y="111734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venir Next LT Pro"/>
            </a:endParaRPr>
          </a:p>
        </p:txBody>
      </p:sp>
      <p:sp>
        <p:nvSpPr>
          <p:cNvPr id="31" name="Rectangle 30">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203089"/>
            <a:ext cx="3764306"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2" name="TextBox 11">
            <a:extLst>
              <a:ext uri="{FF2B5EF4-FFF2-40B4-BE49-F238E27FC236}">
                <a16:creationId xmlns:a16="http://schemas.microsoft.com/office/drawing/2014/main" id="{12FAE195-4B7E-215C-6D04-03620B2B50D0}"/>
              </a:ext>
            </a:extLst>
          </p:cNvPr>
          <p:cNvSpPr txBox="1"/>
          <p:nvPr/>
        </p:nvSpPr>
        <p:spPr>
          <a:xfrm>
            <a:off x="220968" y="2761762"/>
            <a:ext cx="4056017" cy="2146742"/>
          </a:xfrm>
          <a:prstGeom prst="rect">
            <a:avLst/>
          </a:prstGeom>
          <a:noFill/>
        </p:spPr>
        <p:txBody>
          <a:bodyPr wrap="square" rtlCol="0">
            <a:spAutoFit/>
          </a:bodyPr>
          <a:lstStyle/>
          <a:p>
            <a:pPr marL="257175" indent="-257175" defTabSz="685800">
              <a:buFont typeface="Arial" panose="020B0604020202020204" pitchFamily="34" charset="0"/>
              <a:buChar char="•"/>
            </a:pPr>
            <a:r>
              <a:rPr lang="en-US" sz="1200">
                <a:solidFill>
                  <a:srgbClr val="000000"/>
                </a:solidFill>
                <a:latin typeface="Calibri" panose="020F0502020204030204"/>
              </a:rPr>
              <a:t>Diverse set of resources and values present throughout the field office.</a:t>
            </a:r>
          </a:p>
          <a:p>
            <a:pPr marL="257175" indent="-257175" defTabSz="685800">
              <a:buFont typeface="Arial" panose="020B0604020202020204" pitchFamily="34" charset="0"/>
              <a:buChar char="•"/>
            </a:pPr>
            <a:r>
              <a:rPr lang="en-US" sz="1200">
                <a:solidFill>
                  <a:srgbClr val="000000"/>
                </a:solidFill>
                <a:latin typeface="Calibri" panose="020F0502020204030204"/>
              </a:rPr>
              <a:t>Outdoor recreation is main economic driver in southern part of the field office (mainly Grand County).</a:t>
            </a:r>
          </a:p>
          <a:p>
            <a:pPr marL="257175" indent="-257175" defTabSz="685800">
              <a:buFont typeface="Arial" panose="020B0604020202020204" pitchFamily="34" charset="0"/>
              <a:buChar char="•"/>
            </a:pPr>
            <a:r>
              <a:rPr lang="en-US" sz="1200">
                <a:solidFill>
                  <a:srgbClr val="000000"/>
                </a:solidFill>
                <a:latin typeface="Calibri" panose="020F0502020204030204"/>
              </a:rPr>
              <a:t>Agriculture is more of an economic driver in northern part of the field office (Jackson and Larimer Counties).  </a:t>
            </a:r>
          </a:p>
          <a:p>
            <a:pPr marL="257175" indent="-257175" defTabSz="685800">
              <a:buFont typeface="Arial" panose="020B0604020202020204" pitchFamily="34" charset="0"/>
              <a:buChar char="•"/>
            </a:pPr>
            <a:r>
              <a:rPr lang="en-US" sz="1200">
                <a:solidFill>
                  <a:srgbClr val="000000"/>
                </a:solidFill>
                <a:latin typeface="Calibri" panose="020F0502020204030204"/>
              </a:rPr>
              <a:t>Subsequently, SRPs, grazing permits, timber related activities make up majority of NEPA workload in field office</a:t>
            </a:r>
          </a:p>
          <a:p>
            <a:pPr defTabSz="685800"/>
            <a:endParaRPr lang="en-US" sz="1200">
              <a:solidFill>
                <a:srgbClr val="000000"/>
              </a:solidFill>
              <a:latin typeface="Calibri" panose="020F0502020204030204"/>
            </a:endParaRPr>
          </a:p>
          <a:p>
            <a:pPr marL="257175" indent="-257175" defTabSz="685800">
              <a:buFont typeface="Arial" panose="020B0604020202020204" pitchFamily="34" charset="0"/>
              <a:buChar char="•"/>
            </a:pPr>
            <a:endParaRPr lang="en-US" sz="1350">
              <a:solidFill>
                <a:prstClr val="black"/>
              </a:solidFill>
              <a:highlight>
                <a:srgbClr val="FFFF00"/>
              </a:highlight>
              <a:latin typeface="Calibri" panose="020F0502020204030204"/>
            </a:endParaRPr>
          </a:p>
        </p:txBody>
      </p:sp>
    </p:spTree>
    <p:extLst>
      <p:ext uri="{BB962C8B-B14F-4D97-AF65-F5344CB8AC3E}">
        <p14:creationId xmlns:p14="http://schemas.microsoft.com/office/powerpoint/2010/main" val="417067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57250"/>
            <a:ext cx="6959009" cy="2063635"/>
          </a:xfrm>
        </p:spPr>
        <p:txBody>
          <a:bodyPr>
            <a:normAutofit/>
          </a:bodyPr>
          <a:lstStyle/>
          <a:p>
            <a:r>
              <a:rPr lang="en-US"/>
              <a:t>About the District:</a:t>
            </a:r>
            <a:br>
              <a:rPr lang="en-US"/>
            </a:br>
            <a:r>
              <a:rPr lang="en-US" err="1"/>
              <a:t>Kremmling</a:t>
            </a:r>
            <a:r>
              <a:rPr lang="en-US"/>
              <a:t> Field Office</a:t>
            </a:r>
            <a:br>
              <a:rPr lang="en-US"/>
            </a:br>
            <a:endParaRPr lang="en-US"/>
          </a:p>
        </p:txBody>
      </p:sp>
      <p:sp>
        <p:nvSpPr>
          <p:cNvPr id="3" name="Subtitle 2"/>
          <p:cNvSpPr>
            <a:spLocks noGrp="1"/>
          </p:cNvSpPr>
          <p:nvPr>
            <p:ph type="subTitle" idx="1"/>
          </p:nvPr>
        </p:nvSpPr>
        <p:spPr>
          <a:xfrm>
            <a:off x="1143000" y="2300620"/>
            <a:ext cx="6858000" cy="3444949"/>
          </a:xfrm>
        </p:spPr>
        <p:txBody>
          <a:bodyPr>
            <a:normAutofit/>
          </a:bodyPr>
          <a:lstStyle/>
          <a:p>
            <a:pPr marL="257175" indent="-257175" algn="l">
              <a:buFont typeface="Arial" panose="020B0604020202020204" pitchFamily="34" charset="0"/>
              <a:buChar char="•"/>
            </a:pPr>
            <a:r>
              <a:rPr lang="en-US" sz="1350">
                <a:solidFill>
                  <a:srgbClr val="000000"/>
                </a:solidFill>
                <a:latin typeface="Calibri" panose="020F0502020204030204" pitchFamily="34" charset="0"/>
                <a:ea typeface="Calibri" panose="020F0502020204030204" pitchFamily="34" charset="0"/>
              </a:rPr>
              <a:t>Vegetation varies greatly as climate changes with elevation; the field office is comprised of North Park and Middle Park, which largely consist of sagebrush and native grass cover.  The high elevation portions consist largely of Lodgepole pine, sub alpine fire, and some pockets of spruce.</a:t>
            </a:r>
          </a:p>
          <a:p>
            <a:pPr marL="257175" indent="-257175" algn="l">
              <a:buFont typeface="Arial" panose="020B0604020202020204" pitchFamily="34" charset="0"/>
              <a:buChar char="•"/>
            </a:pPr>
            <a:r>
              <a:rPr lang="en-US" sz="1350">
                <a:solidFill>
                  <a:srgbClr val="000000"/>
                </a:solidFill>
                <a:latin typeface="Calibri" panose="020F0502020204030204" pitchFamily="34" charset="0"/>
                <a:ea typeface="Calibri" panose="020F0502020204030204" pitchFamily="34" charset="0"/>
              </a:rPr>
              <a:t>Actively manage for Greater Sage Grouse (GRSG) habitat with some fire and fuels decisions.</a:t>
            </a:r>
          </a:p>
          <a:p>
            <a:pPr marL="929640" marR="930593">
              <a:lnSpc>
                <a:spcPct val="110000"/>
              </a:lnSpc>
              <a:spcBef>
                <a:spcPts val="90"/>
              </a:spcBef>
            </a:pPr>
            <a:r>
              <a:rPr lang="en-US" sz="1350">
                <a:solidFill>
                  <a:srgbClr val="000000"/>
                </a:solidFill>
                <a:latin typeface="Calibri" panose="020F0502020204030204" pitchFamily="34" charset="0"/>
                <a:ea typeface="Calibri" panose="020F0502020204030204"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Acres</a:t>
            </a:r>
            <a:r>
              <a:rPr lang="en-US" sz="1350" b="1" spc="-11">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of</a:t>
            </a:r>
            <a:r>
              <a:rPr lang="en-US" sz="1350" b="1" spc="-11">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GRSG</a:t>
            </a:r>
            <a:r>
              <a:rPr lang="en-US" sz="1350" b="1" spc="-8">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Habitat</a:t>
            </a:r>
            <a:r>
              <a:rPr lang="en-US" sz="1350" b="1" spc="-8">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by</a:t>
            </a:r>
            <a:r>
              <a:rPr lang="en-US" sz="1350" b="1" spc="-8">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BLM</a:t>
            </a:r>
            <a:r>
              <a:rPr lang="en-US" sz="1350" b="1" spc="-8">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District/Field</a:t>
            </a:r>
            <a:r>
              <a:rPr lang="en-US" sz="1350" b="1" spc="-8">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Office</a:t>
            </a:r>
            <a:r>
              <a:rPr lang="en-US" sz="1350" b="1" spc="-8">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in</a:t>
            </a:r>
            <a:r>
              <a:rPr lang="en-US" sz="1350" b="1" spc="-11">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the</a:t>
            </a:r>
            <a:r>
              <a:rPr lang="en-US" sz="1350" b="1" spc="-4">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Decision</a:t>
            </a:r>
            <a:r>
              <a:rPr lang="en-US" sz="1350" b="1" spc="-217">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Area</a:t>
            </a:r>
            <a:r>
              <a:rPr lang="en-US" sz="1350" b="1" spc="-4">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(BLM-Administered Surface Lands Only)</a:t>
            </a:r>
          </a:p>
          <a:p>
            <a:pPr marL="929640" marR="930593">
              <a:lnSpc>
                <a:spcPct val="110000"/>
              </a:lnSpc>
              <a:spcBef>
                <a:spcPts val="90"/>
              </a:spcBef>
            </a:pPr>
            <a:endParaRPr lang="en-US" sz="1350">
              <a:latin typeface="Gill Sans MT" panose="020B0502020104020203" pitchFamily="34" charset="0"/>
              <a:ea typeface="Gill Sans MT" panose="020B0502020104020203" pitchFamily="34" charset="0"/>
              <a:cs typeface="Gill Sans MT" panose="020B0502020104020203" pitchFamily="34" charset="0"/>
            </a:endParaRPr>
          </a:p>
          <a:p>
            <a:pPr algn="l"/>
            <a:endParaRPr lang="en-US" sz="1350">
              <a:solidFill>
                <a:srgbClr val="000000"/>
              </a:solidFill>
              <a:latin typeface="Calibri" panose="020F0502020204030204" pitchFamily="34" charset="0"/>
              <a:ea typeface="Calibri" panose="020F0502020204030204" pitchFamily="34" charset="0"/>
            </a:endParaRPr>
          </a:p>
        </p:txBody>
      </p:sp>
      <p:graphicFrame>
        <p:nvGraphicFramePr>
          <p:cNvPr id="4" name="Table 3">
            <a:extLst>
              <a:ext uri="{FF2B5EF4-FFF2-40B4-BE49-F238E27FC236}">
                <a16:creationId xmlns:a16="http://schemas.microsoft.com/office/drawing/2014/main" id="{BBA45F51-2DE1-2ADD-529C-59088013001E}"/>
              </a:ext>
            </a:extLst>
          </p:cNvPr>
          <p:cNvGraphicFramePr>
            <a:graphicFrameLocks noGrp="1"/>
          </p:cNvGraphicFramePr>
          <p:nvPr/>
        </p:nvGraphicFramePr>
        <p:xfrm>
          <a:off x="1873988" y="4238404"/>
          <a:ext cx="5395491" cy="1403497"/>
        </p:xfrm>
        <a:graphic>
          <a:graphicData uri="http://schemas.openxmlformats.org/drawingml/2006/table">
            <a:tbl>
              <a:tblPr firstRow="1" firstCol="1" lastRow="1" lastCol="1" bandRow="1" bandCol="1">
                <a:tableStyleId>{5C22544A-7EE6-4342-B048-85BDC9FD1C3A}</a:tableStyleId>
              </a:tblPr>
              <a:tblGrid>
                <a:gridCol w="2467870">
                  <a:extLst>
                    <a:ext uri="{9D8B030D-6E8A-4147-A177-3AD203B41FA5}">
                      <a16:colId xmlns:a16="http://schemas.microsoft.com/office/drawing/2014/main" val="81175672"/>
                    </a:ext>
                  </a:extLst>
                </a:gridCol>
                <a:gridCol w="988319">
                  <a:extLst>
                    <a:ext uri="{9D8B030D-6E8A-4147-A177-3AD203B41FA5}">
                      <a16:colId xmlns:a16="http://schemas.microsoft.com/office/drawing/2014/main" val="933067820"/>
                    </a:ext>
                  </a:extLst>
                </a:gridCol>
                <a:gridCol w="988319">
                  <a:extLst>
                    <a:ext uri="{9D8B030D-6E8A-4147-A177-3AD203B41FA5}">
                      <a16:colId xmlns:a16="http://schemas.microsoft.com/office/drawing/2014/main" val="2764888554"/>
                    </a:ext>
                  </a:extLst>
                </a:gridCol>
                <a:gridCol w="950983">
                  <a:extLst>
                    <a:ext uri="{9D8B030D-6E8A-4147-A177-3AD203B41FA5}">
                      <a16:colId xmlns:a16="http://schemas.microsoft.com/office/drawing/2014/main" val="3751633431"/>
                    </a:ext>
                  </a:extLst>
                </a:gridCol>
              </a:tblGrid>
              <a:tr h="200300">
                <a:tc rowSpan="2">
                  <a:txBody>
                    <a:bodyPr/>
                    <a:lstStyle/>
                    <a:p>
                      <a:pPr marL="67945" marR="0">
                        <a:spcBef>
                          <a:spcPts val="710"/>
                        </a:spcBef>
                        <a:spcAft>
                          <a:spcPts val="0"/>
                        </a:spcAft>
                      </a:pPr>
                      <a:r>
                        <a:rPr lang="en-US" sz="800">
                          <a:effectLst/>
                        </a:rPr>
                        <a:t>BLM</a:t>
                      </a:r>
                      <a:r>
                        <a:rPr lang="en-US" sz="800" spc="-5">
                          <a:effectLst/>
                        </a:rPr>
                        <a:t> </a:t>
                      </a:r>
                      <a:r>
                        <a:rPr lang="en-US" sz="800">
                          <a:effectLst/>
                        </a:rPr>
                        <a:t>Field</a:t>
                      </a:r>
                      <a:r>
                        <a:rPr lang="en-US" sz="800" spc="-10">
                          <a:effectLst/>
                        </a:rPr>
                        <a:t> </a:t>
                      </a:r>
                      <a:r>
                        <a:rPr lang="en-US" sz="800">
                          <a:effectLst/>
                        </a:rPr>
                        <a:t>Office</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gridSpan="3">
                  <a:txBody>
                    <a:bodyPr/>
                    <a:lstStyle/>
                    <a:p>
                      <a:pPr marL="969010" marR="945515" algn="ctr">
                        <a:lnSpc>
                          <a:spcPts val="1245"/>
                        </a:lnSpc>
                        <a:spcBef>
                          <a:spcPts val="0"/>
                        </a:spcBef>
                        <a:spcAft>
                          <a:spcPts val="0"/>
                        </a:spcAft>
                      </a:pPr>
                      <a:r>
                        <a:rPr lang="en-US" sz="800">
                          <a:effectLst/>
                        </a:rPr>
                        <a:t>ARMPA</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60205912"/>
                  </a:ext>
                </a:extLst>
              </a:tr>
              <a:tr h="200300">
                <a:tc vMerge="1">
                  <a:txBody>
                    <a:bodyPr/>
                    <a:lstStyle/>
                    <a:p>
                      <a:endParaRPr lang="en-US"/>
                    </a:p>
                  </a:txBody>
                  <a:tcPr/>
                </a:tc>
                <a:tc>
                  <a:txBody>
                    <a:bodyPr/>
                    <a:lstStyle/>
                    <a:p>
                      <a:pPr marL="0" marR="54610" algn="r">
                        <a:lnSpc>
                          <a:spcPts val="1245"/>
                        </a:lnSpc>
                        <a:spcBef>
                          <a:spcPts val="0"/>
                        </a:spcBef>
                        <a:spcAft>
                          <a:spcPts val="0"/>
                        </a:spcAft>
                      </a:pPr>
                      <a:r>
                        <a:rPr lang="en-US" sz="800">
                          <a:effectLst/>
                        </a:rPr>
                        <a:t>PHMA</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54610" algn="r">
                        <a:lnSpc>
                          <a:spcPts val="1245"/>
                        </a:lnSpc>
                        <a:spcBef>
                          <a:spcPts val="0"/>
                        </a:spcBef>
                        <a:spcAft>
                          <a:spcPts val="0"/>
                        </a:spcAft>
                      </a:pPr>
                      <a:r>
                        <a:rPr lang="en-US" sz="800">
                          <a:effectLst/>
                        </a:rPr>
                        <a:t>GHMA</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48260" algn="r">
                        <a:lnSpc>
                          <a:spcPts val="1245"/>
                        </a:lnSpc>
                        <a:spcBef>
                          <a:spcPts val="0"/>
                        </a:spcBef>
                        <a:spcAft>
                          <a:spcPts val="0"/>
                        </a:spcAft>
                      </a:pPr>
                      <a:r>
                        <a:rPr lang="en-US" sz="800">
                          <a:effectLst/>
                        </a:rPr>
                        <a:t>Total</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extLst>
                  <a:ext uri="{0D108BD9-81ED-4DB2-BD59-A6C34878D82A}">
                    <a16:rowId xmlns:a16="http://schemas.microsoft.com/office/drawing/2014/main" val="2946508280"/>
                  </a:ext>
                </a:extLst>
              </a:tr>
              <a:tr h="200998">
                <a:tc>
                  <a:txBody>
                    <a:bodyPr/>
                    <a:lstStyle/>
                    <a:p>
                      <a:pPr marL="67945" marR="0">
                        <a:lnSpc>
                          <a:spcPts val="1165"/>
                        </a:lnSpc>
                        <a:spcBef>
                          <a:spcPts val="0"/>
                        </a:spcBef>
                        <a:spcAft>
                          <a:spcPts val="0"/>
                        </a:spcAft>
                      </a:pPr>
                      <a:r>
                        <a:rPr lang="en-US" sz="800">
                          <a:effectLst/>
                        </a:rPr>
                        <a:t>Colorado</a:t>
                      </a:r>
                      <a:r>
                        <a:rPr lang="en-US" sz="800" spc="-10">
                          <a:effectLst/>
                        </a:rPr>
                        <a:t> </a:t>
                      </a:r>
                      <a:r>
                        <a:rPr lang="en-US" sz="800">
                          <a:effectLst/>
                        </a:rPr>
                        <a:t>River</a:t>
                      </a:r>
                      <a:r>
                        <a:rPr lang="en-US" sz="800" spc="-10">
                          <a:effectLst/>
                        </a:rPr>
                        <a:t> </a:t>
                      </a:r>
                      <a:r>
                        <a:rPr lang="en-US" sz="800">
                          <a:effectLst/>
                        </a:rPr>
                        <a:t>Valley</a:t>
                      </a:r>
                      <a:r>
                        <a:rPr lang="en-US" sz="800" spc="-15">
                          <a:effectLst/>
                        </a:rPr>
                        <a:t> </a:t>
                      </a:r>
                      <a:r>
                        <a:rPr lang="en-US" sz="800">
                          <a:effectLst/>
                        </a:rPr>
                        <a:t>Field</a:t>
                      </a:r>
                      <a:r>
                        <a:rPr lang="en-US" sz="800" spc="-5">
                          <a:effectLst/>
                        </a:rPr>
                        <a:t> </a:t>
                      </a:r>
                      <a:r>
                        <a:rPr lang="en-US" sz="800">
                          <a:effectLst/>
                        </a:rPr>
                        <a:t>Office</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54610" algn="r">
                        <a:lnSpc>
                          <a:spcPts val="1165"/>
                        </a:lnSpc>
                        <a:spcBef>
                          <a:spcPts val="0"/>
                        </a:spcBef>
                        <a:spcAft>
                          <a:spcPts val="0"/>
                        </a:spcAft>
                      </a:pPr>
                      <a:r>
                        <a:rPr lang="en-US" sz="800">
                          <a:effectLst/>
                        </a:rPr>
                        <a:t>24,700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53975" algn="r">
                        <a:lnSpc>
                          <a:spcPts val="1165"/>
                        </a:lnSpc>
                        <a:spcBef>
                          <a:spcPts val="0"/>
                        </a:spcBef>
                        <a:spcAft>
                          <a:spcPts val="0"/>
                        </a:spcAft>
                      </a:pPr>
                      <a:r>
                        <a:rPr lang="en-US" sz="800">
                          <a:effectLst/>
                        </a:rPr>
                        <a:t>40,200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48260" algn="r">
                        <a:lnSpc>
                          <a:spcPts val="1165"/>
                        </a:lnSpc>
                        <a:spcBef>
                          <a:spcPts val="0"/>
                        </a:spcBef>
                        <a:spcAft>
                          <a:spcPts val="0"/>
                        </a:spcAft>
                      </a:pPr>
                      <a:r>
                        <a:rPr lang="en-US" sz="800">
                          <a:effectLst/>
                        </a:rPr>
                        <a:t>64,900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extLst>
                  <a:ext uri="{0D108BD9-81ED-4DB2-BD59-A6C34878D82A}">
                    <a16:rowId xmlns:a16="http://schemas.microsoft.com/office/drawing/2014/main" val="1437928693"/>
                  </a:ext>
                </a:extLst>
              </a:tr>
              <a:tr h="200300">
                <a:tc>
                  <a:txBody>
                    <a:bodyPr/>
                    <a:lstStyle/>
                    <a:p>
                      <a:pPr marL="67945" marR="0">
                        <a:lnSpc>
                          <a:spcPts val="1160"/>
                        </a:lnSpc>
                        <a:spcBef>
                          <a:spcPts val="0"/>
                        </a:spcBef>
                        <a:spcAft>
                          <a:spcPts val="0"/>
                        </a:spcAft>
                      </a:pPr>
                      <a:r>
                        <a:rPr lang="en-US" sz="800">
                          <a:effectLst/>
                        </a:rPr>
                        <a:t>Grand</a:t>
                      </a:r>
                      <a:r>
                        <a:rPr lang="en-US" sz="800" spc="-20">
                          <a:effectLst/>
                        </a:rPr>
                        <a:t> </a:t>
                      </a:r>
                      <a:r>
                        <a:rPr lang="en-US" sz="800">
                          <a:effectLst/>
                        </a:rPr>
                        <a:t>Junction</a:t>
                      </a:r>
                      <a:r>
                        <a:rPr lang="en-US" sz="800" spc="-10">
                          <a:effectLst/>
                        </a:rPr>
                        <a:t> </a:t>
                      </a:r>
                      <a:r>
                        <a:rPr lang="en-US" sz="800">
                          <a:effectLst/>
                        </a:rPr>
                        <a:t>Field</a:t>
                      </a:r>
                      <a:r>
                        <a:rPr lang="en-US" sz="800" spc="-15">
                          <a:effectLst/>
                        </a:rPr>
                        <a:t> </a:t>
                      </a:r>
                      <a:r>
                        <a:rPr lang="en-US" sz="800">
                          <a:effectLst/>
                        </a:rPr>
                        <a:t>Office</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53975" algn="r">
                        <a:lnSpc>
                          <a:spcPts val="1160"/>
                        </a:lnSpc>
                        <a:spcBef>
                          <a:spcPts val="0"/>
                        </a:spcBef>
                        <a:spcAft>
                          <a:spcPts val="0"/>
                        </a:spcAft>
                      </a:pPr>
                      <a:r>
                        <a:rPr lang="en-US" sz="800">
                          <a:effectLst/>
                        </a:rPr>
                        <a:t>5,600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53975" algn="r">
                        <a:lnSpc>
                          <a:spcPts val="1160"/>
                        </a:lnSpc>
                        <a:spcBef>
                          <a:spcPts val="0"/>
                        </a:spcBef>
                        <a:spcAft>
                          <a:spcPts val="0"/>
                        </a:spcAft>
                      </a:pPr>
                      <a:r>
                        <a:rPr lang="en-US" sz="800">
                          <a:effectLst/>
                        </a:rPr>
                        <a:t>8,900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48260" algn="r">
                        <a:lnSpc>
                          <a:spcPts val="1160"/>
                        </a:lnSpc>
                        <a:spcBef>
                          <a:spcPts val="0"/>
                        </a:spcBef>
                        <a:spcAft>
                          <a:spcPts val="0"/>
                        </a:spcAft>
                      </a:pPr>
                      <a:r>
                        <a:rPr lang="en-US" sz="800">
                          <a:effectLst/>
                        </a:rPr>
                        <a:t>14,500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extLst>
                  <a:ext uri="{0D108BD9-81ED-4DB2-BD59-A6C34878D82A}">
                    <a16:rowId xmlns:a16="http://schemas.microsoft.com/office/drawing/2014/main" val="992904189"/>
                  </a:ext>
                </a:extLst>
              </a:tr>
              <a:tr h="200300">
                <a:tc>
                  <a:txBody>
                    <a:bodyPr/>
                    <a:lstStyle/>
                    <a:p>
                      <a:pPr marL="67945" marR="0">
                        <a:lnSpc>
                          <a:spcPts val="1160"/>
                        </a:lnSpc>
                        <a:spcBef>
                          <a:spcPts val="0"/>
                        </a:spcBef>
                        <a:spcAft>
                          <a:spcPts val="0"/>
                        </a:spcAft>
                      </a:pPr>
                      <a:r>
                        <a:rPr lang="en-US" sz="800">
                          <a:effectLst/>
                        </a:rPr>
                        <a:t>Kremmling</a:t>
                      </a:r>
                      <a:r>
                        <a:rPr lang="en-US" sz="800" spc="-15">
                          <a:effectLst/>
                        </a:rPr>
                        <a:t> </a:t>
                      </a:r>
                      <a:r>
                        <a:rPr lang="en-US" sz="800">
                          <a:effectLst/>
                        </a:rPr>
                        <a:t>Field</a:t>
                      </a:r>
                      <a:r>
                        <a:rPr lang="en-US" sz="800" spc="-10">
                          <a:effectLst/>
                        </a:rPr>
                        <a:t> </a:t>
                      </a:r>
                      <a:r>
                        <a:rPr lang="en-US" sz="800">
                          <a:effectLst/>
                        </a:rPr>
                        <a:t>Office</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53975" algn="r">
                        <a:lnSpc>
                          <a:spcPts val="1160"/>
                        </a:lnSpc>
                        <a:spcBef>
                          <a:spcPts val="0"/>
                        </a:spcBef>
                        <a:spcAft>
                          <a:spcPts val="0"/>
                        </a:spcAft>
                      </a:pPr>
                      <a:r>
                        <a:rPr lang="en-US" sz="800">
                          <a:effectLst/>
                        </a:rPr>
                        <a:t>198,900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53975" algn="r">
                        <a:lnSpc>
                          <a:spcPts val="1160"/>
                        </a:lnSpc>
                        <a:spcBef>
                          <a:spcPts val="0"/>
                        </a:spcBef>
                        <a:spcAft>
                          <a:spcPts val="0"/>
                        </a:spcAft>
                      </a:pPr>
                      <a:r>
                        <a:rPr lang="en-US" sz="800">
                          <a:effectLst/>
                        </a:rPr>
                        <a:t>18,900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47625" algn="r">
                        <a:lnSpc>
                          <a:spcPts val="1160"/>
                        </a:lnSpc>
                        <a:spcBef>
                          <a:spcPts val="0"/>
                        </a:spcBef>
                        <a:spcAft>
                          <a:spcPts val="0"/>
                        </a:spcAft>
                      </a:pPr>
                      <a:r>
                        <a:rPr lang="en-US" sz="800">
                          <a:effectLst/>
                        </a:rPr>
                        <a:t>217,800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extLst>
                  <a:ext uri="{0D108BD9-81ED-4DB2-BD59-A6C34878D82A}">
                    <a16:rowId xmlns:a16="http://schemas.microsoft.com/office/drawing/2014/main" val="2142854561"/>
                  </a:ext>
                </a:extLst>
              </a:tr>
              <a:tr h="200998">
                <a:tc>
                  <a:txBody>
                    <a:bodyPr/>
                    <a:lstStyle/>
                    <a:p>
                      <a:pPr marL="67945" marR="0">
                        <a:lnSpc>
                          <a:spcPts val="1165"/>
                        </a:lnSpc>
                        <a:spcBef>
                          <a:spcPts val="0"/>
                        </a:spcBef>
                        <a:spcAft>
                          <a:spcPts val="0"/>
                        </a:spcAft>
                      </a:pPr>
                      <a:r>
                        <a:rPr lang="en-US" sz="800">
                          <a:effectLst/>
                        </a:rPr>
                        <a:t>Little</a:t>
                      </a:r>
                      <a:r>
                        <a:rPr lang="en-US" sz="800" spc="-10">
                          <a:effectLst/>
                        </a:rPr>
                        <a:t> </a:t>
                      </a:r>
                      <a:r>
                        <a:rPr lang="en-US" sz="800">
                          <a:effectLst/>
                        </a:rPr>
                        <a:t>Snake</a:t>
                      </a:r>
                      <a:r>
                        <a:rPr lang="en-US" sz="800" spc="-10">
                          <a:effectLst/>
                        </a:rPr>
                        <a:t> </a:t>
                      </a:r>
                      <a:r>
                        <a:rPr lang="en-US" sz="800">
                          <a:effectLst/>
                        </a:rPr>
                        <a:t>Field</a:t>
                      </a:r>
                      <a:r>
                        <a:rPr lang="en-US" sz="800" spc="-15">
                          <a:effectLst/>
                        </a:rPr>
                        <a:t> </a:t>
                      </a:r>
                      <a:r>
                        <a:rPr lang="en-US" sz="800">
                          <a:effectLst/>
                        </a:rPr>
                        <a:t>Office</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53975" algn="r">
                        <a:lnSpc>
                          <a:spcPts val="1165"/>
                        </a:lnSpc>
                        <a:spcBef>
                          <a:spcPts val="0"/>
                        </a:spcBef>
                        <a:spcAft>
                          <a:spcPts val="0"/>
                        </a:spcAft>
                      </a:pPr>
                      <a:r>
                        <a:rPr lang="en-US" sz="800">
                          <a:effectLst/>
                        </a:rPr>
                        <a:t>570,400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53340" algn="r">
                        <a:lnSpc>
                          <a:spcPts val="1165"/>
                        </a:lnSpc>
                        <a:spcBef>
                          <a:spcPts val="0"/>
                        </a:spcBef>
                        <a:spcAft>
                          <a:spcPts val="0"/>
                        </a:spcAft>
                      </a:pPr>
                      <a:r>
                        <a:rPr lang="en-US" sz="800">
                          <a:effectLst/>
                        </a:rPr>
                        <a:t>479,700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48260" algn="r">
                        <a:lnSpc>
                          <a:spcPts val="1165"/>
                        </a:lnSpc>
                        <a:spcBef>
                          <a:spcPts val="0"/>
                        </a:spcBef>
                        <a:spcAft>
                          <a:spcPts val="0"/>
                        </a:spcAft>
                      </a:pPr>
                      <a:r>
                        <a:rPr lang="en-US" sz="800">
                          <a:effectLst/>
                        </a:rPr>
                        <a:t>1,050,100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extLst>
                  <a:ext uri="{0D108BD9-81ED-4DB2-BD59-A6C34878D82A}">
                    <a16:rowId xmlns:a16="http://schemas.microsoft.com/office/drawing/2014/main" val="1028865058"/>
                  </a:ext>
                </a:extLst>
              </a:tr>
              <a:tr h="200300">
                <a:tc>
                  <a:txBody>
                    <a:bodyPr/>
                    <a:lstStyle/>
                    <a:p>
                      <a:pPr marL="67945" marR="0">
                        <a:lnSpc>
                          <a:spcPts val="1160"/>
                        </a:lnSpc>
                        <a:spcBef>
                          <a:spcPts val="0"/>
                        </a:spcBef>
                        <a:spcAft>
                          <a:spcPts val="0"/>
                        </a:spcAft>
                      </a:pPr>
                      <a:r>
                        <a:rPr lang="en-US" sz="800">
                          <a:effectLst/>
                        </a:rPr>
                        <a:t>White</a:t>
                      </a:r>
                      <a:r>
                        <a:rPr lang="en-US" sz="800" spc="-20">
                          <a:effectLst/>
                        </a:rPr>
                        <a:t> </a:t>
                      </a:r>
                      <a:r>
                        <a:rPr lang="en-US" sz="800">
                          <a:effectLst/>
                        </a:rPr>
                        <a:t>River</a:t>
                      </a:r>
                      <a:r>
                        <a:rPr lang="en-US" sz="800" spc="-15">
                          <a:effectLst/>
                        </a:rPr>
                        <a:t> </a:t>
                      </a:r>
                      <a:r>
                        <a:rPr lang="en-US" sz="800">
                          <a:effectLst/>
                        </a:rPr>
                        <a:t>Field</a:t>
                      </a:r>
                      <a:r>
                        <a:rPr lang="en-US" sz="800" spc="-15">
                          <a:effectLst/>
                        </a:rPr>
                        <a:t> </a:t>
                      </a:r>
                      <a:r>
                        <a:rPr lang="en-US" sz="800">
                          <a:effectLst/>
                        </a:rPr>
                        <a:t>Office</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53975" algn="r">
                        <a:lnSpc>
                          <a:spcPts val="1160"/>
                        </a:lnSpc>
                        <a:spcBef>
                          <a:spcPts val="0"/>
                        </a:spcBef>
                        <a:spcAft>
                          <a:spcPts val="0"/>
                        </a:spcAft>
                      </a:pPr>
                      <a:r>
                        <a:rPr lang="en-US" sz="800">
                          <a:effectLst/>
                        </a:rPr>
                        <a:t>122,000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53340" algn="r">
                        <a:lnSpc>
                          <a:spcPts val="1160"/>
                        </a:lnSpc>
                        <a:spcBef>
                          <a:spcPts val="0"/>
                        </a:spcBef>
                        <a:spcAft>
                          <a:spcPts val="0"/>
                        </a:spcAft>
                      </a:pPr>
                      <a:r>
                        <a:rPr lang="en-US" sz="800">
                          <a:effectLst/>
                        </a:rPr>
                        <a:t>180,200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47625" algn="r">
                        <a:lnSpc>
                          <a:spcPts val="1160"/>
                        </a:lnSpc>
                        <a:spcBef>
                          <a:spcPts val="0"/>
                        </a:spcBef>
                        <a:spcAft>
                          <a:spcPts val="0"/>
                        </a:spcAft>
                      </a:pPr>
                      <a:r>
                        <a:rPr lang="en-US" sz="800">
                          <a:effectLst/>
                        </a:rPr>
                        <a:t>302,200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extLst>
                  <a:ext uri="{0D108BD9-81ED-4DB2-BD59-A6C34878D82A}">
                    <a16:rowId xmlns:a16="http://schemas.microsoft.com/office/drawing/2014/main" val="1007024744"/>
                  </a:ext>
                </a:extLst>
              </a:tr>
            </a:tbl>
          </a:graphicData>
        </a:graphic>
      </p:graphicFrame>
    </p:spTree>
    <p:extLst>
      <p:ext uri="{BB962C8B-B14F-4D97-AF65-F5344CB8AC3E}">
        <p14:creationId xmlns:p14="http://schemas.microsoft.com/office/powerpoint/2010/main" val="2582982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6" name="Picture 5">
            <a:extLst>
              <a:ext uri="{FF2B5EF4-FFF2-40B4-BE49-F238E27FC236}">
                <a16:creationId xmlns:a16="http://schemas.microsoft.com/office/drawing/2014/main" id="{89155EFF-F3A4-602D-1AFD-BB0A9662088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5471" b="15471"/>
          <a:stretch/>
        </p:blipFill>
        <p:spPr>
          <a:xfrm>
            <a:off x="3662269" y="857257"/>
            <a:ext cx="5481731" cy="2523737"/>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a:extLst>
              <a:ext uri="{FF2B5EF4-FFF2-40B4-BE49-F238E27FC236}">
                <a16:creationId xmlns:a16="http://schemas.microsoft.com/office/drawing/2014/main" id="{C05B6B52-EC56-4080-A474-51E6A28BBA0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5688" b="15688"/>
          <a:stretch/>
        </p:blipFill>
        <p:spPr>
          <a:xfrm>
            <a:off x="3662269" y="3477006"/>
            <a:ext cx="5481731" cy="252374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5" name="Freeform: Shape 24">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4572001" cy="51435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useBgFill="1">
        <p:nvSpPr>
          <p:cNvPr id="27" name="Freeform: Shape 26">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4565499" cy="51435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2" name="Title 1"/>
          <p:cNvSpPr>
            <a:spLocks noGrp="1"/>
          </p:cNvSpPr>
          <p:nvPr>
            <p:ph type="ctrTitle"/>
          </p:nvPr>
        </p:nvSpPr>
        <p:spPr>
          <a:xfrm>
            <a:off x="308402" y="1280661"/>
            <a:ext cx="3764306" cy="2080566"/>
          </a:xfrm>
        </p:spPr>
        <p:txBody>
          <a:bodyPr>
            <a:normAutofit/>
          </a:bodyPr>
          <a:lstStyle/>
          <a:p>
            <a:pPr algn="l"/>
            <a:r>
              <a:rPr lang="en-US" sz="3450"/>
              <a:t>About the District:</a:t>
            </a:r>
            <a:br>
              <a:rPr lang="en-US" sz="3450"/>
            </a:br>
            <a:r>
              <a:rPr lang="en-US" sz="3450" err="1"/>
              <a:t>Kremmling</a:t>
            </a:r>
            <a:r>
              <a:rPr lang="en-US" sz="3450"/>
              <a:t> Field Office</a:t>
            </a:r>
            <a:br>
              <a:rPr lang="en-US" sz="3450"/>
            </a:br>
            <a:endParaRPr lang="en-US" sz="3450"/>
          </a:p>
        </p:txBody>
      </p:sp>
      <p:sp>
        <p:nvSpPr>
          <p:cNvPr id="29" name="Rectangle 28">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5992" y="111734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venir Next LT Pro"/>
            </a:endParaRPr>
          </a:p>
        </p:txBody>
      </p:sp>
      <p:sp>
        <p:nvSpPr>
          <p:cNvPr id="31" name="Rectangle 30">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203089"/>
            <a:ext cx="3764306"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2" name="TextBox 11">
            <a:extLst>
              <a:ext uri="{FF2B5EF4-FFF2-40B4-BE49-F238E27FC236}">
                <a16:creationId xmlns:a16="http://schemas.microsoft.com/office/drawing/2014/main" id="{12FAE195-4B7E-215C-6D04-03620B2B50D0}"/>
              </a:ext>
            </a:extLst>
          </p:cNvPr>
          <p:cNvSpPr txBox="1"/>
          <p:nvPr/>
        </p:nvSpPr>
        <p:spPr>
          <a:xfrm>
            <a:off x="220968" y="2761763"/>
            <a:ext cx="4056017" cy="3254737"/>
          </a:xfrm>
          <a:prstGeom prst="rect">
            <a:avLst/>
          </a:prstGeom>
          <a:noFill/>
        </p:spPr>
        <p:txBody>
          <a:bodyPr wrap="square" rtlCol="0">
            <a:spAutoFit/>
          </a:bodyPr>
          <a:lstStyle/>
          <a:p>
            <a:pPr marL="257175" indent="-257175" defTabSz="685800">
              <a:buFont typeface="Arial" panose="020B0604020202020204" pitchFamily="34" charset="0"/>
              <a:buChar char="•"/>
            </a:pPr>
            <a:r>
              <a:rPr lang="en-US" sz="1200">
                <a:solidFill>
                  <a:prstClr val="black"/>
                </a:solidFill>
                <a:latin typeface="Calibri" panose="020F0502020204030204"/>
              </a:rPr>
              <a:t>Suppression program:  On BLM, KFO averages 3 starts and 1,728 acres burned since 2003. *Does not include private, state or USFS fire stats.  </a:t>
            </a:r>
          </a:p>
          <a:p>
            <a:pPr marL="257175" indent="-257175" defTabSz="685800">
              <a:buFont typeface="Arial" panose="020B0604020202020204" pitchFamily="34" charset="0"/>
              <a:buChar char="•"/>
            </a:pPr>
            <a:r>
              <a:rPr lang="en-US" sz="1200">
                <a:solidFill>
                  <a:prstClr val="black"/>
                </a:solidFill>
                <a:latin typeface="Calibri" panose="020F0502020204030204"/>
              </a:rPr>
              <a:t>Remove historic 2016 and 2020 fire seasons, the average acres burned per year drops to 37.</a:t>
            </a:r>
          </a:p>
          <a:p>
            <a:pPr marL="257175" indent="-257175" defTabSz="685800">
              <a:buFont typeface="Arial" panose="020B0604020202020204" pitchFamily="34" charset="0"/>
              <a:buChar char="•"/>
            </a:pPr>
            <a:r>
              <a:rPr lang="en-US" sz="1200">
                <a:solidFill>
                  <a:prstClr val="black"/>
                </a:solidFill>
                <a:latin typeface="Calibri" panose="020F0502020204030204"/>
              </a:rPr>
              <a:t>Active fuels program.  Focus on hazardous fuels reduction near WUI and after timber sales, along with PJ encroachment that effects big game, lynx, RM Big Horn Sheep and sage grouse habitat.  </a:t>
            </a:r>
          </a:p>
          <a:p>
            <a:pPr marL="257175" indent="-257175" defTabSz="685800">
              <a:buFont typeface="Arial" panose="020B0604020202020204" pitchFamily="34" charset="0"/>
              <a:buChar char="•"/>
            </a:pPr>
            <a:r>
              <a:rPr lang="en-US" sz="1200">
                <a:solidFill>
                  <a:prstClr val="black"/>
                </a:solidFill>
                <a:latin typeface="Calibri" panose="020F0502020204030204"/>
              </a:rPr>
              <a:t>10 Year average:  8 treatments per year, for an average of 2,809 treated per year.</a:t>
            </a:r>
          </a:p>
          <a:p>
            <a:pPr marL="257175" indent="-257175" defTabSz="685800">
              <a:buFont typeface="Arial" panose="020B0604020202020204" pitchFamily="34" charset="0"/>
              <a:buChar char="•"/>
            </a:pPr>
            <a:r>
              <a:rPr lang="en-US" sz="1200">
                <a:solidFill>
                  <a:prstClr val="black"/>
                </a:solidFill>
                <a:latin typeface="Calibri" panose="020F0502020204030204"/>
              </a:rPr>
              <a:t>Previous 5 years:  Average 6 treatments per year, for an average of 3,046 acres treated.  </a:t>
            </a:r>
          </a:p>
          <a:p>
            <a:pPr marL="257175" indent="-257175" defTabSz="685800">
              <a:buFont typeface="Arial" panose="020B0604020202020204" pitchFamily="34" charset="0"/>
              <a:buChar char="•"/>
            </a:pPr>
            <a:r>
              <a:rPr lang="en-US" sz="1200">
                <a:solidFill>
                  <a:prstClr val="black"/>
                </a:solidFill>
                <a:latin typeface="Calibri" panose="020F0502020204030204"/>
              </a:rPr>
              <a:t>Chronic fuels program and field office vacancies and turnover have contributed to reduction in numbers of projects that are able to be implemented per year.  </a:t>
            </a:r>
          </a:p>
          <a:p>
            <a:pPr marL="257175" indent="-257175" defTabSz="685800">
              <a:buFont typeface="Arial" panose="020B0604020202020204" pitchFamily="34" charset="0"/>
              <a:buChar char="•"/>
            </a:pPr>
            <a:endParaRPr lang="en-US" sz="1350">
              <a:solidFill>
                <a:prstClr val="black"/>
              </a:solidFill>
              <a:highlight>
                <a:srgbClr val="FFFF00"/>
              </a:highlight>
              <a:latin typeface="Calibri" panose="020F0502020204030204"/>
            </a:endParaRPr>
          </a:p>
        </p:txBody>
      </p:sp>
    </p:spTree>
    <p:extLst>
      <p:ext uri="{BB962C8B-B14F-4D97-AF65-F5344CB8AC3E}">
        <p14:creationId xmlns:p14="http://schemas.microsoft.com/office/powerpoint/2010/main" val="1389992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6" name="Picture 5" descr="A bird flying in the air">
            <a:extLst>
              <a:ext uri="{FF2B5EF4-FFF2-40B4-BE49-F238E27FC236}">
                <a16:creationId xmlns:a16="http://schemas.microsoft.com/office/drawing/2014/main" id="{89155EFF-F3A4-602D-1AFD-BB0A9662088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5443" r="-2" b="16523"/>
          <a:stretch/>
        </p:blipFill>
        <p:spPr>
          <a:xfrm>
            <a:off x="3662269" y="857257"/>
            <a:ext cx="5481731" cy="2523737"/>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descr="A group of clouds in the sky&#10;&#10;Description automatically generated">
            <a:extLst>
              <a:ext uri="{FF2B5EF4-FFF2-40B4-BE49-F238E27FC236}">
                <a16:creationId xmlns:a16="http://schemas.microsoft.com/office/drawing/2014/main" id="{C05B6B52-EC56-4080-A474-51E6A28BBA0D}"/>
              </a:ext>
            </a:extLst>
          </p:cNvPr>
          <p:cNvPicPr>
            <a:picLocks noChangeAspect="1"/>
          </p:cNvPicPr>
          <p:nvPr/>
        </p:nvPicPr>
        <p:blipFill rotWithShape="1">
          <a:blip r:embed="rId4">
            <a:extLst>
              <a:ext uri="{28A0092B-C50C-407E-A947-70E740481C1C}">
                <a14:useLocalDpi xmlns:a14="http://schemas.microsoft.com/office/drawing/2010/main" val="0"/>
              </a:ext>
            </a:extLst>
          </a:blip>
          <a:srcRect t="9076" r="-2" b="9074"/>
          <a:stretch/>
        </p:blipFill>
        <p:spPr>
          <a:xfrm>
            <a:off x="3662269" y="3477006"/>
            <a:ext cx="5481731" cy="252374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5" name="Freeform: Shape 24">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4572001" cy="51435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useBgFill="1">
        <p:nvSpPr>
          <p:cNvPr id="27" name="Freeform: Shape 26">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4565499" cy="51435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2" name="Title 1"/>
          <p:cNvSpPr>
            <a:spLocks noGrp="1"/>
          </p:cNvSpPr>
          <p:nvPr>
            <p:ph type="ctrTitle"/>
          </p:nvPr>
        </p:nvSpPr>
        <p:spPr>
          <a:xfrm>
            <a:off x="329184" y="1532253"/>
            <a:ext cx="3764306" cy="2080566"/>
          </a:xfrm>
        </p:spPr>
        <p:txBody>
          <a:bodyPr>
            <a:normAutofit/>
          </a:bodyPr>
          <a:lstStyle/>
          <a:p>
            <a:pPr algn="l"/>
            <a:r>
              <a:rPr lang="en-US" sz="3450"/>
              <a:t>About the District:</a:t>
            </a:r>
            <a:br>
              <a:rPr lang="en-US" sz="3450"/>
            </a:br>
            <a:r>
              <a:rPr lang="en-US" sz="3450"/>
              <a:t>Little Snake Field Office</a:t>
            </a:r>
            <a:br>
              <a:rPr lang="en-US" sz="3450"/>
            </a:br>
            <a:endParaRPr lang="en-US" sz="3450"/>
          </a:p>
        </p:txBody>
      </p:sp>
      <p:sp>
        <p:nvSpPr>
          <p:cNvPr id="29" name="Rectangle 28">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5992" y="111734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venir Next LT Pro"/>
            </a:endParaRPr>
          </a:p>
        </p:txBody>
      </p:sp>
      <p:sp>
        <p:nvSpPr>
          <p:cNvPr id="31" name="Rectangle 30">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203089"/>
            <a:ext cx="3764306"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7" name="TextBox 6">
            <a:extLst>
              <a:ext uri="{FF2B5EF4-FFF2-40B4-BE49-F238E27FC236}">
                <a16:creationId xmlns:a16="http://schemas.microsoft.com/office/drawing/2014/main" id="{3A01FB30-990C-46CB-55D2-DA0E42551A85}"/>
              </a:ext>
            </a:extLst>
          </p:cNvPr>
          <p:cNvSpPr txBox="1"/>
          <p:nvPr/>
        </p:nvSpPr>
        <p:spPr>
          <a:xfrm>
            <a:off x="7279387" y="5850709"/>
            <a:ext cx="1864614" cy="173124"/>
          </a:xfrm>
          <a:prstGeom prst="rect">
            <a:avLst/>
          </a:prstGeom>
          <a:solidFill>
            <a:srgbClr val="000000"/>
          </a:solidFill>
        </p:spPr>
        <p:txBody>
          <a:bodyPr wrap="none" rtlCol="0">
            <a:spAutoFit/>
          </a:bodyPr>
          <a:lstStyle/>
          <a:p>
            <a:pPr algn="r" defTabSz="685800">
              <a:spcAft>
                <a:spcPts val="450"/>
              </a:spcAft>
            </a:pPr>
            <a:r>
              <a:rPr lang="en-US" sz="525">
                <a:solidFill>
                  <a:srgbClr val="FFFFFF"/>
                </a:solidFill>
                <a:latin typeface="Calibri" panose="020F0502020204030204"/>
                <a:hlinkClick r:id="rId3" tooltip="https://wyophotos.blogspot.com/2011/03/sage-grouse.html">
                  <a:extLst>
                    <a:ext uri="{A12FA001-AC4F-418D-AE19-62706E023703}">
                      <ahyp:hlinkClr xmlns:ahyp="http://schemas.microsoft.com/office/drawing/2018/hyperlinkcolor" val="tx"/>
                    </a:ext>
                  </a:extLst>
                </a:hlinkClick>
              </a:rPr>
              <a:t>This Photo</a:t>
            </a:r>
            <a:r>
              <a:rPr lang="en-US" sz="525">
                <a:solidFill>
                  <a:srgbClr val="FFFFFF"/>
                </a:solidFill>
                <a:latin typeface="Calibri" panose="020F0502020204030204"/>
              </a:rPr>
              <a:t> by Unknown Author is licensed under </a:t>
            </a:r>
            <a:r>
              <a:rPr lang="en-US" sz="525">
                <a:solidFill>
                  <a:srgbClr val="FFFFFF"/>
                </a:solidFill>
                <a:latin typeface="Calibri" panose="020F0502020204030204"/>
                <a:hlinkClick r:id="rId5" tooltip="https://creativecommons.org/licenses/by-nc-sa/3.0/">
                  <a:extLst>
                    <a:ext uri="{A12FA001-AC4F-418D-AE19-62706E023703}">
                      <ahyp:hlinkClr xmlns:ahyp="http://schemas.microsoft.com/office/drawing/2018/hyperlinkcolor" val="tx"/>
                    </a:ext>
                  </a:extLst>
                </a:hlinkClick>
              </a:rPr>
              <a:t>CC BY-SA-NC</a:t>
            </a:r>
            <a:endParaRPr lang="en-US" sz="525">
              <a:solidFill>
                <a:srgbClr val="FFFFFF"/>
              </a:solidFill>
              <a:latin typeface="Calibri" panose="020F0502020204030204"/>
            </a:endParaRPr>
          </a:p>
        </p:txBody>
      </p:sp>
      <p:sp>
        <p:nvSpPr>
          <p:cNvPr id="12" name="TextBox 11">
            <a:extLst>
              <a:ext uri="{FF2B5EF4-FFF2-40B4-BE49-F238E27FC236}">
                <a16:creationId xmlns:a16="http://schemas.microsoft.com/office/drawing/2014/main" id="{12FAE195-4B7E-215C-6D04-03620B2B50D0}"/>
              </a:ext>
            </a:extLst>
          </p:cNvPr>
          <p:cNvSpPr txBox="1"/>
          <p:nvPr/>
        </p:nvSpPr>
        <p:spPr>
          <a:xfrm>
            <a:off x="235132" y="3169375"/>
            <a:ext cx="4056017" cy="1962076"/>
          </a:xfrm>
          <a:prstGeom prst="rect">
            <a:avLst/>
          </a:prstGeom>
          <a:noFill/>
        </p:spPr>
        <p:txBody>
          <a:bodyPr wrap="square" rtlCol="0">
            <a:spAutoFit/>
          </a:bodyPr>
          <a:lstStyle/>
          <a:p>
            <a:pPr marL="257175" indent="-257175" defTabSz="685800">
              <a:buFont typeface="Arial" panose="020B0604020202020204" pitchFamily="34" charset="0"/>
              <a:buChar char="•"/>
            </a:pPr>
            <a:r>
              <a:rPr lang="en-US" sz="1350">
                <a:solidFill>
                  <a:prstClr val="black"/>
                </a:solidFill>
                <a:latin typeface="Calibri" panose="020F0502020204030204"/>
              </a:rPr>
              <a:t>The Little Snake Field Office includes within its administrative boundary approximately 4.2 million acres of federal, State, county, and private lands.</a:t>
            </a:r>
          </a:p>
          <a:p>
            <a:pPr defTabSz="685800"/>
            <a:endParaRPr lang="en-US" sz="1350">
              <a:solidFill>
                <a:prstClr val="black"/>
              </a:solidFill>
              <a:latin typeface="Calibri" panose="020F0502020204030204"/>
            </a:endParaRPr>
          </a:p>
          <a:p>
            <a:pPr marL="257175" indent="-257175" defTabSz="685800">
              <a:buFont typeface="Arial" panose="020B0604020202020204" pitchFamily="34" charset="0"/>
              <a:buChar char="•"/>
            </a:pPr>
            <a:r>
              <a:rPr lang="en-US" sz="1350">
                <a:solidFill>
                  <a:prstClr val="black"/>
                </a:solidFill>
                <a:latin typeface="Calibri" panose="020F0502020204030204"/>
              </a:rPr>
              <a:t>The area is bordered on the north by the State of Wyoming, on the west by the State of Utah, on the south by the BLM White River Field Office and Routt and White River National Forests, and on the east by Routt National Forest.</a:t>
            </a:r>
          </a:p>
        </p:txBody>
      </p:sp>
    </p:spTree>
    <p:extLst>
      <p:ext uri="{BB962C8B-B14F-4D97-AF65-F5344CB8AC3E}">
        <p14:creationId xmlns:p14="http://schemas.microsoft.com/office/powerpoint/2010/main" val="1719271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6" name="Picture 5" descr="A bird flying in the air">
            <a:extLst>
              <a:ext uri="{FF2B5EF4-FFF2-40B4-BE49-F238E27FC236}">
                <a16:creationId xmlns:a16="http://schemas.microsoft.com/office/drawing/2014/main" id="{89155EFF-F3A4-602D-1AFD-BB0A9662088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5443" r="-2" b="16523"/>
          <a:stretch/>
        </p:blipFill>
        <p:spPr>
          <a:xfrm>
            <a:off x="3662269" y="857257"/>
            <a:ext cx="5481731" cy="2523737"/>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descr="A group of clouds in the sky&#10;&#10;Description automatically generated">
            <a:extLst>
              <a:ext uri="{FF2B5EF4-FFF2-40B4-BE49-F238E27FC236}">
                <a16:creationId xmlns:a16="http://schemas.microsoft.com/office/drawing/2014/main" id="{C05B6B52-EC56-4080-A474-51E6A28BBA0D}"/>
              </a:ext>
            </a:extLst>
          </p:cNvPr>
          <p:cNvPicPr>
            <a:picLocks noChangeAspect="1"/>
          </p:cNvPicPr>
          <p:nvPr/>
        </p:nvPicPr>
        <p:blipFill rotWithShape="1">
          <a:blip r:embed="rId4">
            <a:extLst>
              <a:ext uri="{28A0092B-C50C-407E-A947-70E740481C1C}">
                <a14:useLocalDpi xmlns:a14="http://schemas.microsoft.com/office/drawing/2010/main" val="0"/>
              </a:ext>
            </a:extLst>
          </a:blip>
          <a:srcRect t="9076" r="-2" b="9074"/>
          <a:stretch/>
        </p:blipFill>
        <p:spPr>
          <a:xfrm>
            <a:off x="3662269" y="3477006"/>
            <a:ext cx="5481731" cy="252374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5" name="Freeform: Shape 24">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4572001" cy="51435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useBgFill="1">
        <p:nvSpPr>
          <p:cNvPr id="27" name="Freeform: Shape 26">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4565499" cy="51435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2" name="Title 1"/>
          <p:cNvSpPr>
            <a:spLocks noGrp="1"/>
          </p:cNvSpPr>
          <p:nvPr>
            <p:ph type="ctrTitle"/>
          </p:nvPr>
        </p:nvSpPr>
        <p:spPr>
          <a:xfrm>
            <a:off x="329184" y="1532253"/>
            <a:ext cx="3764306" cy="2080566"/>
          </a:xfrm>
        </p:spPr>
        <p:txBody>
          <a:bodyPr>
            <a:normAutofit/>
          </a:bodyPr>
          <a:lstStyle/>
          <a:p>
            <a:pPr algn="l"/>
            <a:r>
              <a:rPr lang="en-US" sz="3450"/>
              <a:t>About the District:</a:t>
            </a:r>
            <a:br>
              <a:rPr lang="en-US" sz="3450"/>
            </a:br>
            <a:r>
              <a:rPr lang="en-US" sz="3450"/>
              <a:t>Little Snake Field Office</a:t>
            </a:r>
            <a:br>
              <a:rPr lang="en-US" sz="3450"/>
            </a:br>
            <a:endParaRPr lang="en-US" sz="3450"/>
          </a:p>
        </p:txBody>
      </p:sp>
      <p:sp>
        <p:nvSpPr>
          <p:cNvPr id="29" name="Rectangle 28">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5992" y="111734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venir Next LT Pro"/>
            </a:endParaRPr>
          </a:p>
        </p:txBody>
      </p:sp>
      <p:sp>
        <p:nvSpPr>
          <p:cNvPr id="31" name="Rectangle 30">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203089"/>
            <a:ext cx="3764306"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7" name="TextBox 6">
            <a:extLst>
              <a:ext uri="{FF2B5EF4-FFF2-40B4-BE49-F238E27FC236}">
                <a16:creationId xmlns:a16="http://schemas.microsoft.com/office/drawing/2014/main" id="{3A01FB30-990C-46CB-55D2-DA0E42551A85}"/>
              </a:ext>
            </a:extLst>
          </p:cNvPr>
          <p:cNvSpPr txBox="1"/>
          <p:nvPr/>
        </p:nvSpPr>
        <p:spPr>
          <a:xfrm>
            <a:off x="7279387" y="5850709"/>
            <a:ext cx="1864614" cy="173124"/>
          </a:xfrm>
          <a:prstGeom prst="rect">
            <a:avLst/>
          </a:prstGeom>
          <a:solidFill>
            <a:srgbClr val="000000"/>
          </a:solidFill>
        </p:spPr>
        <p:txBody>
          <a:bodyPr wrap="none" rtlCol="0">
            <a:spAutoFit/>
          </a:bodyPr>
          <a:lstStyle/>
          <a:p>
            <a:pPr algn="r" defTabSz="685800">
              <a:spcAft>
                <a:spcPts val="450"/>
              </a:spcAft>
            </a:pPr>
            <a:r>
              <a:rPr lang="en-US" sz="525">
                <a:solidFill>
                  <a:srgbClr val="FFFFFF"/>
                </a:solidFill>
                <a:latin typeface="Calibri" panose="020F0502020204030204"/>
                <a:hlinkClick r:id="rId3" tooltip="https://wyophotos.blogspot.com/2011/03/sage-grouse.html">
                  <a:extLst>
                    <a:ext uri="{A12FA001-AC4F-418D-AE19-62706E023703}">
                      <ahyp:hlinkClr xmlns:ahyp="http://schemas.microsoft.com/office/drawing/2018/hyperlinkcolor" val="tx"/>
                    </a:ext>
                  </a:extLst>
                </a:hlinkClick>
              </a:rPr>
              <a:t>This Photo</a:t>
            </a:r>
            <a:r>
              <a:rPr lang="en-US" sz="525">
                <a:solidFill>
                  <a:srgbClr val="FFFFFF"/>
                </a:solidFill>
                <a:latin typeface="Calibri" panose="020F0502020204030204"/>
              </a:rPr>
              <a:t> by Unknown Author is licensed under </a:t>
            </a:r>
            <a:r>
              <a:rPr lang="en-US" sz="525">
                <a:solidFill>
                  <a:srgbClr val="FFFFFF"/>
                </a:solidFill>
                <a:latin typeface="Calibri" panose="020F0502020204030204"/>
                <a:hlinkClick r:id="rId5" tooltip="https://creativecommons.org/licenses/by-nc-sa/3.0/">
                  <a:extLst>
                    <a:ext uri="{A12FA001-AC4F-418D-AE19-62706E023703}">
                      <ahyp:hlinkClr xmlns:ahyp="http://schemas.microsoft.com/office/drawing/2018/hyperlinkcolor" val="tx"/>
                    </a:ext>
                  </a:extLst>
                </a:hlinkClick>
              </a:rPr>
              <a:t>CC BY-SA-NC</a:t>
            </a:r>
            <a:endParaRPr lang="en-US" sz="525">
              <a:solidFill>
                <a:srgbClr val="FFFFFF"/>
              </a:solidFill>
              <a:latin typeface="Calibri" panose="020F0502020204030204"/>
            </a:endParaRPr>
          </a:p>
        </p:txBody>
      </p:sp>
      <p:sp>
        <p:nvSpPr>
          <p:cNvPr id="3" name="TextBox 2">
            <a:extLst>
              <a:ext uri="{FF2B5EF4-FFF2-40B4-BE49-F238E27FC236}">
                <a16:creationId xmlns:a16="http://schemas.microsoft.com/office/drawing/2014/main" id="{8E9A75EB-BC26-E9D8-8CDA-8FC2A8AE9322}"/>
              </a:ext>
            </a:extLst>
          </p:cNvPr>
          <p:cNvSpPr txBox="1"/>
          <p:nvPr/>
        </p:nvSpPr>
        <p:spPr>
          <a:xfrm>
            <a:off x="366822" y="3296739"/>
            <a:ext cx="3764305" cy="1338828"/>
          </a:xfrm>
          <a:prstGeom prst="rect">
            <a:avLst/>
          </a:prstGeom>
          <a:noFill/>
        </p:spPr>
        <p:txBody>
          <a:bodyPr wrap="square" rtlCol="0">
            <a:spAutoFit/>
          </a:bodyPr>
          <a:lstStyle/>
          <a:p>
            <a:pPr marL="257175" indent="-257175" defTabSz="685800">
              <a:buFont typeface="Arial" panose="020B0604020202020204" pitchFamily="34" charset="0"/>
              <a:buChar char="•"/>
            </a:pPr>
            <a:r>
              <a:rPr lang="en-US" sz="1350">
                <a:solidFill>
                  <a:prstClr val="black"/>
                </a:solidFill>
                <a:latin typeface="Calibri" panose="020F0502020204030204"/>
              </a:rPr>
              <a:t>Of the 4.2 million surface acres within the LSFO, approximately 1.3 million acres (32 percent) are administered by BLM, 41 percent is privately owned, 6 percent is owned by the State of Colorado, and 21 percent is administered by other federal agencies.  </a:t>
            </a:r>
          </a:p>
        </p:txBody>
      </p:sp>
    </p:spTree>
    <p:extLst>
      <p:ext uri="{BB962C8B-B14F-4D97-AF65-F5344CB8AC3E}">
        <p14:creationId xmlns:p14="http://schemas.microsoft.com/office/powerpoint/2010/main" val="2994657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 department of interior Bureau of Land Management, Blm logo and graphic of Topographic lines in black and grey. " title="BLM banner ">
            <a:extLst>
              <a:ext uri="{FF2B5EF4-FFF2-40B4-BE49-F238E27FC236}">
                <a16:creationId xmlns:a16="http://schemas.microsoft.com/office/drawing/2014/main" id="{45F5A2A9-C080-4CEA-A696-C432E03EA0FE}"/>
              </a:ext>
            </a:extLst>
          </p:cNvPr>
          <p:cNvPicPr>
            <a:picLocks noChangeAspect="1"/>
          </p:cNvPicPr>
          <p:nvPr/>
        </p:nvPicPr>
        <p:blipFill rotWithShape="1">
          <a:blip r:embed="rId2">
            <a:extLst>
              <a:ext uri="{28A0092B-C50C-407E-A947-70E740481C1C}">
                <a14:useLocalDpi xmlns:a14="http://schemas.microsoft.com/office/drawing/2010/main" val="0"/>
              </a:ext>
            </a:extLst>
          </a:blip>
          <a:srcRect b="4851"/>
          <a:stretch/>
        </p:blipFill>
        <p:spPr>
          <a:xfrm>
            <a:off x="0" y="0"/>
            <a:ext cx="9144000" cy="6525344"/>
          </a:xfrm>
          <a:prstGeom prst="rect">
            <a:avLst/>
          </a:prstGeom>
        </p:spPr>
      </p:pic>
      <p:sp>
        <p:nvSpPr>
          <p:cNvPr id="8" name="TextBox 7"/>
          <p:cNvSpPr txBox="1"/>
          <p:nvPr/>
        </p:nvSpPr>
        <p:spPr>
          <a:xfrm>
            <a:off x="179512" y="691098"/>
            <a:ext cx="8424936" cy="830997"/>
          </a:xfrm>
          <a:prstGeom prst="rect">
            <a:avLst/>
          </a:prstGeom>
          <a:noFill/>
        </p:spPr>
        <p:txBody>
          <a:bodyPr wrap="square" rtlCol="0">
            <a:spAutoFit/>
          </a:bodyPr>
          <a:lstStyle/>
          <a:p>
            <a:pPr algn="ctr"/>
            <a:r>
              <a:rPr lang="en-US" sz="4800" b="1" dirty="0">
                <a:solidFill>
                  <a:schemeClr val="tx1">
                    <a:lumMod val="50000"/>
                    <a:lumOff val="50000"/>
                  </a:schemeClr>
                </a:solidFill>
                <a:latin typeface="Roboto" panose="02000000000000000000" pitchFamily="2" charset="0"/>
                <a:ea typeface="Roboto" panose="02000000000000000000" pitchFamily="2" charset="0"/>
              </a:rPr>
              <a:t>Agenda </a:t>
            </a:r>
            <a:endParaRPr lang="en-CA" sz="4800" b="1" dirty="0">
              <a:solidFill>
                <a:schemeClr val="tx1">
                  <a:lumMod val="50000"/>
                  <a:lumOff val="50000"/>
                </a:schemeClr>
              </a:solidFill>
              <a:latin typeface="Roboto" panose="02000000000000000000" pitchFamily="2" charset="0"/>
              <a:ea typeface="Roboto" panose="02000000000000000000" pitchFamily="2" charset="0"/>
            </a:endParaRPr>
          </a:p>
        </p:txBody>
      </p:sp>
      <p:sp>
        <p:nvSpPr>
          <p:cNvPr id="3" name="TextBox 2">
            <a:extLst>
              <a:ext uri="{FF2B5EF4-FFF2-40B4-BE49-F238E27FC236}">
                <a16:creationId xmlns:a16="http://schemas.microsoft.com/office/drawing/2014/main" id="{A8557A0A-37E0-71D5-5C19-7CCDED2B2C2E}"/>
              </a:ext>
            </a:extLst>
          </p:cNvPr>
          <p:cNvSpPr txBox="1"/>
          <p:nvPr/>
        </p:nvSpPr>
        <p:spPr>
          <a:xfrm>
            <a:off x="256444" y="1106597"/>
            <a:ext cx="8271072" cy="4801314"/>
          </a:xfrm>
          <a:prstGeom prst="rect">
            <a:avLst/>
          </a:prstGeom>
          <a:noFill/>
        </p:spPr>
        <p:txBody>
          <a:bodyPr wrap="square">
            <a:spAutoFit/>
          </a:bodyPr>
          <a:lstStyle/>
          <a:p>
            <a:endParaRPr lang="en-US" dirty="0"/>
          </a:p>
          <a:p>
            <a:endParaRPr lang="en-US" dirty="0"/>
          </a:p>
          <a:p>
            <a:pPr algn="ctr"/>
            <a:r>
              <a:rPr lang="en-US" dirty="0"/>
              <a:t>October 5, 2023</a:t>
            </a:r>
          </a:p>
          <a:p>
            <a:pPr algn="ctr"/>
            <a:endParaRPr lang="en-US" dirty="0"/>
          </a:p>
          <a:p>
            <a:r>
              <a:rPr lang="en-US" dirty="0"/>
              <a:t>8:00 a.m. 	Housekeeping and Introductions</a:t>
            </a:r>
          </a:p>
          <a:p>
            <a:r>
              <a:rPr lang="en-US" dirty="0"/>
              <a:t>8:20 a.m. 	Opening Remarks</a:t>
            </a:r>
          </a:p>
          <a:p>
            <a:r>
              <a:rPr lang="en-US" dirty="0"/>
              <a:t>8:30 a.m. 	Review and Discuss the Field Trip and Fire Management</a:t>
            </a:r>
          </a:p>
          <a:p>
            <a:r>
              <a:rPr lang="en-US" dirty="0"/>
              <a:t>9:00 a.m. 	Fire Management Presentation and Discussion - “Fuels treatments, 				opportunities and challenges”</a:t>
            </a:r>
          </a:p>
          <a:p>
            <a:r>
              <a:rPr lang="en-US" dirty="0"/>
              <a:t>10:30 a.m. 	Upper Colorado River Special Recreation Management Area - Business 			Plan</a:t>
            </a:r>
          </a:p>
          <a:p>
            <a:r>
              <a:rPr lang="en-US" dirty="0"/>
              <a:t>11:30 p.m. 	Lunch</a:t>
            </a:r>
          </a:p>
          <a:p>
            <a:r>
              <a:rPr lang="en-US" dirty="0"/>
              <a:t>12:55 p.m. 	Reconvene</a:t>
            </a:r>
          </a:p>
          <a:p>
            <a:r>
              <a:rPr lang="en-US" dirty="0"/>
              <a:t>1:00 p.m. 	Field Manager Updates</a:t>
            </a:r>
          </a:p>
          <a:p>
            <a:r>
              <a:rPr lang="en-US" dirty="0"/>
              <a:t>2:00 p.m. 	Public Comment Period</a:t>
            </a:r>
          </a:p>
          <a:p>
            <a:r>
              <a:rPr lang="en-US" dirty="0"/>
              <a:t>2:30 p.m. 	Closing Remarks and Open Discussion</a:t>
            </a:r>
          </a:p>
          <a:p>
            <a:r>
              <a:rPr lang="en-US" dirty="0"/>
              <a:t>3:00 p.m. 	Adjourn</a:t>
            </a:r>
          </a:p>
        </p:txBody>
      </p:sp>
    </p:spTree>
    <p:extLst>
      <p:ext uri="{BB962C8B-B14F-4D97-AF65-F5344CB8AC3E}">
        <p14:creationId xmlns:p14="http://schemas.microsoft.com/office/powerpoint/2010/main" val="2437101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57250"/>
            <a:ext cx="6959009" cy="2063635"/>
          </a:xfrm>
        </p:spPr>
        <p:txBody>
          <a:bodyPr>
            <a:normAutofit/>
          </a:bodyPr>
          <a:lstStyle/>
          <a:p>
            <a:r>
              <a:rPr lang="en-US"/>
              <a:t>About the District:</a:t>
            </a:r>
            <a:br>
              <a:rPr lang="en-US"/>
            </a:br>
            <a:r>
              <a:rPr lang="en-US"/>
              <a:t>Little Snake Field Office</a:t>
            </a:r>
            <a:br>
              <a:rPr lang="en-US"/>
            </a:br>
            <a:endParaRPr lang="en-US"/>
          </a:p>
        </p:txBody>
      </p:sp>
      <p:sp>
        <p:nvSpPr>
          <p:cNvPr id="3" name="Subtitle 2"/>
          <p:cNvSpPr>
            <a:spLocks noGrp="1"/>
          </p:cNvSpPr>
          <p:nvPr>
            <p:ph type="subTitle" idx="1"/>
          </p:nvPr>
        </p:nvSpPr>
        <p:spPr>
          <a:xfrm>
            <a:off x="1143000" y="2300620"/>
            <a:ext cx="6858000" cy="3444949"/>
          </a:xfrm>
        </p:spPr>
        <p:txBody>
          <a:bodyPr>
            <a:normAutofit/>
          </a:bodyPr>
          <a:lstStyle/>
          <a:p>
            <a:pPr marL="257175" indent="-257175" algn="l">
              <a:buFont typeface="Arial" panose="020B0604020202020204" pitchFamily="34" charset="0"/>
              <a:buChar char="•"/>
            </a:pPr>
            <a:r>
              <a:rPr lang="en-US" sz="1350">
                <a:solidFill>
                  <a:srgbClr val="000000"/>
                </a:solidFill>
                <a:latin typeface="Calibri" panose="020F0502020204030204" pitchFamily="34" charset="0"/>
                <a:ea typeface="Calibri" panose="020F0502020204030204" pitchFamily="34" charset="0"/>
              </a:rPr>
              <a:t>Vegetation varies greatly as climate changes with elevation; the western portion of the field office consists of mostly high mountain desert where temperatures can rise to the high 90’s and relative humidity drops to single digits.  Fuels consist of mostly sagebrush and invasive cheat grass in the lower valleys with pinyon juniper hills and mesa tops.  Moving further to the east, the vegetation changes to include mountain brush and conifer trees as the elevation increases.</a:t>
            </a:r>
          </a:p>
          <a:p>
            <a:pPr marL="257175" indent="-257175" algn="l">
              <a:buFont typeface="Arial" panose="020B0604020202020204" pitchFamily="34" charset="0"/>
              <a:buChar char="•"/>
            </a:pPr>
            <a:r>
              <a:rPr lang="en-US" sz="1350">
                <a:solidFill>
                  <a:srgbClr val="000000"/>
                </a:solidFill>
                <a:latin typeface="Calibri" panose="020F0502020204030204" pitchFamily="34" charset="0"/>
                <a:ea typeface="Calibri" panose="020F0502020204030204" pitchFamily="34" charset="0"/>
              </a:rPr>
              <a:t>Actively manage for Greater Sage Grouse (GRSG) habitat with all fire and fuels decisions.</a:t>
            </a:r>
          </a:p>
          <a:p>
            <a:pPr marL="929640" marR="930593">
              <a:lnSpc>
                <a:spcPct val="110000"/>
              </a:lnSpc>
              <a:spcBef>
                <a:spcPts val="90"/>
              </a:spcBef>
            </a:pPr>
            <a:r>
              <a:rPr lang="en-US" sz="1350">
                <a:solidFill>
                  <a:srgbClr val="000000"/>
                </a:solidFill>
                <a:latin typeface="Calibri" panose="020F0502020204030204" pitchFamily="34" charset="0"/>
                <a:ea typeface="Calibri" panose="020F0502020204030204"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Acres</a:t>
            </a:r>
            <a:r>
              <a:rPr lang="en-US" sz="1350" b="1" spc="-11">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of</a:t>
            </a:r>
            <a:r>
              <a:rPr lang="en-US" sz="1350" b="1" spc="-11">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GRSG</a:t>
            </a:r>
            <a:r>
              <a:rPr lang="en-US" sz="1350" b="1" spc="-8">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Habitat</a:t>
            </a:r>
            <a:r>
              <a:rPr lang="en-US" sz="1350" b="1" spc="-8">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by</a:t>
            </a:r>
            <a:r>
              <a:rPr lang="en-US" sz="1350" b="1" spc="-8">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BLM</a:t>
            </a:r>
            <a:r>
              <a:rPr lang="en-US" sz="1350" b="1" spc="-8">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District/Field</a:t>
            </a:r>
            <a:r>
              <a:rPr lang="en-US" sz="1350" b="1" spc="-8">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Office</a:t>
            </a:r>
            <a:r>
              <a:rPr lang="en-US" sz="1350" b="1" spc="-8">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in</a:t>
            </a:r>
            <a:r>
              <a:rPr lang="en-US" sz="1350" b="1" spc="-11">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the</a:t>
            </a:r>
            <a:r>
              <a:rPr lang="en-US" sz="1350" b="1" spc="-4">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Decision</a:t>
            </a:r>
            <a:r>
              <a:rPr lang="en-US" sz="1350" b="1" spc="-217">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Area</a:t>
            </a:r>
            <a:r>
              <a:rPr lang="en-US" sz="1350" b="1" spc="-4">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(BLM-Administered Surface Lands Only)</a:t>
            </a:r>
          </a:p>
          <a:p>
            <a:pPr marL="929640" marR="930593">
              <a:lnSpc>
                <a:spcPct val="110000"/>
              </a:lnSpc>
              <a:spcBef>
                <a:spcPts val="90"/>
              </a:spcBef>
            </a:pPr>
            <a:endParaRPr lang="en-US" sz="1350">
              <a:latin typeface="Gill Sans MT" panose="020B0502020104020203" pitchFamily="34" charset="0"/>
              <a:ea typeface="Gill Sans MT" panose="020B0502020104020203" pitchFamily="34" charset="0"/>
              <a:cs typeface="Gill Sans MT" panose="020B0502020104020203" pitchFamily="34" charset="0"/>
            </a:endParaRPr>
          </a:p>
          <a:p>
            <a:pPr algn="l"/>
            <a:endParaRPr lang="en-US" sz="1350">
              <a:solidFill>
                <a:srgbClr val="000000"/>
              </a:solidFill>
              <a:latin typeface="Calibri" panose="020F0502020204030204" pitchFamily="34" charset="0"/>
              <a:ea typeface="Calibri" panose="020F0502020204030204" pitchFamily="34" charset="0"/>
            </a:endParaRPr>
          </a:p>
        </p:txBody>
      </p:sp>
      <p:graphicFrame>
        <p:nvGraphicFramePr>
          <p:cNvPr id="4" name="Table 3">
            <a:extLst>
              <a:ext uri="{FF2B5EF4-FFF2-40B4-BE49-F238E27FC236}">
                <a16:creationId xmlns:a16="http://schemas.microsoft.com/office/drawing/2014/main" id="{BBA45F51-2DE1-2ADD-529C-59088013001E}"/>
              </a:ext>
            </a:extLst>
          </p:cNvPr>
          <p:cNvGraphicFramePr>
            <a:graphicFrameLocks noGrp="1"/>
          </p:cNvGraphicFramePr>
          <p:nvPr/>
        </p:nvGraphicFramePr>
        <p:xfrm>
          <a:off x="1873988" y="4238404"/>
          <a:ext cx="5395491" cy="1403497"/>
        </p:xfrm>
        <a:graphic>
          <a:graphicData uri="http://schemas.openxmlformats.org/drawingml/2006/table">
            <a:tbl>
              <a:tblPr firstRow="1" firstCol="1" lastRow="1" lastCol="1" bandRow="1" bandCol="1">
                <a:tableStyleId>{5C22544A-7EE6-4342-B048-85BDC9FD1C3A}</a:tableStyleId>
              </a:tblPr>
              <a:tblGrid>
                <a:gridCol w="2467870">
                  <a:extLst>
                    <a:ext uri="{9D8B030D-6E8A-4147-A177-3AD203B41FA5}">
                      <a16:colId xmlns:a16="http://schemas.microsoft.com/office/drawing/2014/main" val="81175672"/>
                    </a:ext>
                  </a:extLst>
                </a:gridCol>
                <a:gridCol w="988319">
                  <a:extLst>
                    <a:ext uri="{9D8B030D-6E8A-4147-A177-3AD203B41FA5}">
                      <a16:colId xmlns:a16="http://schemas.microsoft.com/office/drawing/2014/main" val="933067820"/>
                    </a:ext>
                  </a:extLst>
                </a:gridCol>
                <a:gridCol w="988319">
                  <a:extLst>
                    <a:ext uri="{9D8B030D-6E8A-4147-A177-3AD203B41FA5}">
                      <a16:colId xmlns:a16="http://schemas.microsoft.com/office/drawing/2014/main" val="2764888554"/>
                    </a:ext>
                  </a:extLst>
                </a:gridCol>
                <a:gridCol w="950983">
                  <a:extLst>
                    <a:ext uri="{9D8B030D-6E8A-4147-A177-3AD203B41FA5}">
                      <a16:colId xmlns:a16="http://schemas.microsoft.com/office/drawing/2014/main" val="3751633431"/>
                    </a:ext>
                  </a:extLst>
                </a:gridCol>
              </a:tblGrid>
              <a:tr h="200300">
                <a:tc rowSpan="2">
                  <a:txBody>
                    <a:bodyPr/>
                    <a:lstStyle/>
                    <a:p>
                      <a:pPr marL="67945" marR="0">
                        <a:spcBef>
                          <a:spcPts val="710"/>
                        </a:spcBef>
                        <a:spcAft>
                          <a:spcPts val="0"/>
                        </a:spcAft>
                      </a:pPr>
                      <a:r>
                        <a:rPr lang="en-US" sz="800">
                          <a:effectLst/>
                        </a:rPr>
                        <a:t>BLM</a:t>
                      </a:r>
                      <a:r>
                        <a:rPr lang="en-US" sz="800" spc="-5">
                          <a:effectLst/>
                        </a:rPr>
                        <a:t> </a:t>
                      </a:r>
                      <a:r>
                        <a:rPr lang="en-US" sz="800">
                          <a:effectLst/>
                        </a:rPr>
                        <a:t>Field</a:t>
                      </a:r>
                      <a:r>
                        <a:rPr lang="en-US" sz="800" spc="-10">
                          <a:effectLst/>
                        </a:rPr>
                        <a:t> </a:t>
                      </a:r>
                      <a:r>
                        <a:rPr lang="en-US" sz="800">
                          <a:effectLst/>
                        </a:rPr>
                        <a:t>Office</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gridSpan="3">
                  <a:txBody>
                    <a:bodyPr/>
                    <a:lstStyle/>
                    <a:p>
                      <a:pPr marL="969010" marR="945515" algn="ctr">
                        <a:lnSpc>
                          <a:spcPts val="1245"/>
                        </a:lnSpc>
                        <a:spcBef>
                          <a:spcPts val="0"/>
                        </a:spcBef>
                        <a:spcAft>
                          <a:spcPts val="0"/>
                        </a:spcAft>
                      </a:pPr>
                      <a:r>
                        <a:rPr lang="en-US" sz="800">
                          <a:effectLst/>
                        </a:rPr>
                        <a:t>ARMPA</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60205912"/>
                  </a:ext>
                </a:extLst>
              </a:tr>
              <a:tr h="200300">
                <a:tc vMerge="1">
                  <a:txBody>
                    <a:bodyPr/>
                    <a:lstStyle/>
                    <a:p>
                      <a:endParaRPr lang="en-US"/>
                    </a:p>
                  </a:txBody>
                  <a:tcPr/>
                </a:tc>
                <a:tc>
                  <a:txBody>
                    <a:bodyPr/>
                    <a:lstStyle/>
                    <a:p>
                      <a:pPr marL="0" marR="54610" algn="r">
                        <a:lnSpc>
                          <a:spcPts val="1245"/>
                        </a:lnSpc>
                        <a:spcBef>
                          <a:spcPts val="0"/>
                        </a:spcBef>
                        <a:spcAft>
                          <a:spcPts val="0"/>
                        </a:spcAft>
                      </a:pPr>
                      <a:r>
                        <a:rPr lang="en-US" sz="800">
                          <a:effectLst/>
                        </a:rPr>
                        <a:t>PHMA</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54610" algn="r">
                        <a:lnSpc>
                          <a:spcPts val="1245"/>
                        </a:lnSpc>
                        <a:spcBef>
                          <a:spcPts val="0"/>
                        </a:spcBef>
                        <a:spcAft>
                          <a:spcPts val="0"/>
                        </a:spcAft>
                      </a:pPr>
                      <a:r>
                        <a:rPr lang="en-US" sz="800">
                          <a:effectLst/>
                        </a:rPr>
                        <a:t>GHMA</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48260" algn="r">
                        <a:lnSpc>
                          <a:spcPts val="1245"/>
                        </a:lnSpc>
                        <a:spcBef>
                          <a:spcPts val="0"/>
                        </a:spcBef>
                        <a:spcAft>
                          <a:spcPts val="0"/>
                        </a:spcAft>
                      </a:pPr>
                      <a:r>
                        <a:rPr lang="en-US" sz="800">
                          <a:effectLst/>
                        </a:rPr>
                        <a:t>Total</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extLst>
                  <a:ext uri="{0D108BD9-81ED-4DB2-BD59-A6C34878D82A}">
                    <a16:rowId xmlns:a16="http://schemas.microsoft.com/office/drawing/2014/main" val="2946508280"/>
                  </a:ext>
                </a:extLst>
              </a:tr>
              <a:tr h="200998">
                <a:tc>
                  <a:txBody>
                    <a:bodyPr/>
                    <a:lstStyle/>
                    <a:p>
                      <a:pPr marL="67945" marR="0">
                        <a:lnSpc>
                          <a:spcPts val="1165"/>
                        </a:lnSpc>
                        <a:spcBef>
                          <a:spcPts val="0"/>
                        </a:spcBef>
                        <a:spcAft>
                          <a:spcPts val="0"/>
                        </a:spcAft>
                      </a:pPr>
                      <a:r>
                        <a:rPr lang="en-US" sz="800">
                          <a:effectLst/>
                        </a:rPr>
                        <a:t>Colorado</a:t>
                      </a:r>
                      <a:r>
                        <a:rPr lang="en-US" sz="800" spc="-10">
                          <a:effectLst/>
                        </a:rPr>
                        <a:t> </a:t>
                      </a:r>
                      <a:r>
                        <a:rPr lang="en-US" sz="800">
                          <a:effectLst/>
                        </a:rPr>
                        <a:t>River</a:t>
                      </a:r>
                      <a:r>
                        <a:rPr lang="en-US" sz="800" spc="-10">
                          <a:effectLst/>
                        </a:rPr>
                        <a:t> </a:t>
                      </a:r>
                      <a:r>
                        <a:rPr lang="en-US" sz="800">
                          <a:effectLst/>
                        </a:rPr>
                        <a:t>Valley</a:t>
                      </a:r>
                      <a:r>
                        <a:rPr lang="en-US" sz="800" spc="-15">
                          <a:effectLst/>
                        </a:rPr>
                        <a:t> </a:t>
                      </a:r>
                      <a:r>
                        <a:rPr lang="en-US" sz="800">
                          <a:effectLst/>
                        </a:rPr>
                        <a:t>Field</a:t>
                      </a:r>
                      <a:r>
                        <a:rPr lang="en-US" sz="800" spc="-5">
                          <a:effectLst/>
                        </a:rPr>
                        <a:t> </a:t>
                      </a:r>
                      <a:r>
                        <a:rPr lang="en-US" sz="800">
                          <a:effectLst/>
                        </a:rPr>
                        <a:t>Office</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54610" algn="r">
                        <a:lnSpc>
                          <a:spcPts val="1165"/>
                        </a:lnSpc>
                        <a:spcBef>
                          <a:spcPts val="0"/>
                        </a:spcBef>
                        <a:spcAft>
                          <a:spcPts val="0"/>
                        </a:spcAft>
                      </a:pPr>
                      <a:r>
                        <a:rPr lang="en-US" sz="800">
                          <a:effectLst/>
                        </a:rPr>
                        <a:t>24,700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53975" algn="r">
                        <a:lnSpc>
                          <a:spcPts val="1165"/>
                        </a:lnSpc>
                        <a:spcBef>
                          <a:spcPts val="0"/>
                        </a:spcBef>
                        <a:spcAft>
                          <a:spcPts val="0"/>
                        </a:spcAft>
                      </a:pPr>
                      <a:r>
                        <a:rPr lang="en-US" sz="800">
                          <a:effectLst/>
                        </a:rPr>
                        <a:t>40,200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48260" algn="r">
                        <a:lnSpc>
                          <a:spcPts val="1165"/>
                        </a:lnSpc>
                        <a:spcBef>
                          <a:spcPts val="0"/>
                        </a:spcBef>
                        <a:spcAft>
                          <a:spcPts val="0"/>
                        </a:spcAft>
                      </a:pPr>
                      <a:r>
                        <a:rPr lang="en-US" sz="800">
                          <a:effectLst/>
                        </a:rPr>
                        <a:t>64,900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extLst>
                  <a:ext uri="{0D108BD9-81ED-4DB2-BD59-A6C34878D82A}">
                    <a16:rowId xmlns:a16="http://schemas.microsoft.com/office/drawing/2014/main" val="1437928693"/>
                  </a:ext>
                </a:extLst>
              </a:tr>
              <a:tr h="200300">
                <a:tc>
                  <a:txBody>
                    <a:bodyPr/>
                    <a:lstStyle/>
                    <a:p>
                      <a:pPr marL="67945" marR="0">
                        <a:lnSpc>
                          <a:spcPts val="1160"/>
                        </a:lnSpc>
                        <a:spcBef>
                          <a:spcPts val="0"/>
                        </a:spcBef>
                        <a:spcAft>
                          <a:spcPts val="0"/>
                        </a:spcAft>
                      </a:pPr>
                      <a:r>
                        <a:rPr lang="en-US" sz="800">
                          <a:effectLst/>
                        </a:rPr>
                        <a:t>Grand</a:t>
                      </a:r>
                      <a:r>
                        <a:rPr lang="en-US" sz="800" spc="-20">
                          <a:effectLst/>
                        </a:rPr>
                        <a:t> </a:t>
                      </a:r>
                      <a:r>
                        <a:rPr lang="en-US" sz="800">
                          <a:effectLst/>
                        </a:rPr>
                        <a:t>Junction</a:t>
                      </a:r>
                      <a:r>
                        <a:rPr lang="en-US" sz="800" spc="-10">
                          <a:effectLst/>
                        </a:rPr>
                        <a:t> </a:t>
                      </a:r>
                      <a:r>
                        <a:rPr lang="en-US" sz="800">
                          <a:effectLst/>
                        </a:rPr>
                        <a:t>Field</a:t>
                      </a:r>
                      <a:r>
                        <a:rPr lang="en-US" sz="800" spc="-15">
                          <a:effectLst/>
                        </a:rPr>
                        <a:t> </a:t>
                      </a:r>
                      <a:r>
                        <a:rPr lang="en-US" sz="800">
                          <a:effectLst/>
                        </a:rPr>
                        <a:t>Office</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53975" algn="r">
                        <a:lnSpc>
                          <a:spcPts val="1160"/>
                        </a:lnSpc>
                        <a:spcBef>
                          <a:spcPts val="0"/>
                        </a:spcBef>
                        <a:spcAft>
                          <a:spcPts val="0"/>
                        </a:spcAft>
                      </a:pPr>
                      <a:r>
                        <a:rPr lang="en-US" sz="800">
                          <a:effectLst/>
                        </a:rPr>
                        <a:t>5,600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53975" algn="r">
                        <a:lnSpc>
                          <a:spcPts val="1160"/>
                        </a:lnSpc>
                        <a:spcBef>
                          <a:spcPts val="0"/>
                        </a:spcBef>
                        <a:spcAft>
                          <a:spcPts val="0"/>
                        </a:spcAft>
                      </a:pPr>
                      <a:r>
                        <a:rPr lang="en-US" sz="800">
                          <a:effectLst/>
                        </a:rPr>
                        <a:t>8,900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48260" algn="r">
                        <a:lnSpc>
                          <a:spcPts val="1160"/>
                        </a:lnSpc>
                        <a:spcBef>
                          <a:spcPts val="0"/>
                        </a:spcBef>
                        <a:spcAft>
                          <a:spcPts val="0"/>
                        </a:spcAft>
                      </a:pPr>
                      <a:r>
                        <a:rPr lang="en-US" sz="800">
                          <a:effectLst/>
                        </a:rPr>
                        <a:t>14,500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extLst>
                  <a:ext uri="{0D108BD9-81ED-4DB2-BD59-A6C34878D82A}">
                    <a16:rowId xmlns:a16="http://schemas.microsoft.com/office/drawing/2014/main" val="992904189"/>
                  </a:ext>
                </a:extLst>
              </a:tr>
              <a:tr h="200300">
                <a:tc>
                  <a:txBody>
                    <a:bodyPr/>
                    <a:lstStyle/>
                    <a:p>
                      <a:pPr marL="67945" marR="0">
                        <a:lnSpc>
                          <a:spcPts val="1160"/>
                        </a:lnSpc>
                        <a:spcBef>
                          <a:spcPts val="0"/>
                        </a:spcBef>
                        <a:spcAft>
                          <a:spcPts val="0"/>
                        </a:spcAft>
                      </a:pPr>
                      <a:r>
                        <a:rPr lang="en-US" sz="800">
                          <a:effectLst/>
                        </a:rPr>
                        <a:t>Kremmling</a:t>
                      </a:r>
                      <a:r>
                        <a:rPr lang="en-US" sz="800" spc="-15">
                          <a:effectLst/>
                        </a:rPr>
                        <a:t> </a:t>
                      </a:r>
                      <a:r>
                        <a:rPr lang="en-US" sz="800">
                          <a:effectLst/>
                        </a:rPr>
                        <a:t>Field</a:t>
                      </a:r>
                      <a:r>
                        <a:rPr lang="en-US" sz="800" spc="-10">
                          <a:effectLst/>
                        </a:rPr>
                        <a:t> </a:t>
                      </a:r>
                      <a:r>
                        <a:rPr lang="en-US" sz="800">
                          <a:effectLst/>
                        </a:rPr>
                        <a:t>Office</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53975" algn="r">
                        <a:lnSpc>
                          <a:spcPts val="1160"/>
                        </a:lnSpc>
                        <a:spcBef>
                          <a:spcPts val="0"/>
                        </a:spcBef>
                        <a:spcAft>
                          <a:spcPts val="0"/>
                        </a:spcAft>
                      </a:pPr>
                      <a:r>
                        <a:rPr lang="en-US" sz="800">
                          <a:effectLst/>
                        </a:rPr>
                        <a:t>198,900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53975" algn="r">
                        <a:lnSpc>
                          <a:spcPts val="1160"/>
                        </a:lnSpc>
                        <a:spcBef>
                          <a:spcPts val="0"/>
                        </a:spcBef>
                        <a:spcAft>
                          <a:spcPts val="0"/>
                        </a:spcAft>
                      </a:pPr>
                      <a:r>
                        <a:rPr lang="en-US" sz="800">
                          <a:effectLst/>
                        </a:rPr>
                        <a:t>18,900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47625" algn="r">
                        <a:lnSpc>
                          <a:spcPts val="1160"/>
                        </a:lnSpc>
                        <a:spcBef>
                          <a:spcPts val="0"/>
                        </a:spcBef>
                        <a:spcAft>
                          <a:spcPts val="0"/>
                        </a:spcAft>
                      </a:pPr>
                      <a:r>
                        <a:rPr lang="en-US" sz="800">
                          <a:effectLst/>
                        </a:rPr>
                        <a:t>217,800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extLst>
                  <a:ext uri="{0D108BD9-81ED-4DB2-BD59-A6C34878D82A}">
                    <a16:rowId xmlns:a16="http://schemas.microsoft.com/office/drawing/2014/main" val="2142854561"/>
                  </a:ext>
                </a:extLst>
              </a:tr>
              <a:tr h="200998">
                <a:tc>
                  <a:txBody>
                    <a:bodyPr/>
                    <a:lstStyle/>
                    <a:p>
                      <a:pPr marL="67945" marR="0">
                        <a:lnSpc>
                          <a:spcPts val="1165"/>
                        </a:lnSpc>
                        <a:spcBef>
                          <a:spcPts val="0"/>
                        </a:spcBef>
                        <a:spcAft>
                          <a:spcPts val="0"/>
                        </a:spcAft>
                      </a:pPr>
                      <a:r>
                        <a:rPr lang="en-US" sz="800">
                          <a:effectLst/>
                        </a:rPr>
                        <a:t>Little</a:t>
                      </a:r>
                      <a:r>
                        <a:rPr lang="en-US" sz="800" spc="-10">
                          <a:effectLst/>
                        </a:rPr>
                        <a:t> </a:t>
                      </a:r>
                      <a:r>
                        <a:rPr lang="en-US" sz="800">
                          <a:effectLst/>
                        </a:rPr>
                        <a:t>Snake</a:t>
                      </a:r>
                      <a:r>
                        <a:rPr lang="en-US" sz="800" spc="-10">
                          <a:effectLst/>
                        </a:rPr>
                        <a:t> </a:t>
                      </a:r>
                      <a:r>
                        <a:rPr lang="en-US" sz="800">
                          <a:effectLst/>
                        </a:rPr>
                        <a:t>Field</a:t>
                      </a:r>
                      <a:r>
                        <a:rPr lang="en-US" sz="800" spc="-15">
                          <a:effectLst/>
                        </a:rPr>
                        <a:t> </a:t>
                      </a:r>
                      <a:r>
                        <a:rPr lang="en-US" sz="800">
                          <a:effectLst/>
                        </a:rPr>
                        <a:t>Office</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53975" algn="r">
                        <a:lnSpc>
                          <a:spcPts val="1165"/>
                        </a:lnSpc>
                        <a:spcBef>
                          <a:spcPts val="0"/>
                        </a:spcBef>
                        <a:spcAft>
                          <a:spcPts val="0"/>
                        </a:spcAft>
                      </a:pPr>
                      <a:r>
                        <a:rPr lang="en-US" sz="800">
                          <a:effectLst/>
                        </a:rPr>
                        <a:t>570,400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53340" algn="r">
                        <a:lnSpc>
                          <a:spcPts val="1165"/>
                        </a:lnSpc>
                        <a:spcBef>
                          <a:spcPts val="0"/>
                        </a:spcBef>
                        <a:spcAft>
                          <a:spcPts val="0"/>
                        </a:spcAft>
                      </a:pPr>
                      <a:r>
                        <a:rPr lang="en-US" sz="800">
                          <a:effectLst/>
                        </a:rPr>
                        <a:t>479,700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48260" algn="r">
                        <a:lnSpc>
                          <a:spcPts val="1165"/>
                        </a:lnSpc>
                        <a:spcBef>
                          <a:spcPts val="0"/>
                        </a:spcBef>
                        <a:spcAft>
                          <a:spcPts val="0"/>
                        </a:spcAft>
                      </a:pPr>
                      <a:r>
                        <a:rPr lang="en-US" sz="800">
                          <a:effectLst/>
                        </a:rPr>
                        <a:t>1,050,100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extLst>
                  <a:ext uri="{0D108BD9-81ED-4DB2-BD59-A6C34878D82A}">
                    <a16:rowId xmlns:a16="http://schemas.microsoft.com/office/drawing/2014/main" val="1028865058"/>
                  </a:ext>
                </a:extLst>
              </a:tr>
              <a:tr h="200300">
                <a:tc>
                  <a:txBody>
                    <a:bodyPr/>
                    <a:lstStyle/>
                    <a:p>
                      <a:pPr marL="67945" marR="0">
                        <a:lnSpc>
                          <a:spcPts val="1160"/>
                        </a:lnSpc>
                        <a:spcBef>
                          <a:spcPts val="0"/>
                        </a:spcBef>
                        <a:spcAft>
                          <a:spcPts val="0"/>
                        </a:spcAft>
                      </a:pPr>
                      <a:r>
                        <a:rPr lang="en-US" sz="800">
                          <a:effectLst/>
                        </a:rPr>
                        <a:t>White</a:t>
                      </a:r>
                      <a:r>
                        <a:rPr lang="en-US" sz="800" spc="-20">
                          <a:effectLst/>
                        </a:rPr>
                        <a:t> </a:t>
                      </a:r>
                      <a:r>
                        <a:rPr lang="en-US" sz="800">
                          <a:effectLst/>
                        </a:rPr>
                        <a:t>River</a:t>
                      </a:r>
                      <a:r>
                        <a:rPr lang="en-US" sz="800" spc="-15">
                          <a:effectLst/>
                        </a:rPr>
                        <a:t> </a:t>
                      </a:r>
                      <a:r>
                        <a:rPr lang="en-US" sz="800">
                          <a:effectLst/>
                        </a:rPr>
                        <a:t>Field</a:t>
                      </a:r>
                      <a:r>
                        <a:rPr lang="en-US" sz="800" spc="-15">
                          <a:effectLst/>
                        </a:rPr>
                        <a:t> </a:t>
                      </a:r>
                      <a:r>
                        <a:rPr lang="en-US" sz="800">
                          <a:effectLst/>
                        </a:rPr>
                        <a:t>Office</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53975" algn="r">
                        <a:lnSpc>
                          <a:spcPts val="1160"/>
                        </a:lnSpc>
                        <a:spcBef>
                          <a:spcPts val="0"/>
                        </a:spcBef>
                        <a:spcAft>
                          <a:spcPts val="0"/>
                        </a:spcAft>
                      </a:pPr>
                      <a:r>
                        <a:rPr lang="en-US" sz="800">
                          <a:effectLst/>
                        </a:rPr>
                        <a:t>122,000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53340" algn="r">
                        <a:lnSpc>
                          <a:spcPts val="1160"/>
                        </a:lnSpc>
                        <a:spcBef>
                          <a:spcPts val="0"/>
                        </a:spcBef>
                        <a:spcAft>
                          <a:spcPts val="0"/>
                        </a:spcAft>
                      </a:pPr>
                      <a:r>
                        <a:rPr lang="en-US" sz="800">
                          <a:effectLst/>
                        </a:rPr>
                        <a:t>180,200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47625" algn="r">
                        <a:lnSpc>
                          <a:spcPts val="1160"/>
                        </a:lnSpc>
                        <a:spcBef>
                          <a:spcPts val="0"/>
                        </a:spcBef>
                        <a:spcAft>
                          <a:spcPts val="0"/>
                        </a:spcAft>
                      </a:pPr>
                      <a:r>
                        <a:rPr lang="en-US" sz="800">
                          <a:effectLst/>
                        </a:rPr>
                        <a:t>302,200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extLst>
                  <a:ext uri="{0D108BD9-81ED-4DB2-BD59-A6C34878D82A}">
                    <a16:rowId xmlns:a16="http://schemas.microsoft.com/office/drawing/2014/main" val="1007024744"/>
                  </a:ext>
                </a:extLst>
              </a:tr>
            </a:tbl>
          </a:graphicData>
        </a:graphic>
      </p:graphicFrame>
    </p:spTree>
    <p:extLst>
      <p:ext uri="{BB962C8B-B14F-4D97-AF65-F5344CB8AC3E}">
        <p14:creationId xmlns:p14="http://schemas.microsoft.com/office/powerpoint/2010/main" val="2389788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6" name="Picture 5" descr="A bird flying in the air">
            <a:extLst>
              <a:ext uri="{FF2B5EF4-FFF2-40B4-BE49-F238E27FC236}">
                <a16:creationId xmlns:a16="http://schemas.microsoft.com/office/drawing/2014/main" id="{89155EFF-F3A4-602D-1AFD-BB0A9662088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5443" r="-2" b="16523"/>
          <a:stretch/>
        </p:blipFill>
        <p:spPr>
          <a:xfrm>
            <a:off x="3662269" y="857257"/>
            <a:ext cx="5481731" cy="2523737"/>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a:extLst>
              <a:ext uri="{FF2B5EF4-FFF2-40B4-BE49-F238E27FC236}">
                <a16:creationId xmlns:a16="http://schemas.microsoft.com/office/drawing/2014/main" id="{C05B6B52-EC56-4080-A474-51E6A28BBA0D}"/>
              </a:ext>
            </a:extLst>
          </p:cNvPr>
          <p:cNvPicPr>
            <a:picLocks noChangeAspect="1"/>
          </p:cNvPicPr>
          <p:nvPr/>
        </p:nvPicPr>
        <p:blipFill>
          <a:blip r:embed="rId4" cstate="print">
            <a:extLst>
              <a:ext uri="{28A0092B-C50C-407E-A947-70E740481C1C}">
                <a14:useLocalDpi xmlns:a14="http://schemas.microsoft.com/office/drawing/2010/main" val="0"/>
              </a:ext>
            </a:extLst>
          </a:blip>
          <a:srcRect t="19282" b="19282"/>
          <a:stretch/>
        </p:blipFill>
        <p:spPr>
          <a:xfrm>
            <a:off x="3662269" y="3477006"/>
            <a:ext cx="5481731" cy="252374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5" name="Freeform: Shape 24">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4572001" cy="51435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useBgFill="1">
        <p:nvSpPr>
          <p:cNvPr id="27" name="Freeform: Shape 26">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4565499" cy="51435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2" name="Title 1"/>
          <p:cNvSpPr>
            <a:spLocks noGrp="1"/>
          </p:cNvSpPr>
          <p:nvPr>
            <p:ph type="ctrTitle"/>
          </p:nvPr>
        </p:nvSpPr>
        <p:spPr>
          <a:xfrm>
            <a:off x="329184" y="1456398"/>
            <a:ext cx="3764306" cy="2080566"/>
          </a:xfrm>
        </p:spPr>
        <p:txBody>
          <a:bodyPr>
            <a:normAutofit/>
          </a:bodyPr>
          <a:lstStyle/>
          <a:p>
            <a:pPr algn="l"/>
            <a:r>
              <a:rPr lang="en-US" sz="3450"/>
              <a:t>About the District:</a:t>
            </a:r>
            <a:br>
              <a:rPr lang="en-US" sz="3450"/>
            </a:br>
            <a:r>
              <a:rPr lang="en-US" sz="3450"/>
              <a:t>Little Snake Field Office</a:t>
            </a:r>
            <a:br>
              <a:rPr lang="en-US" sz="3450"/>
            </a:br>
            <a:endParaRPr lang="en-US" sz="3450"/>
          </a:p>
        </p:txBody>
      </p:sp>
      <p:sp>
        <p:nvSpPr>
          <p:cNvPr id="3" name="Subtitle 2"/>
          <p:cNvSpPr>
            <a:spLocks noGrp="1"/>
          </p:cNvSpPr>
          <p:nvPr>
            <p:ph type="subTitle" idx="1"/>
          </p:nvPr>
        </p:nvSpPr>
        <p:spPr>
          <a:xfrm>
            <a:off x="322683" y="3134836"/>
            <a:ext cx="3688461" cy="2633440"/>
          </a:xfrm>
        </p:spPr>
        <p:txBody>
          <a:bodyPr>
            <a:normAutofit lnSpcReduction="10000"/>
          </a:bodyPr>
          <a:lstStyle/>
          <a:p>
            <a:pPr marL="257175" indent="-257175" algn="l">
              <a:buFont typeface="Arial" panose="020B0604020202020204" pitchFamily="34" charset="0"/>
              <a:buChar char="•"/>
            </a:pPr>
            <a:r>
              <a:rPr lang="en-US" sz="1200"/>
              <a:t>Active suppression program.  On BLM, LSFO averages 51 starts and 4,603 acres burned since 2003. *Does not include Moffat County fire stats.  </a:t>
            </a:r>
          </a:p>
          <a:p>
            <a:pPr marL="257175" indent="-257175" algn="l">
              <a:buFont typeface="Arial" panose="020B0604020202020204" pitchFamily="34" charset="0"/>
              <a:buChar char="•"/>
            </a:pPr>
            <a:r>
              <a:rPr lang="en-US" sz="1200"/>
              <a:t>Active fuels program.  Focus on PJ encroachment that effects sage grouse habitat as well as big game habitat.  </a:t>
            </a:r>
          </a:p>
          <a:p>
            <a:pPr marL="257175" indent="-257175" algn="l">
              <a:buFont typeface="Arial" panose="020B0604020202020204" pitchFamily="34" charset="0"/>
              <a:buChar char="•"/>
            </a:pPr>
            <a:r>
              <a:rPr lang="en-US" sz="1200"/>
              <a:t>10 Year average:  10 treatments per year, for an average of 5,175 treated per year.</a:t>
            </a:r>
          </a:p>
          <a:p>
            <a:pPr marL="257175" indent="-257175" algn="l">
              <a:buFont typeface="Arial" panose="020B0604020202020204" pitchFamily="34" charset="0"/>
              <a:buChar char="•"/>
            </a:pPr>
            <a:r>
              <a:rPr lang="en-US" sz="1200"/>
              <a:t>Previous 5 years:  Average 14 treatments per year, for an average of 6,494 acres treated.  </a:t>
            </a:r>
          </a:p>
          <a:p>
            <a:pPr marL="257175" indent="-257175" algn="l">
              <a:buFont typeface="Arial" panose="020B0604020202020204" pitchFamily="34" charset="0"/>
              <a:buChar char="•"/>
            </a:pPr>
            <a:r>
              <a:rPr lang="en-US" sz="1200"/>
              <a:t>Somewhat unique in productive relationship between fuels and wildlife bio… many coordinated projects to benefit SG.  </a:t>
            </a:r>
          </a:p>
          <a:p>
            <a:pPr marL="600075" lvl="1" indent="-257175" algn="l">
              <a:buFont typeface="Arial" panose="020B0604020202020204" pitchFamily="34" charset="0"/>
              <a:buChar char="•"/>
            </a:pPr>
            <a:endParaRPr lang="en-US" sz="2100"/>
          </a:p>
        </p:txBody>
      </p:sp>
      <p:sp>
        <p:nvSpPr>
          <p:cNvPr id="29" name="Rectangle 28">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5992" y="111734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venir Next LT Pro"/>
            </a:endParaRPr>
          </a:p>
        </p:txBody>
      </p:sp>
      <p:sp>
        <p:nvSpPr>
          <p:cNvPr id="31" name="Rectangle 30">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203089"/>
            <a:ext cx="3764306"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7" name="TextBox 6">
            <a:extLst>
              <a:ext uri="{FF2B5EF4-FFF2-40B4-BE49-F238E27FC236}">
                <a16:creationId xmlns:a16="http://schemas.microsoft.com/office/drawing/2014/main" id="{3A01FB30-990C-46CB-55D2-DA0E42551A85}"/>
              </a:ext>
            </a:extLst>
          </p:cNvPr>
          <p:cNvSpPr txBox="1"/>
          <p:nvPr/>
        </p:nvSpPr>
        <p:spPr>
          <a:xfrm>
            <a:off x="7279387" y="5850709"/>
            <a:ext cx="1864614" cy="173124"/>
          </a:xfrm>
          <a:prstGeom prst="rect">
            <a:avLst/>
          </a:prstGeom>
          <a:solidFill>
            <a:srgbClr val="000000"/>
          </a:solidFill>
        </p:spPr>
        <p:txBody>
          <a:bodyPr wrap="none" rtlCol="0">
            <a:spAutoFit/>
          </a:bodyPr>
          <a:lstStyle/>
          <a:p>
            <a:pPr algn="r" defTabSz="685800">
              <a:spcAft>
                <a:spcPts val="450"/>
              </a:spcAft>
            </a:pPr>
            <a:r>
              <a:rPr lang="en-US" sz="525">
                <a:solidFill>
                  <a:srgbClr val="FFFFFF"/>
                </a:solidFill>
                <a:latin typeface="Calibri" panose="020F0502020204030204"/>
                <a:hlinkClick r:id="rId3" tooltip="https://wyophotos.blogspot.com/2011/03/sage-grouse.html">
                  <a:extLst>
                    <a:ext uri="{A12FA001-AC4F-418D-AE19-62706E023703}">
                      <ahyp:hlinkClr xmlns:ahyp="http://schemas.microsoft.com/office/drawing/2018/hyperlinkcolor" val="tx"/>
                    </a:ext>
                  </a:extLst>
                </a:hlinkClick>
              </a:rPr>
              <a:t>This Photo</a:t>
            </a:r>
            <a:r>
              <a:rPr lang="en-US" sz="525">
                <a:solidFill>
                  <a:srgbClr val="FFFFFF"/>
                </a:solidFill>
                <a:latin typeface="Calibri" panose="020F0502020204030204"/>
              </a:rPr>
              <a:t> by Unknown Author is licensed under </a:t>
            </a:r>
            <a:r>
              <a:rPr lang="en-US" sz="525">
                <a:solidFill>
                  <a:srgbClr val="FFFFFF"/>
                </a:solidFill>
                <a:latin typeface="Calibri" panose="020F0502020204030204"/>
                <a:hlinkClick r:id="rId5" tooltip="https://creativecommons.org/licenses/by-nc-sa/3.0/">
                  <a:extLst>
                    <a:ext uri="{A12FA001-AC4F-418D-AE19-62706E023703}">
                      <ahyp:hlinkClr xmlns:ahyp="http://schemas.microsoft.com/office/drawing/2018/hyperlinkcolor" val="tx"/>
                    </a:ext>
                  </a:extLst>
                </a:hlinkClick>
              </a:rPr>
              <a:t>CC BY-SA-NC</a:t>
            </a:r>
            <a:endParaRPr lang="en-US" sz="525">
              <a:solidFill>
                <a:srgbClr val="FFFFFF"/>
              </a:solidFill>
              <a:latin typeface="Calibri" panose="020F0502020204030204"/>
            </a:endParaRPr>
          </a:p>
        </p:txBody>
      </p:sp>
    </p:spTree>
    <p:extLst>
      <p:ext uri="{BB962C8B-B14F-4D97-AF65-F5344CB8AC3E}">
        <p14:creationId xmlns:p14="http://schemas.microsoft.com/office/powerpoint/2010/main" val="3691187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6" name="Picture 5" descr="A bird flying in the air">
            <a:extLst>
              <a:ext uri="{FF2B5EF4-FFF2-40B4-BE49-F238E27FC236}">
                <a16:creationId xmlns:a16="http://schemas.microsoft.com/office/drawing/2014/main" id="{89155EFF-F3A4-602D-1AFD-BB0A9662088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5443" r="-2" b="16523"/>
          <a:stretch/>
        </p:blipFill>
        <p:spPr>
          <a:xfrm>
            <a:off x="3662269" y="857257"/>
            <a:ext cx="5481731" cy="2523737"/>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a:extLst>
              <a:ext uri="{FF2B5EF4-FFF2-40B4-BE49-F238E27FC236}">
                <a16:creationId xmlns:a16="http://schemas.microsoft.com/office/drawing/2014/main" id="{C05B6B52-EC56-4080-A474-51E6A28BBA0D}"/>
              </a:ext>
            </a:extLst>
          </p:cNvPr>
          <p:cNvPicPr>
            <a:picLocks noChangeAspect="1"/>
          </p:cNvPicPr>
          <p:nvPr/>
        </p:nvPicPr>
        <p:blipFill>
          <a:blip r:embed="rId4" cstate="print">
            <a:extLst>
              <a:ext uri="{28A0092B-C50C-407E-A947-70E740481C1C}">
                <a14:useLocalDpi xmlns:a14="http://schemas.microsoft.com/office/drawing/2010/main" val="0"/>
              </a:ext>
            </a:extLst>
          </a:blip>
          <a:srcRect t="19282" b="19282"/>
          <a:stretch/>
        </p:blipFill>
        <p:spPr>
          <a:xfrm>
            <a:off x="3662269" y="3477006"/>
            <a:ext cx="5481731" cy="252374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5" name="Freeform: Shape 24">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4572001" cy="51435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useBgFill="1">
        <p:nvSpPr>
          <p:cNvPr id="27" name="Freeform: Shape 26">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4565499" cy="51435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2" name="Title 1"/>
          <p:cNvSpPr>
            <a:spLocks noGrp="1"/>
          </p:cNvSpPr>
          <p:nvPr>
            <p:ph type="ctrTitle"/>
          </p:nvPr>
        </p:nvSpPr>
        <p:spPr>
          <a:xfrm>
            <a:off x="329184" y="1456398"/>
            <a:ext cx="3764306" cy="2080566"/>
          </a:xfrm>
        </p:spPr>
        <p:txBody>
          <a:bodyPr>
            <a:normAutofit/>
          </a:bodyPr>
          <a:lstStyle/>
          <a:p>
            <a:pPr algn="l"/>
            <a:r>
              <a:rPr lang="en-US" sz="3450"/>
              <a:t>About the District:</a:t>
            </a:r>
            <a:br>
              <a:rPr lang="en-US" sz="3450"/>
            </a:br>
            <a:r>
              <a:rPr lang="en-US" sz="3450"/>
              <a:t>Little Snake Field Office</a:t>
            </a:r>
            <a:br>
              <a:rPr lang="en-US" sz="3450"/>
            </a:br>
            <a:endParaRPr lang="en-US" sz="3450"/>
          </a:p>
        </p:txBody>
      </p:sp>
      <p:sp>
        <p:nvSpPr>
          <p:cNvPr id="3" name="Subtitle 2"/>
          <p:cNvSpPr>
            <a:spLocks noGrp="1"/>
          </p:cNvSpPr>
          <p:nvPr>
            <p:ph type="subTitle" idx="1"/>
          </p:nvPr>
        </p:nvSpPr>
        <p:spPr>
          <a:xfrm>
            <a:off x="322683" y="3134836"/>
            <a:ext cx="3688461" cy="2633440"/>
          </a:xfrm>
        </p:spPr>
        <p:txBody>
          <a:bodyPr>
            <a:normAutofit/>
          </a:bodyPr>
          <a:lstStyle/>
          <a:p>
            <a:pPr marL="257175" indent="-257175" algn="l">
              <a:buFont typeface="Arial" panose="020B0604020202020204" pitchFamily="34" charset="0"/>
              <a:buChar char="•"/>
            </a:pPr>
            <a:r>
              <a:rPr lang="en-US" sz="1200"/>
              <a:t>6 ‘Fires for Resource Benefit’ since 2017.  Challenging to manage natural starts under anything but full suppression due to amount of SG habitat and private / state land.  </a:t>
            </a:r>
          </a:p>
          <a:p>
            <a:pPr marL="257175" indent="-257175" algn="l">
              <a:buFont typeface="Arial" panose="020B0604020202020204" pitchFamily="34" charset="0"/>
              <a:buChar char="•"/>
            </a:pPr>
            <a:r>
              <a:rPr lang="en-US" sz="1200"/>
              <a:t>Douglas Mountain RX.  Challenging area to burn with VERY short windows, distance from contingency resources, isolated population of Ponderosa Pine.  </a:t>
            </a:r>
          </a:p>
          <a:p>
            <a:pPr marL="257175" indent="-257175" algn="l">
              <a:buFont typeface="Arial" panose="020B0604020202020204" pitchFamily="34" charset="0"/>
              <a:buChar char="•"/>
            </a:pPr>
            <a:r>
              <a:rPr lang="en-US" sz="1200"/>
              <a:t>Limited broadcast opportunities elsewhere in the field office.  Invasives, SG habitat, and impacts to private property main concerns.    </a:t>
            </a:r>
          </a:p>
          <a:p>
            <a:pPr marL="257175" indent="-257175" algn="l">
              <a:buFont typeface="Arial" panose="020B0604020202020204" pitchFamily="34" charset="0"/>
              <a:buChar char="•"/>
            </a:pPr>
            <a:r>
              <a:rPr lang="en-US" sz="1200"/>
              <a:t>GNA and cooperative agreements in place to treat BLM and adjacent state / private lands.  </a:t>
            </a:r>
          </a:p>
        </p:txBody>
      </p:sp>
      <p:sp>
        <p:nvSpPr>
          <p:cNvPr id="29" name="Rectangle 28">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5992" y="111734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venir Next LT Pro"/>
            </a:endParaRPr>
          </a:p>
        </p:txBody>
      </p:sp>
      <p:sp>
        <p:nvSpPr>
          <p:cNvPr id="31" name="Rectangle 30">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203089"/>
            <a:ext cx="3764306"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7" name="TextBox 6">
            <a:extLst>
              <a:ext uri="{FF2B5EF4-FFF2-40B4-BE49-F238E27FC236}">
                <a16:creationId xmlns:a16="http://schemas.microsoft.com/office/drawing/2014/main" id="{3A01FB30-990C-46CB-55D2-DA0E42551A85}"/>
              </a:ext>
            </a:extLst>
          </p:cNvPr>
          <p:cNvSpPr txBox="1"/>
          <p:nvPr/>
        </p:nvSpPr>
        <p:spPr>
          <a:xfrm>
            <a:off x="7279387" y="5850709"/>
            <a:ext cx="1864614" cy="173124"/>
          </a:xfrm>
          <a:prstGeom prst="rect">
            <a:avLst/>
          </a:prstGeom>
          <a:solidFill>
            <a:srgbClr val="000000"/>
          </a:solidFill>
        </p:spPr>
        <p:txBody>
          <a:bodyPr wrap="none" rtlCol="0">
            <a:spAutoFit/>
          </a:bodyPr>
          <a:lstStyle/>
          <a:p>
            <a:pPr algn="r" defTabSz="685800">
              <a:spcAft>
                <a:spcPts val="450"/>
              </a:spcAft>
            </a:pPr>
            <a:r>
              <a:rPr lang="en-US" sz="525">
                <a:solidFill>
                  <a:srgbClr val="FFFFFF"/>
                </a:solidFill>
                <a:latin typeface="Calibri" panose="020F0502020204030204"/>
                <a:hlinkClick r:id="rId3" tooltip="https://wyophotos.blogspot.com/2011/03/sage-grouse.html">
                  <a:extLst>
                    <a:ext uri="{A12FA001-AC4F-418D-AE19-62706E023703}">
                      <ahyp:hlinkClr xmlns:ahyp="http://schemas.microsoft.com/office/drawing/2018/hyperlinkcolor" val="tx"/>
                    </a:ext>
                  </a:extLst>
                </a:hlinkClick>
              </a:rPr>
              <a:t>This Photo</a:t>
            </a:r>
            <a:r>
              <a:rPr lang="en-US" sz="525">
                <a:solidFill>
                  <a:srgbClr val="FFFFFF"/>
                </a:solidFill>
                <a:latin typeface="Calibri" panose="020F0502020204030204"/>
              </a:rPr>
              <a:t> by Unknown Author is licensed under </a:t>
            </a:r>
            <a:r>
              <a:rPr lang="en-US" sz="525">
                <a:solidFill>
                  <a:srgbClr val="FFFFFF"/>
                </a:solidFill>
                <a:latin typeface="Calibri" panose="020F0502020204030204"/>
                <a:hlinkClick r:id="rId5" tooltip="https://creativecommons.org/licenses/by-nc-sa/3.0/">
                  <a:extLst>
                    <a:ext uri="{A12FA001-AC4F-418D-AE19-62706E023703}">
                      <ahyp:hlinkClr xmlns:ahyp="http://schemas.microsoft.com/office/drawing/2018/hyperlinkcolor" val="tx"/>
                    </a:ext>
                  </a:extLst>
                </a:hlinkClick>
              </a:rPr>
              <a:t>CC BY-SA-NC</a:t>
            </a:r>
            <a:endParaRPr lang="en-US" sz="525">
              <a:solidFill>
                <a:srgbClr val="FFFFFF"/>
              </a:solidFill>
              <a:latin typeface="Calibri" panose="020F0502020204030204"/>
            </a:endParaRPr>
          </a:p>
        </p:txBody>
      </p:sp>
    </p:spTree>
    <p:extLst>
      <p:ext uri="{BB962C8B-B14F-4D97-AF65-F5344CB8AC3E}">
        <p14:creationId xmlns:p14="http://schemas.microsoft.com/office/powerpoint/2010/main" val="3701384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6" name="Picture 5">
            <a:extLst>
              <a:ext uri="{FF2B5EF4-FFF2-40B4-BE49-F238E27FC236}">
                <a16:creationId xmlns:a16="http://schemas.microsoft.com/office/drawing/2014/main" id="{89155EFF-F3A4-602D-1AFD-BB0A9662088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9143" b="19143"/>
          <a:stretch/>
        </p:blipFill>
        <p:spPr>
          <a:xfrm>
            <a:off x="3662269" y="857257"/>
            <a:ext cx="5481731" cy="2523737"/>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a:extLst>
              <a:ext uri="{FF2B5EF4-FFF2-40B4-BE49-F238E27FC236}">
                <a16:creationId xmlns:a16="http://schemas.microsoft.com/office/drawing/2014/main" id="{C05B6B52-EC56-4080-A474-51E6A28BBA0D}"/>
              </a:ext>
            </a:extLst>
          </p:cNvPr>
          <p:cNvPicPr>
            <a:picLocks noChangeAspect="1"/>
          </p:cNvPicPr>
          <p:nvPr/>
        </p:nvPicPr>
        <p:blipFill>
          <a:blip r:embed="rId4">
            <a:extLst>
              <a:ext uri="{28A0092B-C50C-407E-A947-70E740481C1C}">
                <a14:useLocalDpi xmlns:a14="http://schemas.microsoft.com/office/drawing/2010/main" val="0"/>
              </a:ext>
            </a:extLst>
          </a:blip>
          <a:srcRect t="8611" b="8611"/>
          <a:stretch/>
        </p:blipFill>
        <p:spPr>
          <a:xfrm>
            <a:off x="3662269" y="3477006"/>
            <a:ext cx="5481731" cy="252374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5" name="Freeform: Shape 24">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4572001" cy="51435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useBgFill="1">
        <p:nvSpPr>
          <p:cNvPr id="27" name="Freeform: Shape 26">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4565499" cy="51435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2" name="Title 1"/>
          <p:cNvSpPr>
            <a:spLocks noGrp="1"/>
          </p:cNvSpPr>
          <p:nvPr>
            <p:ph type="ctrTitle"/>
          </p:nvPr>
        </p:nvSpPr>
        <p:spPr>
          <a:xfrm>
            <a:off x="329183" y="1456398"/>
            <a:ext cx="4343556" cy="1760702"/>
          </a:xfrm>
        </p:spPr>
        <p:txBody>
          <a:bodyPr>
            <a:normAutofit/>
          </a:bodyPr>
          <a:lstStyle/>
          <a:p>
            <a:pPr algn="l"/>
            <a:r>
              <a:rPr lang="en-US" sz="3450"/>
              <a:t>About the District:</a:t>
            </a:r>
            <a:br>
              <a:rPr lang="en-US" sz="3450"/>
            </a:br>
            <a:r>
              <a:rPr lang="en-US" sz="3450"/>
              <a:t>White River Field Office</a:t>
            </a:r>
            <a:br>
              <a:rPr lang="en-US" sz="3450"/>
            </a:br>
            <a:endParaRPr lang="en-US" sz="3450"/>
          </a:p>
        </p:txBody>
      </p:sp>
      <p:sp>
        <p:nvSpPr>
          <p:cNvPr id="3" name="Subtitle 2"/>
          <p:cNvSpPr>
            <a:spLocks noGrp="1"/>
          </p:cNvSpPr>
          <p:nvPr>
            <p:ph type="subTitle" idx="1"/>
          </p:nvPr>
        </p:nvSpPr>
        <p:spPr>
          <a:xfrm>
            <a:off x="329183" y="3129024"/>
            <a:ext cx="3688461" cy="2633440"/>
          </a:xfrm>
        </p:spPr>
        <p:txBody>
          <a:bodyPr>
            <a:normAutofit/>
          </a:bodyPr>
          <a:lstStyle/>
          <a:p>
            <a:pPr marL="257175" indent="-257175" algn="l">
              <a:lnSpc>
                <a:spcPct val="100000"/>
              </a:lnSpc>
              <a:spcBef>
                <a:spcPts val="0"/>
              </a:spcBef>
              <a:buFont typeface="Arial" panose="020B0604020202020204" pitchFamily="34" charset="0"/>
              <a:buChar char="•"/>
              <a:defRPr/>
            </a:pPr>
            <a:r>
              <a:rPr lang="en-US" sz="1350">
                <a:solidFill>
                  <a:prstClr val="black"/>
                </a:solidFill>
                <a:latin typeface="Calibri" panose="020F0502020204030204"/>
              </a:rPr>
              <a:t>The White River Field Office includes within its administrative boundary approximately 2.7 million acres of federal, State, county, and private lands.</a:t>
            </a:r>
          </a:p>
          <a:p>
            <a:pPr algn="l">
              <a:lnSpc>
                <a:spcPct val="100000"/>
              </a:lnSpc>
              <a:spcBef>
                <a:spcPts val="0"/>
              </a:spcBef>
              <a:defRPr/>
            </a:pPr>
            <a:endParaRPr lang="en-US" sz="1350">
              <a:solidFill>
                <a:prstClr val="black"/>
              </a:solidFill>
              <a:highlight>
                <a:srgbClr val="FFFF00"/>
              </a:highlight>
              <a:latin typeface="Calibri" panose="020F0502020204030204"/>
            </a:endParaRPr>
          </a:p>
          <a:p>
            <a:pPr marL="257175" indent="-257175" algn="l">
              <a:lnSpc>
                <a:spcPct val="100000"/>
              </a:lnSpc>
              <a:spcBef>
                <a:spcPts val="0"/>
              </a:spcBef>
              <a:buFont typeface="Arial" panose="020B0604020202020204" pitchFamily="34" charset="0"/>
              <a:buChar char="•"/>
              <a:defRPr/>
            </a:pPr>
            <a:r>
              <a:rPr lang="en-US" sz="1350">
                <a:solidFill>
                  <a:prstClr val="black"/>
                </a:solidFill>
                <a:latin typeface="Calibri" panose="020F0502020204030204"/>
              </a:rPr>
              <a:t>The area </a:t>
            </a:r>
            <a:r>
              <a:rPr lang="en-US" sz="1350">
                <a:latin typeface="Calibri" panose="020F0502020204030204" pitchFamily="34" charset="0"/>
                <a:ea typeface="Calibri" panose="020F0502020204030204" pitchFamily="34" charset="0"/>
                <a:cs typeface="Times New Roman" panose="02020603050405020304" pitchFamily="18" charset="0"/>
              </a:rPr>
              <a:t>incorporates parts of Rio Blanco, Moffat, and Garfield Counties and includes the towns of Meeker, Rangely, and Dinosaur</a:t>
            </a:r>
            <a:r>
              <a:rPr lang="en-US" sz="1350">
                <a:solidFill>
                  <a:prstClr val="black"/>
                </a:solidFill>
                <a:latin typeface="Calibri" panose="020F0502020204030204"/>
              </a:rPr>
              <a:t>. </a:t>
            </a:r>
            <a:r>
              <a:rPr lang="en-US" sz="1350">
                <a:ea typeface="Calibri" panose="020F0502020204030204" pitchFamily="34" charset="0"/>
                <a:cs typeface="Times New Roman" panose="02020603050405020304" pitchFamily="18" charset="0"/>
              </a:rPr>
              <a:t>The BLM administers approximately 1,455,900 surface acres, including minerals, and 365,000 acres of mineral estate underlying state and privately owned surface estate.</a:t>
            </a:r>
          </a:p>
          <a:p>
            <a:pPr marL="257175" indent="-257175" algn="l">
              <a:lnSpc>
                <a:spcPct val="100000"/>
              </a:lnSpc>
              <a:spcBef>
                <a:spcPts val="0"/>
              </a:spcBef>
              <a:buFont typeface="Arial" panose="020B0604020202020204" pitchFamily="34" charset="0"/>
              <a:buChar char="•"/>
              <a:defRPr/>
            </a:pPr>
            <a:endParaRPr lang="en-US" sz="1350">
              <a:solidFill>
                <a:prstClr val="black"/>
              </a:solidFill>
              <a:latin typeface="Calibri" panose="020F0502020204030204"/>
            </a:endParaRPr>
          </a:p>
        </p:txBody>
      </p:sp>
      <p:sp>
        <p:nvSpPr>
          <p:cNvPr id="29" name="Rectangle 28">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5992" y="111734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venir Next LT Pro"/>
            </a:endParaRPr>
          </a:p>
        </p:txBody>
      </p:sp>
      <p:sp>
        <p:nvSpPr>
          <p:cNvPr id="31" name="Rectangle 30">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203089"/>
            <a:ext cx="3764306"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4117255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57250"/>
            <a:ext cx="6959009" cy="2063635"/>
          </a:xfrm>
        </p:spPr>
        <p:txBody>
          <a:bodyPr>
            <a:normAutofit/>
          </a:bodyPr>
          <a:lstStyle/>
          <a:p>
            <a:r>
              <a:rPr lang="en-US"/>
              <a:t>About the District:</a:t>
            </a:r>
            <a:br>
              <a:rPr lang="en-US"/>
            </a:br>
            <a:r>
              <a:rPr lang="en-US"/>
              <a:t>White River Field Office</a:t>
            </a:r>
            <a:br>
              <a:rPr lang="en-US"/>
            </a:br>
            <a:endParaRPr lang="en-US"/>
          </a:p>
        </p:txBody>
      </p:sp>
      <p:sp>
        <p:nvSpPr>
          <p:cNvPr id="3" name="Subtitle 2"/>
          <p:cNvSpPr>
            <a:spLocks noGrp="1"/>
          </p:cNvSpPr>
          <p:nvPr>
            <p:ph type="subTitle" idx="1"/>
          </p:nvPr>
        </p:nvSpPr>
        <p:spPr>
          <a:xfrm>
            <a:off x="1143000" y="2300620"/>
            <a:ext cx="6858000" cy="3444949"/>
          </a:xfrm>
        </p:spPr>
        <p:txBody>
          <a:bodyPr>
            <a:normAutofit/>
          </a:bodyPr>
          <a:lstStyle/>
          <a:p>
            <a:pPr marL="257175" indent="-257175" algn="l">
              <a:buFont typeface="Arial" panose="020B0604020202020204" pitchFamily="34" charset="0"/>
              <a:buChar char="•"/>
            </a:pPr>
            <a:r>
              <a:rPr lang="en-US" sz="1350">
                <a:solidFill>
                  <a:srgbClr val="000000"/>
                </a:solidFill>
                <a:latin typeface="Calibri" panose="020F0502020204030204" pitchFamily="34" charset="0"/>
                <a:ea typeface="Calibri" panose="020F0502020204030204" pitchFamily="34" charset="0"/>
              </a:rPr>
              <a:t>Vegetation varies greatly as climate changes with elevation; the western portion of the field office consists of mostly high mountain desert where temperatures can rise to the high 90’s and relative humidity drops to single digits.  Fuels consist of mostly sagebrush and invasive cheat grass in the lower valleys with pinyon juniper hills and mesa tops.  Moving further east and south, the vegetation changes to include mountain brush and conifer trees as the elevation increases.</a:t>
            </a:r>
          </a:p>
          <a:p>
            <a:pPr marL="257175" indent="-257175" algn="l">
              <a:buFont typeface="Arial" panose="020B0604020202020204" pitchFamily="34" charset="0"/>
              <a:buChar char="•"/>
            </a:pPr>
            <a:r>
              <a:rPr lang="en-US" sz="1350">
                <a:solidFill>
                  <a:srgbClr val="000000"/>
                </a:solidFill>
                <a:latin typeface="Calibri" panose="020F0502020204030204" pitchFamily="34" charset="0"/>
                <a:ea typeface="Calibri" panose="020F0502020204030204" pitchFamily="34" charset="0"/>
              </a:rPr>
              <a:t>Actively manage for Greater Sage Grouse (GRSG) habitat with some fire and fuels decisions.</a:t>
            </a:r>
          </a:p>
          <a:p>
            <a:pPr marL="929640" marR="930593">
              <a:lnSpc>
                <a:spcPct val="110000"/>
              </a:lnSpc>
              <a:spcBef>
                <a:spcPts val="90"/>
              </a:spcBef>
            </a:pPr>
            <a:r>
              <a:rPr lang="en-US" sz="1350">
                <a:solidFill>
                  <a:srgbClr val="000000"/>
                </a:solidFill>
                <a:latin typeface="Calibri" panose="020F0502020204030204" pitchFamily="34" charset="0"/>
                <a:ea typeface="Calibri" panose="020F0502020204030204"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Acres</a:t>
            </a:r>
            <a:r>
              <a:rPr lang="en-US" sz="1350" b="1" spc="-11">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of</a:t>
            </a:r>
            <a:r>
              <a:rPr lang="en-US" sz="1350" b="1" spc="-11">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GRSG</a:t>
            </a:r>
            <a:r>
              <a:rPr lang="en-US" sz="1350" b="1" spc="-8">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Habitat</a:t>
            </a:r>
            <a:r>
              <a:rPr lang="en-US" sz="1350" b="1" spc="-8">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by</a:t>
            </a:r>
            <a:r>
              <a:rPr lang="en-US" sz="1350" b="1" spc="-8">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BLM</a:t>
            </a:r>
            <a:r>
              <a:rPr lang="en-US" sz="1350" b="1" spc="-8">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District/Field</a:t>
            </a:r>
            <a:r>
              <a:rPr lang="en-US" sz="1350" b="1" spc="-8">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Office</a:t>
            </a:r>
            <a:r>
              <a:rPr lang="en-US" sz="1350" b="1" spc="-8">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in</a:t>
            </a:r>
            <a:r>
              <a:rPr lang="en-US" sz="1350" b="1" spc="-11">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the</a:t>
            </a:r>
            <a:r>
              <a:rPr lang="en-US" sz="1350" b="1" spc="-4">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Decision</a:t>
            </a:r>
            <a:r>
              <a:rPr lang="en-US" sz="1350" b="1" spc="-217">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Area</a:t>
            </a:r>
            <a:r>
              <a:rPr lang="en-US" sz="1350" b="1" spc="-4">
                <a:latin typeface="Gill Sans MT" panose="020B0502020104020203" pitchFamily="34" charset="0"/>
                <a:ea typeface="Gill Sans MT" panose="020B0502020104020203" pitchFamily="34" charset="0"/>
                <a:cs typeface="Gill Sans MT" panose="020B0502020104020203" pitchFamily="34" charset="0"/>
              </a:rPr>
              <a:t> </a:t>
            </a:r>
            <a:r>
              <a:rPr lang="en-US" sz="1350" b="1">
                <a:latin typeface="Gill Sans MT" panose="020B0502020104020203" pitchFamily="34" charset="0"/>
                <a:ea typeface="Gill Sans MT" panose="020B0502020104020203" pitchFamily="34" charset="0"/>
                <a:cs typeface="Gill Sans MT" panose="020B0502020104020203" pitchFamily="34" charset="0"/>
              </a:rPr>
              <a:t>(BLM-Administered Surface Lands Only)</a:t>
            </a:r>
          </a:p>
          <a:p>
            <a:pPr marL="929640" marR="930593">
              <a:lnSpc>
                <a:spcPct val="110000"/>
              </a:lnSpc>
              <a:spcBef>
                <a:spcPts val="90"/>
              </a:spcBef>
            </a:pPr>
            <a:endParaRPr lang="en-US" sz="1350">
              <a:latin typeface="Gill Sans MT" panose="020B0502020104020203" pitchFamily="34" charset="0"/>
              <a:ea typeface="Gill Sans MT" panose="020B0502020104020203" pitchFamily="34" charset="0"/>
              <a:cs typeface="Gill Sans MT" panose="020B0502020104020203" pitchFamily="34" charset="0"/>
            </a:endParaRPr>
          </a:p>
          <a:p>
            <a:pPr algn="l"/>
            <a:endParaRPr lang="en-US" sz="1350">
              <a:solidFill>
                <a:srgbClr val="000000"/>
              </a:solidFill>
              <a:latin typeface="Calibri" panose="020F0502020204030204" pitchFamily="34" charset="0"/>
              <a:ea typeface="Calibri" panose="020F0502020204030204" pitchFamily="34" charset="0"/>
            </a:endParaRPr>
          </a:p>
        </p:txBody>
      </p:sp>
      <p:graphicFrame>
        <p:nvGraphicFramePr>
          <p:cNvPr id="4" name="Table 3">
            <a:extLst>
              <a:ext uri="{FF2B5EF4-FFF2-40B4-BE49-F238E27FC236}">
                <a16:creationId xmlns:a16="http://schemas.microsoft.com/office/drawing/2014/main" id="{BBA45F51-2DE1-2ADD-529C-59088013001E}"/>
              </a:ext>
            </a:extLst>
          </p:cNvPr>
          <p:cNvGraphicFramePr>
            <a:graphicFrameLocks noGrp="1"/>
          </p:cNvGraphicFramePr>
          <p:nvPr/>
        </p:nvGraphicFramePr>
        <p:xfrm>
          <a:off x="1873988" y="4238404"/>
          <a:ext cx="5395491" cy="1403497"/>
        </p:xfrm>
        <a:graphic>
          <a:graphicData uri="http://schemas.openxmlformats.org/drawingml/2006/table">
            <a:tbl>
              <a:tblPr firstRow="1" firstCol="1" lastRow="1" lastCol="1" bandRow="1" bandCol="1">
                <a:tableStyleId>{5C22544A-7EE6-4342-B048-85BDC9FD1C3A}</a:tableStyleId>
              </a:tblPr>
              <a:tblGrid>
                <a:gridCol w="2467870">
                  <a:extLst>
                    <a:ext uri="{9D8B030D-6E8A-4147-A177-3AD203B41FA5}">
                      <a16:colId xmlns:a16="http://schemas.microsoft.com/office/drawing/2014/main" val="81175672"/>
                    </a:ext>
                  </a:extLst>
                </a:gridCol>
                <a:gridCol w="988319">
                  <a:extLst>
                    <a:ext uri="{9D8B030D-6E8A-4147-A177-3AD203B41FA5}">
                      <a16:colId xmlns:a16="http://schemas.microsoft.com/office/drawing/2014/main" val="933067820"/>
                    </a:ext>
                  </a:extLst>
                </a:gridCol>
                <a:gridCol w="988319">
                  <a:extLst>
                    <a:ext uri="{9D8B030D-6E8A-4147-A177-3AD203B41FA5}">
                      <a16:colId xmlns:a16="http://schemas.microsoft.com/office/drawing/2014/main" val="2764888554"/>
                    </a:ext>
                  </a:extLst>
                </a:gridCol>
                <a:gridCol w="950983">
                  <a:extLst>
                    <a:ext uri="{9D8B030D-6E8A-4147-A177-3AD203B41FA5}">
                      <a16:colId xmlns:a16="http://schemas.microsoft.com/office/drawing/2014/main" val="3751633431"/>
                    </a:ext>
                  </a:extLst>
                </a:gridCol>
              </a:tblGrid>
              <a:tr h="200300">
                <a:tc rowSpan="2">
                  <a:txBody>
                    <a:bodyPr/>
                    <a:lstStyle/>
                    <a:p>
                      <a:pPr marL="67945" marR="0">
                        <a:spcBef>
                          <a:spcPts val="710"/>
                        </a:spcBef>
                        <a:spcAft>
                          <a:spcPts val="0"/>
                        </a:spcAft>
                      </a:pPr>
                      <a:r>
                        <a:rPr lang="en-US" sz="800">
                          <a:effectLst/>
                        </a:rPr>
                        <a:t>BLM</a:t>
                      </a:r>
                      <a:r>
                        <a:rPr lang="en-US" sz="800" spc="-5">
                          <a:effectLst/>
                        </a:rPr>
                        <a:t> </a:t>
                      </a:r>
                      <a:r>
                        <a:rPr lang="en-US" sz="800">
                          <a:effectLst/>
                        </a:rPr>
                        <a:t>Field</a:t>
                      </a:r>
                      <a:r>
                        <a:rPr lang="en-US" sz="800" spc="-10">
                          <a:effectLst/>
                        </a:rPr>
                        <a:t> </a:t>
                      </a:r>
                      <a:r>
                        <a:rPr lang="en-US" sz="800">
                          <a:effectLst/>
                        </a:rPr>
                        <a:t>Office</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gridSpan="3">
                  <a:txBody>
                    <a:bodyPr/>
                    <a:lstStyle/>
                    <a:p>
                      <a:pPr marL="969010" marR="945515" algn="ctr">
                        <a:lnSpc>
                          <a:spcPts val="1245"/>
                        </a:lnSpc>
                        <a:spcBef>
                          <a:spcPts val="0"/>
                        </a:spcBef>
                        <a:spcAft>
                          <a:spcPts val="0"/>
                        </a:spcAft>
                      </a:pPr>
                      <a:r>
                        <a:rPr lang="en-US" sz="800">
                          <a:effectLst/>
                        </a:rPr>
                        <a:t>ARMPA</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60205912"/>
                  </a:ext>
                </a:extLst>
              </a:tr>
              <a:tr h="200300">
                <a:tc vMerge="1">
                  <a:txBody>
                    <a:bodyPr/>
                    <a:lstStyle/>
                    <a:p>
                      <a:endParaRPr lang="en-US"/>
                    </a:p>
                  </a:txBody>
                  <a:tcPr/>
                </a:tc>
                <a:tc>
                  <a:txBody>
                    <a:bodyPr/>
                    <a:lstStyle/>
                    <a:p>
                      <a:pPr marL="0" marR="54610" algn="r">
                        <a:lnSpc>
                          <a:spcPts val="1245"/>
                        </a:lnSpc>
                        <a:spcBef>
                          <a:spcPts val="0"/>
                        </a:spcBef>
                        <a:spcAft>
                          <a:spcPts val="0"/>
                        </a:spcAft>
                      </a:pPr>
                      <a:r>
                        <a:rPr lang="en-US" sz="800">
                          <a:effectLst/>
                        </a:rPr>
                        <a:t>PHMA</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54610" algn="r">
                        <a:lnSpc>
                          <a:spcPts val="1245"/>
                        </a:lnSpc>
                        <a:spcBef>
                          <a:spcPts val="0"/>
                        </a:spcBef>
                        <a:spcAft>
                          <a:spcPts val="0"/>
                        </a:spcAft>
                      </a:pPr>
                      <a:r>
                        <a:rPr lang="en-US" sz="800">
                          <a:effectLst/>
                        </a:rPr>
                        <a:t>GHMA</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48260" algn="r">
                        <a:lnSpc>
                          <a:spcPts val="1245"/>
                        </a:lnSpc>
                        <a:spcBef>
                          <a:spcPts val="0"/>
                        </a:spcBef>
                        <a:spcAft>
                          <a:spcPts val="0"/>
                        </a:spcAft>
                      </a:pPr>
                      <a:r>
                        <a:rPr lang="en-US" sz="800">
                          <a:effectLst/>
                        </a:rPr>
                        <a:t>Total</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extLst>
                  <a:ext uri="{0D108BD9-81ED-4DB2-BD59-A6C34878D82A}">
                    <a16:rowId xmlns:a16="http://schemas.microsoft.com/office/drawing/2014/main" val="2946508280"/>
                  </a:ext>
                </a:extLst>
              </a:tr>
              <a:tr h="200998">
                <a:tc>
                  <a:txBody>
                    <a:bodyPr/>
                    <a:lstStyle/>
                    <a:p>
                      <a:pPr marL="67945" marR="0">
                        <a:lnSpc>
                          <a:spcPts val="1165"/>
                        </a:lnSpc>
                        <a:spcBef>
                          <a:spcPts val="0"/>
                        </a:spcBef>
                        <a:spcAft>
                          <a:spcPts val="0"/>
                        </a:spcAft>
                      </a:pPr>
                      <a:r>
                        <a:rPr lang="en-US" sz="800">
                          <a:effectLst/>
                        </a:rPr>
                        <a:t>Colorado</a:t>
                      </a:r>
                      <a:r>
                        <a:rPr lang="en-US" sz="800" spc="-10">
                          <a:effectLst/>
                        </a:rPr>
                        <a:t> </a:t>
                      </a:r>
                      <a:r>
                        <a:rPr lang="en-US" sz="800">
                          <a:effectLst/>
                        </a:rPr>
                        <a:t>River</a:t>
                      </a:r>
                      <a:r>
                        <a:rPr lang="en-US" sz="800" spc="-10">
                          <a:effectLst/>
                        </a:rPr>
                        <a:t> </a:t>
                      </a:r>
                      <a:r>
                        <a:rPr lang="en-US" sz="800">
                          <a:effectLst/>
                        </a:rPr>
                        <a:t>Valley</a:t>
                      </a:r>
                      <a:r>
                        <a:rPr lang="en-US" sz="800" spc="-15">
                          <a:effectLst/>
                        </a:rPr>
                        <a:t> </a:t>
                      </a:r>
                      <a:r>
                        <a:rPr lang="en-US" sz="800">
                          <a:effectLst/>
                        </a:rPr>
                        <a:t>Field</a:t>
                      </a:r>
                      <a:r>
                        <a:rPr lang="en-US" sz="800" spc="-5">
                          <a:effectLst/>
                        </a:rPr>
                        <a:t> </a:t>
                      </a:r>
                      <a:r>
                        <a:rPr lang="en-US" sz="800">
                          <a:effectLst/>
                        </a:rPr>
                        <a:t>Office</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54610" algn="r">
                        <a:lnSpc>
                          <a:spcPts val="1165"/>
                        </a:lnSpc>
                        <a:spcBef>
                          <a:spcPts val="0"/>
                        </a:spcBef>
                        <a:spcAft>
                          <a:spcPts val="0"/>
                        </a:spcAft>
                      </a:pPr>
                      <a:r>
                        <a:rPr lang="en-US" sz="800">
                          <a:effectLst/>
                        </a:rPr>
                        <a:t>24,700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53975" algn="r">
                        <a:lnSpc>
                          <a:spcPts val="1165"/>
                        </a:lnSpc>
                        <a:spcBef>
                          <a:spcPts val="0"/>
                        </a:spcBef>
                        <a:spcAft>
                          <a:spcPts val="0"/>
                        </a:spcAft>
                      </a:pPr>
                      <a:r>
                        <a:rPr lang="en-US" sz="800">
                          <a:effectLst/>
                        </a:rPr>
                        <a:t>40,200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48260" algn="r">
                        <a:lnSpc>
                          <a:spcPts val="1165"/>
                        </a:lnSpc>
                        <a:spcBef>
                          <a:spcPts val="0"/>
                        </a:spcBef>
                        <a:spcAft>
                          <a:spcPts val="0"/>
                        </a:spcAft>
                      </a:pPr>
                      <a:r>
                        <a:rPr lang="en-US" sz="800">
                          <a:effectLst/>
                        </a:rPr>
                        <a:t>64,900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extLst>
                  <a:ext uri="{0D108BD9-81ED-4DB2-BD59-A6C34878D82A}">
                    <a16:rowId xmlns:a16="http://schemas.microsoft.com/office/drawing/2014/main" val="1437928693"/>
                  </a:ext>
                </a:extLst>
              </a:tr>
              <a:tr h="200300">
                <a:tc>
                  <a:txBody>
                    <a:bodyPr/>
                    <a:lstStyle/>
                    <a:p>
                      <a:pPr marL="67945" marR="0">
                        <a:lnSpc>
                          <a:spcPts val="1160"/>
                        </a:lnSpc>
                        <a:spcBef>
                          <a:spcPts val="0"/>
                        </a:spcBef>
                        <a:spcAft>
                          <a:spcPts val="0"/>
                        </a:spcAft>
                      </a:pPr>
                      <a:r>
                        <a:rPr lang="en-US" sz="800">
                          <a:effectLst/>
                        </a:rPr>
                        <a:t>Grand</a:t>
                      </a:r>
                      <a:r>
                        <a:rPr lang="en-US" sz="800" spc="-20">
                          <a:effectLst/>
                        </a:rPr>
                        <a:t> </a:t>
                      </a:r>
                      <a:r>
                        <a:rPr lang="en-US" sz="800">
                          <a:effectLst/>
                        </a:rPr>
                        <a:t>Junction</a:t>
                      </a:r>
                      <a:r>
                        <a:rPr lang="en-US" sz="800" spc="-10">
                          <a:effectLst/>
                        </a:rPr>
                        <a:t> </a:t>
                      </a:r>
                      <a:r>
                        <a:rPr lang="en-US" sz="800">
                          <a:effectLst/>
                        </a:rPr>
                        <a:t>Field</a:t>
                      </a:r>
                      <a:r>
                        <a:rPr lang="en-US" sz="800" spc="-15">
                          <a:effectLst/>
                        </a:rPr>
                        <a:t> </a:t>
                      </a:r>
                      <a:r>
                        <a:rPr lang="en-US" sz="800">
                          <a:effectLst/>
                        </a:rPr>
                        <a:t>Office</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53975" algn="r">
                        <a:lnSpc>
                          <a:spcPts val="1160"/>
                        </a:lnSpc>
                        <a:spcBef>
                          <a:spcPts val="0"/>
                        </a:spcBef>
                        <a:spcAft>
                          <a:spcPts val="0"/>
                        </a:spcAft>
                      </a:pPr>
                      <a:r>
                        <a:rPr lang="en-US" sz="800">
                          <a:effectLst/>
                        </a:rPr>
                        <a:t>5,600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53975" algn="r">
                        <a:lnSpc>
                          <a:spcPts val="1160"/>
                        </a:lnSpc>
                        <a:spcBef>
                          <a:spcPts val="0"/>
                        </a:spcBef>
                        <a:spcAft>
                          <a:spcPts val="0"/>
                        </a:spcAft>
                      </a:pPr>
                      <a:r>
                        <a:rPr lang="en-US" sz="800">
                          <a:effectLst/>
                        </a:rPr>
                        <a:t>8,900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48260" algn="r">
                        <a:lnSpc>
                          <a:spcPts val="1160"/>
                        </a:lnSpc>
                        <a:spcBef>
                          <a:spcPts val="0"/>
                        </a:spcBef>
                        <a:spcAft>
                          <a:spcPts val="0"/>
                        </a:spcAft>
                      </a:pPr>
                      <a:r>
                        <a:rPr lang="en-US" sz="800">
                          <a:effectLst/>
                        </a:rPr>
                        <a:t>14,500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extLst>
                  <a:ext uri="{0D108BD9-81ED-4DB2-BD59-A6C34878D82A}">
                    <a16:rowId xmlns:a16="http://schemas.microsoft.com/office/drawing/2014/main" val="992904189"/>
                  </a:ext>
                </a:extLst>
              </a:tr>
              <a:tr h="200300">
                <a:tc>
                  <a:txBody>
                    <a:bodyPr/>
                    <a:lstStyle/>
                    <a:p>
                      <a:pPr marL="67945" marR="0">
                        <a:lnSpc>
                          <a:spcPts val="1160"/>
                        </a:lnSpc>
                        <a:spcBef>
                          <a:spcPts val="0"/>
                        </a:spcBef>
                        <a:spcAft>
                          <a:spcPts val="0"/>
                        </a:spcAft>
                      </a:pPr>
                      <a:r>
                        <a:rPr lang="en-US" sz="800">
                          <a:effectLst/>
                        </a:rPr>
                        <a:t>Kremmling</a:t>
                      </a:r>
                      <a:r>
                        <a:rPr lang="en-US" sz="800" spc="-15">
                          <a:effectLst/>
                        </a:rPr>
                        <a:t> </a:t>
                      </a:r>
                      <a:r>
                        <a:rPr lang="en-US" sz="800">
                          <a:effectLst/>
                        </a:rPr>
                        <a:t>Field</a:t>
                      </a:r>
                      <a:r>
                        <a:rPr lang="en-US" sz="800" spc="-10">
                          <a:effectLst/>
                        </a:rPr>
                        <a:t> </a:t>
                      </a:r>
                      <a:r>
                        <a:rPr lang="en-US" sz="800">
                          <a:effectLst/>
                        </a:rPr>
                        <a:t>Office</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53975" algn="r">
                        <a:lnSpc>
                          <a:spcPts val="1160"/>
                        </a:lnSpc>
                        <a:spcBef>
                          <a:spcPts val="0"/>
                        </a:spcBef>
                        <a:spcAft>
                          <a:spcPts val="0"/>
                        </a:spcAft>
                      </a:pPr>
                      <a:r>
                        <a:rPr lang="en-US" sz="800">
                          <a:effectLst/>
                        </a:rPr>
                        <a:t>198,900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53975" algn="r">
                        <a:lnSpc>
                          <a:spcPts val="1160"/>
                        </a:lnSpc>
                        <a:spcBef>
                          <a:spcPts val="0"/>
                        </a:spcBef>
                        <a:spcAft>
                          <a:spcPts val="0"/>
                        </a:spcAft>
                      </a:pPr>
                      <a:r>
                        <a:rPr lang="en-US" sz="800">
                          <a:effectLst/>
                        </a:rPr>
                        <a:t>18,900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47625" algn="r">
                        <a:lnSpc>
                          <a:spcPts val="1160"/>
                        </a:lnSpc>
                        <a:spcBef>
                          <a:spcPts val="0"/>
                        </a:spcBef>
                        <a:spcAft>
                          <a:spcPts val="0"/>
                        </a:spcAft>
                      </a:pPr>
                      <a:r>
                        <a:rPr lang="en-US" sz="800">
                          <a:effectLst/>
                        </a:rPr>
                        <a:t>217,800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extLst>
                  <a:ext uri="{0D108BD9-81ED-4DB2-BD59-A6C34878D82A}">
                    <a16:rowId xmlns:a16="http://schemas.microsoft.com/office/drawing/2014/main" val="2142854561"/>
                  </a:ext>
                </a:extLst>
              </a:tr>
              <a:tr h="200998">
                <a:tc>
                  <a:txBody>
                    <a:bodyPr/>
                    <a:lstStyle/>
                    <a:p>
                      <a:pPr marL="67945" marR="0">
                        <a:lnSpc>
                          <a:spcPts val="1165"/>
                        </a:lnSpc>
                        <a:spcBef>
                          <a:spcPts val="0"/>
                        </a:spcBef>
                        <a:spcAft>
                          <a:spcPts val="0"/>
                        </a:spcAft>
                      </a:pPr>
                      <a:r>
                        <a:rPr lang="en-US" sz="800">
                          <a:effectLst/>
                        </a:rPr>
                        <a:t>Little</a:t>
                      </a:r>
                      <a:r>
                        <a:rPr lang="en-US" sz="800" spc="-10">
                          <a:effectLst/>
                        </a:rPr>
                        <a:t> </a:t>
                      </a:r>
                      <a:r>
                        <a:rPr lang="en-US" sz="800">
                          <a:effectLst/>
                        </a:rPr>
                        <a:t>Snake</a:t>
                      </a:r>
                      <a:r>
                        <a:rPr lang="en-US" sz="800" spc="-10">
                          <a:effectLst/>
                        </a:rPr>
                        <a:t> </a:t>
                      </a:r>
                      <a:r>
                        <a:rPr lang="en-US" sz="800">
                          <a:effectLst/>
                        </a:rPr>
                        <a:t>Field</a:t>
                      </a:r>
                      <a:r>
                        <a:rPr lang="en-US" sz="800" spc="-15">
                          <a:effectLst/>
                        </a:rPr>
                        <a:t> </a:t>
                      </a:r>
                      <a:r>
                        <a:rPr lang="en-US" sz="800">
                          <a:effectLst/>
                        </a:rPr>
                        <a:t>Office</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53975" algn="r">
                        <a:lnSpc>
                          <a:spcPts val="1165"/>
                        </a:lnSpc>
                        <a:spcBef>
                          <a:spcPts val="0"/>
                        </a:spcBef>
                        <a:spcAft>
                          <a:spcPts val="0"/>
                        </a:spcAft>
                      </a:pPr>
                      <a:r>
                        <a:rPr lang="en-US" sz="800">
                          <a:effectLst/>
                        </a:rPr>
                        <a:t>570,400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53340" algn="r">
                        <a:lnSpc>
                          <a:spcPts val="1165"/>
                        </a:lnSpc>
                        <a:spcBef>
                          <a:spcPts val="0"/>
                        </a:spcBef>
                        <a:spcAft>
                          <a:spcPts val="0"/>
                        </a:spcAft>
                      </a:pPr>
                      <a:r>
                        <a:rPr lang="en-US" sz="800">
                          <a:effectLst/>
                        </a:rPr>
                        <a:t>479,700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48260" algn="r">
                        <a:lnSpc>
                          <a:spcPts val="1165"/>
                        </a:lnSpc>
                        <a:spcBef>
                          <a:spcPts val="0"/>
                        </a:spcBef>
                        <a:spcAft>
                          <a:spcPts val="0"/>
                        </a:spcAft>
                      </a:pPr>
                      <a:r>
                        <a:rPr lang="en-US" sz="800">
                          <a:effectLst/>
                        </a:rPr>
                        <a:t>1,050,100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extLst>
                  <a:ext uri="{0D108BD9-81ED-4DB2-BD59-A6C34878D82A}">
                    <a16:rowId xmlns:a16="http://schemas.microsoft.com/office/drawing/2014/main" val="1028865058"/>
                  </a:ext>
                </a:extLst>
              </a:tr>
              <a:tr h="200300">
                <a:tc>
                  <a:txBody>
                    <a:bodyPr/>
                    <a:lstStyle/>
                    <a:p>
                      <a:pPr marL="67945" marR="0">
                        <a:lnSpc>
                          <a:spcPts val="1160"/>
                        </a:lnSpc>
                        <a:spcBef>
                          <a:spcPts val="0"/>
                        </a:spcBef>
                        <a:spcAft>
                          <a:spcPts val="0"/>
                        </a:spcAft>
                      </a:pPr>
                      <a:r>
                        <a:rPr lang="en-US" sz="800">
                          <a:effectLst/>
                        </a:rPr>
                        <a:t>White</a:t>
                      </a:r>
                      <a:r>
                        <a:rPr lang="en-US" sz="800" spc="-20">
                          <a:effectLst/>
                        </a:rPr>
                        <a:t> </a:t>
                      </a:r>
                      <a:r>
                        <a:rPr lang="en-US" sz="800">
                          <a:effectLst/>
                        </a:rPr>
                        <a:t>River</a:t>
                      </a:r>
                      <a:r>
                        <a:rPr lang="en-US" sz="800" spc="-15">
                          <a:effectLst/>
                        </a:rPr>
                        <a:t> </a:t>
                      </a:r>
                      <a:r>
                        <a:rPr lang="en-US" sz="800">
                          <a:effectLst/>
                        </a:rPr>
                        <a:t>Field</a:t>
                      </a:r>
                      <a:r>
                        <a:rPr lang="en-US" sz="800" spc="-15">
                          <a:effectLst/>
                        </a:rPr>
                        <a:t> </a:t>
                      </a:r>
                      <a:r>
                        <a:rPr lang="en-US" sz="800">
                          <a:effectLst/>
                        </a:rPr>
                        <a:t>Office</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53975" algn="r">
                        <a:lnSpc>
                          <a:spcPts val="1160"/>
                        </a:lnSpc>
                        <a:spcBef>
                          <a:spcPts val="0"/>
                        </a:spcBef>
                        <a:spcAft>
                          <a:spcPts val="0"/>
                        </a:spcAft>
                      </a:pPr>
                      <a:r>
                        <a:rPr lang="en-US" sz="800">
                          <a:effectLst/>
                        </a:rPr>
                        <a:t>122,000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53340" algn="r">
                        <a:lnSpc>
                          <a:spcPts val="1160"/>
                        </a:lnSpc>
                        <a:spcBef>
                          <a:spcPts val="0"/>
                        </a:spcBef>
                        <a:spcAft>
                          <a:spcPts val="0"/>
                        </a:spcAft>
                      </a:pPr>
                      <a:r>
                        <a:rPr lang="en-US" sz="800">
                          <a:effectLst/>
                        </a:rPr>
                        <a:t>180,200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tc>
                  <a:txBody>
                    <a:bodyPr/>
                    <a:lstStyle/>
                    <a:p>
                      <a:pPr marL="0" marR="47625" algn="r">
                        <a:lnSpc>
                          <a:spcPts val="1160"/>
                        </a:lnSpc>
                        <a:spcBef>
                          <a:spcPts val="0"/>
                        </a:spcBef>
                        <a:spcAft>
                          <a:spcPts val="0"/>
                        </a:spcAft>
                      </a:pPr>
                      <a:r>
                        <a:rPr lang="en-US" sz="800">
                          <a:effectLst/>
                        </a:rPr>
                        <a:t>302,200</a:t>
                      </a:r>
                      <a:endParaRPr lang="en-US" sz="800">
                        <a:effectLst/>
                        <a:latin typeface="Gill Sans MT" panose="020B0502020104020203" pitchFamily="34" charset="0"/>
                        <a:ea typeface="Gill Sans MT" panose="020B0502020104020203" pitchFamily="34" charset="0"/>
                        <a:cs typeface="Gill Sans MT" panose="020B0502020104020203" pitchFamily="34" charset="0"/>
                      </a:endParaRPr>
                    </a:p>
                  </a:txBody>
                  <a:tcPr marL="0" marR="0" marT="0" marB="0"/>
                </a:tc>
                <a:extLst>
                  <a:ext uri="{0D108BD9-81ED-4DB2-BD59-A6C34878D82A}">
                    <a16:rowId xmlns:a16="http://schemas.microsoft.com/office/drawing/2014/main" val="1007024744"/>
                  </a:ext>
                </a:extLst>
              </a:tr>
            </a:tbl>
          </a:graphicData>
        </a:graphic>
      </p:graphicFrame>
    </p:spTree>
    <p:extLst>
      <p:ext uri="{BB962C8B-B14F-4D97-AF65-F5344CB8AC3E}">
        <p14:creationId xmlns:p14="http://schemas.microsoft.com/office/powerpoint/2010/main" val="4025362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6" name="Picture 5">
            <a:extLst>
              <a:ext uri="{FF2B5EF4-FFF2-40B4-BE49-F238E27FC236}">
                <a16:creationId xmlns:a16="http://schemas.microsoft.com/office/drawing/2014/main" id="{89155EFF-F3A4-602D-1AFD-BB0A9662088B}"/>
              </a:ext>
            </a:extLst>
          </p:cNvPr>
          <p:cNvPicPr>
            <a:picLocks noChangeAspect="1"/>
          </p:cNvPicPr>
          <p:nvPr/>
        </p:nvPicPr>
        <p:blipFill>
          <a:blip r:embed="rId2" cstate="print">
            <a:extLst>
              <a:ext uri="{28A0092B-C50C-407E-A947-70E740481C1C}">
                <a14:useLocalDpi xmlns:a14="http://schemas.microsoft.com/office/drawing/2010/main" val="0"/>
              </a:ext>
            </a:extLst>
          </a:blip>
          <a:srcRect t="19283" b="19283"/>
          <a:stretch/>
        </p:blipFill>
        <p:spPr>
          <a:xfrm>
            <a:off x="3662269" y="857257"/>
            <a:ext cx="5481731" cy="2523737"/>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a:extLst>
              <a:ext uri="{FF2B5EF4-FFF2-40B4-BE49-F238E27FC236}">
                <a16:creationId xmlns:a16="http://schemas.microsoft.com/office/drawing/2014/main" id="{C05B6B52-EC56-4080-A474-51E6A28BBA0D}"/>
              </a:ext>
            </a:extLst>
          </p:cNvPr>
          <p:cNvPicPr>
            <a:picLocks noChangeAspect="1"/>
          </p:cNvPicPr>
          <p:nvPr/>
        </p:nvPicPr>
        <p:blipFill>
          <a:blip r:embed="rId3" cstate="print">
            <a:extLst>
              <a:ext uri="{28A0092B-C50C-407E-A947-70E740481C1C}">
                <a14:useLocalDpi xmlns:a14="http://schemas.microsoft.com/office/drawing/2010/main" val="0"/>
              </a:ext>
            </a:extLst>
          </a:blip>
          <a:srcRect t="19282" b="19282"/>
          <a:stretch/>
        </p:blipFill>
        <p:spPr>
          <a:xfrm>
            <a:off x="3662269" y="3477006"/>
            <a:ext cx="5481731" cy="252374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5" name="Freeform: Shape 24">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4572001" cy="51435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useBgFill="1">
        <p:nvSpPr>
          <p:cNvPr id="27" name="Freeform: Shape 26">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4565499" cy="51435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2" name="Title 1"/>
          <p:cNvSpPr>
            <a:spLocks noGrp="1"/>
          </p:cNvSpPr>
          <p:nvPr>
            <p:ph type="ctrTitle"/>
          </p:nvPr>
        </p:nvSpPr>
        <p:spPr>
          <a:xfrm>
            <a:off x="329183" y="1456398"/>
            <a:ext cx="4343556" cy="1760702"/>
          </a:xfrm>
        </p:spPr>
        <p:txBody>
          <a:bodyPr>
            <a:normAutofit/>
          </a:bodyPr>
          <a:lstStyle/>
          <a:p>
            <a:pPr algn="l"/>
            <a:r>
              <a:rPr lang="en-US" sz="3450"/>
              <a:t>About the District:</a:t>
            </a:r>
            <a:br>
              <a:rPr lang="en-US" sz="3450"/>
            </a:br>
            <a:r>
              <a:rPr lang="en-US" sz="3450"/>
              <a:t>White River Field Office</a:t>
            </a:r>
            <a:br>
              <a:rPr lang="en-US" sz="3450"/>
            </a:br>
            <a:endParaRPr lang="en-US" sz="3450"/>
          </a:p>
        </p:txBody>
      </p:sp>
      <p:sp>
        <p:nvSpPr>
          <p:cNvPr id="3" name="Subtitle 2"/>
          <p:cNvSpPr>
            <a:spLocks noGrp="1"/>
          </p:cNvSpPr>
          <p:nvPr>
            <p:ph type="subTitle" idx="1"/>
          </p:nvPr>
        </p:nvSpPr>
        <p:spPr>
          <a:xfrm>
            <a:off x="329183" y="2839097"/>
            <a:ext cx="3688461" cy="2923368"/>
          </a:xfrm>
        </p:spPr>
        <p:txBody>
          <a:bodyPr>
            <a:normAutofit/>
          </a:bodyPr>
          <a:lstStyle/>
          <a:p>
            <a:pPr marL="257175" indent="-257175" algn="l">
              <a:buFont typeface="Arial" panose="020B0604020202020204" pitchFamily="34" charset="0"/>
              <a:buChar char="•"/>
            </a:pPr>
            <a:r>
              <a:rPr lang="en-US" sz="1350"/>
              <a:t>Active suppression program.  On BLM, WRFO averages 94 starts and 5,398 acres burned since 2003. *Does not include Rio Blanco County fire stats.  </a:t>
            </a:r>
          </a:p>
          <a:p>
            <a:pPr marL="257175" indent="-257175" algn="l">
              <a:buFont typeface="Arial" panose="020B0604020202020204" pitchFamily="34" charset="0"/>
              <a:buChar char="•"/>
            </a:pPr>
            <a:r>
              <a:rPr lang="en-US" sz="1350"/>
              <a:t>Active fuels program.  Focus on treatments that will help avoid significant wildfire impacts to electrical and oil and gas infrastructure, as well as PJ encroachment that effects sage grouse and big game habitat.  </a:t>
            </a:r>
          </a:p>
          <a:p>
            <a:pPr marL="257175" indent="-257175" algn="l">
              <a:buFont typeface="Arial" panose="020B0604020202020204" pitchFamily="34" charset="0"/>
              <a:buChar char="•"/>
            </a:pPr>
            <a:r>
              <a:rPr lang="en-US" sz="1350"/>
              <a:t>10 Year average:  8 treatments per year, for an average of 6,050 treated per year.</a:t>
            </a:r>
          </a:p>
          <a:p>
            <a:pPr marL="257175" indent="-257175" algn="l">
              <a:buFont typeface="Arial" panose="020B0604020202020204" pitchFamily="34" charset="0"/>
              <a:buChar char="•"/>
            </a:pPr>
            <a:r>
              <a:rPr lang="en-US" sz="1350"/>
              <a:t>Previous 5 years:  Average 13 treatments per year, for an average of 7,600 acres treated.  </a:t>
            </a:r>
            <a:endParaRPr lang="en-US" sz="1350">
              <a:highlight>
                <a:srgbClr val="FFFF00"/>
              </a:highlight>
            </a:endParaRPr>
          </a:p>
          <a:p>
            <a:pPr marL="257175" indent="-257175" algn="l">
              <a:lnSpc>
                <a:spcPct val="100000"/>
              </a:lnSpc>
              <a:spcBef>
                <a:spcPts val="0"/>
              </a:spcBef>
              <a:buFont typeface="Arial" panose="020B0604020202020204" pitchFamily="34" charset="0"/>
              <a:buChar char="•"/>
              <a:defRPr/>
            </a:pPr>
            <a:endParaRPr lang="en-US" sz="1350">
              <a:solidFill>
                <a:prstClr val="black"/>
              </a:solidFill>
              <a:latin typeface="Calibri" panose="020F0502020204030204"/>
            </a:endParaRPr>
          </a:p>
        </p:txBody>
      </p:sp>
      <p:sp>
        <p:nvSpPr>
          <p:cNvPr id="29" name="Rectangle 28">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5992" y="111734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venir Next LT Pro"/>
            </a:endParaRPr>
          </a:p>
        </p:txBody>
      </p:sp>
      <p:sp>
        <p:nvSpPr>
          <p:cNvPr id="31" name="Rectangle 30">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203089"/>
            <a:ext cx="3764306"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3104022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6" name="Picture 5">
            <a:extLst>
              <a:ext uri="{FF2B5EF4-FFF2-40B4-BE49-F238E27FC236}">
                <a16:creationId xmlns:a16="http://schemas.microsoft.com/office/drawing/2014/main" id="{89155EFF-F3A4-602D-1AFD-BB0A9662088B}"/>
              </a:ext>
            </a:extLst>
          </p:cNvPr>
          <p:cNvPicPr>
            <a:picLocks noChangeAspect="1"/>
          </p:cNvPicPr>
          <p:nvPr/>
        </p:nvPicPr>
        <p:blipFill>
          <a:blip r:embed="rId2" cstate="print">
            <a:extLst>
              <a:ext uri="{28A0092B-C50C-407E-A947-70E740481C1C}">
                <a14:useLocalDpi xmlns:a14="http://schemas.microsoft.com/office/drawing/2010/main" val="0"/>
              </a:ext>
            </a:extLst>
          </a:blip>
          <a:srcRect t="19157" b="19157"/>
          <a:stretch/>
        </p:blipFill>
        <p:spPr>
          <a:xfrm>
            <a:off x="3662269" y="857257"/>
            <a:ext cx="5481731" cy="2523737"/>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a:extLst>
              <a:ext uri="{FF2B5EF4-FFF2-40B4-BE49-F238E27FC236}">
                <a16:creationId xmlns:a16="http://schemas.microsoft.com/office/drawing/2014/main" id="{C05B6B52-EC56-4080-A474-51E6A28BBA0D}"/>
              </a:ext>
            </a:extLst>
          </p:cNvPr>
          <p:cNvPicPr>
            <a:picLocks noChangeAspect="1"/>
          </p:cNvPicPr>
          <p:nvPr/>
        </p:nvPicPr>
        <p:blipFill>
          <a:blip r:embed="rId3" cstate="print">
            <a:extLst>
              <a:ext uri="{28A0092B-C50C-407E-A947-70E740481C1C}">
                <a14:useLocalDpi xmlns:a14="http://schemas.microsoft.com/office/drawing/2010/main" val="0"/>
              </a:ext>
            </a:extLst>
          </a:blip>
          <a:srcRect t="19307" b="19307"/>
          <a:stretch/>
        </p:blipFill>
        <p:spPr>
          <a:xfrm>
            <a:off x="3662269" y="3477006"/>
            <a:ext cx="5481731" cy="252374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5" name="Freeform: Shape 24">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4572001" cy="51435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useBgFill="1">
        <p:nvSpPr>
          <p:cNvPr id="27" name="Freeform: Shape 26">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4565499" cy="51435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2" name="Title 1"/>
          <p:cNvSpPr>
            <a:spLocks noGrp="1"/>
          </p:cNvSpPr>
          <p:nvPr>
            <p:ph type="ctrTitle"/>
          </p:nvPr>
        </p:nvSpPr>
        <p:spPr>
          <a:xfrm>
            <a:off x="329183" y="1456398"/>
            <a:ext cx="4343556" cy="1760702"/>
          </a:xfrm>
        </p:spPr>
        <p:txBody>
          <a:bodyPr>
            <a:normAutofit/>
          </a:bodyPr>
          <a:lstStyle/>
          <a:p>
            <a:pPr algn="l"/>
            <a:r>
              <a:rPr lang="en-US" sz="3450"/>
              <a:t>About the District:</a:t>
            </a:r>
            <a:br>
              <a:rPr lang="en-US" sz="3450"/>
            </a:br>
            <a:r>
              <a:rPr lang="en-US" sz="3450"/>
              <a:t>White River Field Office</a:t>
            </a:r>
            <a:br>
              <a:rPr lang="en-US" sz="3450"/>
            </a:br>
            <a:endParaRPr lang="en-US" sz="3450"/>
          </a:p>
        </p:txBody>
      </p:sp>
      <p:sp>
        <p:nvSpPr>
          <p:cNvPr id="3" name="Subtitle 2"/>
          <p:cNvSpPr>
            <a:spLocks noGrp="1"/>
          </p:cNvSpPr>
          <p:nvPr>
            <p:ph type="subTitle" idx="1"/>
          </p:nvPr>
        </p:nvSpPr>
        <p:spPr>
          <a:xfrm>
            <a:off x="329183" y="2839097"/>
            <a:ext cx="3688461" cy="2923368"/>
          </a:xfrm>
        </p:spPr>
        <p:txBody>
          <a:bodyPr>
            <a:normAutofit lnSpcReduction="10000"/>
          </a:bodyPr>
          <a:lstStyle/>
          <a:p>
            <a:pPr marL="257175" indent="-257175" algn="l">
              <a:buFont typeface="Arial" panose="020B0604020202020204" pitchFamily="34" charset="0"/>
              <a:buChar char="•"/>
            </a:pPr>
            <a:r>
              <a:rPr lang="en-US" sz="1350"/>
              <a:t>20 ‘Fires for Resource Benefit’ since 2018.  Significant departure from FRCC in portions of the field office.  O&amp;G and electrical infrastructure mostly in concentrated areas.    </a:t>
            </a:r>
          </a:p>
          <a:p>
            <a:pPr marL="257175" indent="-257175" algn="l">
              <a:buFont typeface="Arial" panose="020B0604020202020204" pitchFamily="34" charset="0"/>
              <a:buChar char="•"/>
            </a:pPr>
            <a:r>
              <a:rPr lang="en-US" sz="1350"/>
              <a:t>FO Leadership have ‘progressive’ mindset towards utilizing wildfire when / where it makes sense to accomplish multiple resource objectives.  </a:t>
            </a:r>
          </a:p>
          <a:p>
            <a:pPr marL="257175" indent="-257175" algn="l">
              <a:buFont typeface="Arial" panose="020B0604020202020204" pitchFamily="34" charset="0"/>
              <a:buChar char="•"/>
            </a:pPr>
            <a:r>
              <a:rPr lang="en-US" sz="1350"/>
              <a:t>33,650 acres burned for multiple resource and fire/fuels objectives since 2018 at significant cost savings compared to full suppression or fuels treatment costs.  </a:t>
            </a:r>
          </a:p>
          <a:p>
            <a:pPr marL="257175" indent="-257175" algn="l">
              <a:buFont typeface="Arial" panose="020B0604020202020204" pitchFamily="34" charset="0"/>
              <a:buChar char="•"/>
            </a:pPr>
            <a:r>
              <a:rPr lang="en-US" sz="1350"/>
              <a:t>Limited RX opportunities due to tight burn windows, invasives and impacts to SG and big game habitat.    </a:t>
            </a:r>
          </a:p>
          <a:p>
            <a:pPr marL="257175" indent="-257175" algn="l">
              <a:lnSpc>
                <a:spcPct val="100000"/>
              </a:lnSpc>
              <a:spcBef>
                <a:spcPts val="0"/>
              </a:spcBef>
              <a:buFont typeface="Arial" panose="020B0604020202020204" pitchFamily="34" charset="0"/>
              <a:buChar char="•"/>
              <a:defRPr/>
            </a:pPr>
            <a:endParaRPr lang="en-US" sz="1350">
              <a:solidFill>
                <a:prstClr val="black"/>
              </a:solidFill>
              <a:latin typeface="Calibri" panose="020F0502020204030204"/>
            </a:endParaRPr>
          </a:p>
        </p:txBody>
      </p:sp>
      <p:sp>
        <p:nvSpPr>
          <p:cNvPr id="29" name="Rectangle 28">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5992" y="111734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venir Next LT Pro"/>
            </a:endParaRPr>
          </a:p>
        </p:txBody>
      </p:sp>
      <p:sp>
        <p:nvSpPr>
          <p:cNvPr id="31" name="Rectangle 30">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203089"/>
            <a:ext cx="3764306"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1809149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louds in the sky&#10;&#10;Description automatically generated">
            <a:extLst>
              <a:ext uri="{FF2B5EF4-FFF2-40B4-BE49-F238E27FC236}">
                <a16:creationId xmlns:a16="http://schemas.microsoft.com/office/drawing/2014/main" id="{C05B6B52-EC56-4080-A474-51E6A28BBA0D}"/>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Title 1"/>
          <p:cNvSpPr>
            <a:spLocks noGrp="1"/>
          </p:cNvSpPr>
          <p:nvPr>
            <p:ph type="ctrTitle"/>
          </p:nvPr>
        </p:nvSpPr>
        <p:spPr>
          <a:xfrm>
            <a:off x="1143000" y="919704"/>
            <a:ext cx="6858000" cy="1790700"/>
          </a:xfrm>
        </p:spPr>
        <p:txBody>
          <a:bodyPr>
            <a:normAutofit fontScale="90000"/>
          </a:bodyPr>
          <a:lstStyle/>
          <a:p>
            <a:r>
              <a:rPr lang="en-US"/>
              <a:t>About Fuels</a:t>
            </a:r>
            <a:br>
              <a:rPr lang="en-US"/>
            </a:br>
            <a:br>
              <a:rPr lang="en-US"/>
            </a:br>
            <a:endParaRPr lang="en-US"/>
          </a:p>
        </p:txBody>
      </p:sp>
      <p:sp>
        <p:nvSpPr>
          <p:cNvPr id="3" name="Subtitle 2"/>
          <p:cNvSpPr>
            <a:spLocks noGrp="1"/>
          </p:cNvSpPr>
          <p:nvPr>
            <p:ph type="subTitle" idx="1"/>
          </p:nvPr>
        </p:nvSpPr>
        <p:spPr>
          <a:xfrm>
            <a:off x="1143000" y="1494559"/>
            <a:ext cx="6858000" cy="3676997"/>
          </a:xfrm>
        </p:spPr>
        <p:txBody>
          <a:bodyPr>
            <a:normAutofit/>
          </a:bodyPr>
          <a:lstStyle/>
          <a:p>
            <a:r>
              <a:rPr lang="en-US"/>
              <a:t>Overview of Fuels related treatments since 2013 (via NFPORS)</a:t>
            </a:r>
          </a:p>
        </p:txBody>
      </p:sp>
      <p:pic>
        <p:nvPicPr>
          <p:cNvPr id="6" name="Picture 5">
            <a:extLst>
              <a:ext uri="{FF2B5EF4-FFF2-40B4-BE49-F238E27FC236}">
                <a16:creationId xmlns:a16="http://schemas.microsoft.com/office/drawing/2014/main" id="{F9AEA0AB-8754-4ECC-B28A-B979F5DA5A09}"/>
              </a:ext>
            </a:extLst>
          </p:cNvPr>
          <p:cNvPicPr>
            <a:picLocks noChangeAspect="1"/>
          </p:cNvPicPr>
          <p:nvPr/>
        </p:nvPicPr>
        <p:blipFill>
          <a:blip r:embed="rId3"/>
          <a:stretch>
            <a:fillRect/>
          </a:stretch>
        </p:blipFill>
        <p:spPr>
          <a:xfrm>
            <a:off x="231778" y="1778578"/>
            <a:ext cx="8777812" cy="4023723"/>
          </a:xfrm>
          <a:prstGeom prst="rect">
            <a:avLst/>
          </a:prstGeom>
        </p:spPr>
      </p:pic>
    </p:spTree>
    <p:extLst>
      <p:ext uri="{BB962C8B-B14F-4D97-AF65-F5344CB8AC3E}">
        <p14:creationId xmlns:p14="http://schemas.microsoft.com/office/powerpoint/2010/main" val="771368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6" name="Picture 5">
            <a:extLst>
              <a:ext uri="{FF2B5EF4-FFF2-40B4-BE49-F238E27FC236}">
                <a16:creationId xmlns:a16="http://schemas.microsoft.com/office/drawing/2014/main" id="{89155EFF-F3A4-602D-1AFD-BB0A9662088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9143" b="19143"/>
          <a:stretch/>
        </p:blipFill>
        <p:spPr>
          <a:xfrm>
            <a:off x="3662269" y="857257"/>
            <a:ext cx="5481731" cy="2523737"/>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a:extLst>
              <a:ext uri="{FF2B5EF4-FFF2-40B4-BE49-F238E27FC236}">
                <a16:creationId xmlns:a16="http://schemas.microsoft.com/office/drawing/2014/main" id="{C05B6B52-EC56-4080-A474-51E6A28BBA0D}"/>
              </a:ext>
            </a:extLst>
          </p:cNvPr>
          <p:cNvPicPr>
            <a:picLocks noChangeAspect="1"/>
          </p:cNvPicPr>
          <p:nvPr/>
        </p:nvPicPr>
        <p:blipFill>
          <a:blip r:embed="rId4">
            <a:extLst>
              <a:ext uri="{28A0092B-C50C-407E-A947-70E740481C1C}">
                <a14:useLocalDpi xmlns:a14="http://schemas.microsoft.com/office/drawing/2010/main" val="0"/>
              </a:ext>
            </a:extLst>
          </a:blip>
          <a:srcRect t="8611" b="8611"/>
          <a:stretch/>
        </p:blipFill>
        <p:spPr>
          <a:xfrm>
            <a:off x="3662269" y="3477006"/>
            <a:ext cx="5481731" cy="252374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5" name="Freeform: Shape 24">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4572001" cy="51435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useBgFill="1">
        <p:nvSpPr>
          <p:cNvPr id="27" name="Freeform: Shape 26">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4565499" cy="51435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2" name="Title 1"/>
          <p:cNvSpPr>
            <a:spLocks noGrp="1"/>
          </p:cNvSpPr>
          <p:nvPr>
            <p:ph type="ctrTitle"/>
          </p:nvPr>
        </p:nvSpPr>
        <p:spPr>
          <a:xfrm>
            <a:off x="329183" y="1456398"/>
            <a:ext cx="4343556" cy="1760702"/>
          </a:xfrm>
        </p:spPr>
        <p:txBody>
          <a:bodyPr>
            <a:normAutofit/>
          </a:bodyPr>
          <a:lstStyle/>
          <a:p>
            <a:pPr algn="l"/>
            <a:r>
              <a:rPr lang="en-US" sz="3450"/>
              <a:t>About the District:</a:t>
            </a:r>
            <a:br>
              <a:rPr lang="en-US" sz="3450"/>
            </a:br>
            <a:r>
              <a:rPr lang="en-US" sz="3450"/>
              <a:t>White River Field Office</a:t>
            </a:r>
            <a:br>
              <a:rPr lang="en-US" sz="3450"/>
            </a:br>
            <a:endParaRPr lang="en-US" sz="3450"/>
          </a:p>
        </p:txBody>
      </p:sp>
      <p:sp>
        <p:nvSpPr>
          <p:cNvPr id="3" name="Subtitle 2"/>
          <p:cNvSpPr>
            <a:spLocks noGrp="1"/>
          </p:cNvSpPr>
          <p:nvPr>
            <p:ph type="subTitle" idx="1"/>
          </p:nvPr>
        </p:nvSpPr>
        <p:spPr>
          <a:xfrm>
            <a:off x="329183" y="3129024"/>
            <a:ext cx="3688461" cy="2633440"/>
          </a:xfrm>
        </p:spPr>
        <p:txBody>
          <a:bodyPr>
            <a:normAutofit/>
          </a:bodyPr>
          <a:lstStyle/>
          <a:p>
            <a:pPr marL="257175" indent="-257175" algn="l">
              <a:lnSpc>
                <a:spcPct val="100000"/>
              </a:lnSpc>
              <a:spcBef>
                <a:spcPts val="0"/>
              </a:spcBef>
              <a:buFont typeface="Arial" panose="020B0604020202020204" pitchFamily="34" charset="0"/>
              <a:buChar char="•"/>
              <a:defRPr/>
            </a:pPr>
            <a:r>
              <a:rPr lang="en-US" sz="1350">
                <a:solidFill>
                  <a:prstClr val="black"/>
                </a:solidFill>
                <a:latin typeface="Calibri" panose="020F0502020204030204"/>
              </a:rPr>
              <a:t>Number of partnerships that have been utilized to treat thousands of acres within WRFO.  Include: CPW, CLB, FWS, MDF, NRCS, WRCD, Trout Unlimited,  others.</a:t>
            </a:r>
          </a:p>
          <a:p>
            <a:pPr algn="l">
              <a:lnSpc>
                <a:spcPct val="100000"/>
              </a:lnSpc>
              <a:spcBef>
                <a:spcPts val="0"/>
              </a:spcBef>
              <a:defRPr/>
            </a:pPr>
            <a:endParaRPr lang="en-US" sz="1350">
              <a:solidFill>
                <a:prstClr val="black"/>
              </a:solidFill>
              <a:highlight>
                <a:srgbClr val="FFFF00"/>
              </a:highlight>
              <a:latin typeface="Calibri" panose="020F0502020204030204"/>
            </a:endParaRPr>
          </a:p>
          <a:p>
            <a:pPr marL="257175" indent="-257175" algn="l">
              <a:lnSpc>
                <a:spcPct val="100000"/>
              </a:lnSpc>
              <a:spcBef>
                <a:spcPts val="0"/>
              </a:spcBef>
              <a:buFont typeface="Arial" panose="020B0604020202020204" pitchFamily="34" charset="0"/>
              <a:buChar char="•"/>
              <a:defRPr/>
            </a:pPr>
            <a:r>
              <a:rPr lang="en-US" sz="1350">
                <a:solidFill>
                  <a:prstClr val="black"/>
                </a:solidFill>
                <a:latin typeface="Calibri" panose="020F0502020204030204"/>
              </a:rPr>
              <a:t>Coordinated Resource Management Plans (CRMP).  Are a focus in the WRFO, able to leverage outside funds with federal and state funds to meet multiple resource and fuels objectives.  </a:t>
            </a:r>
          </a:p>
        </p:txBody>
      </p:sp>
      <p:sp>
        <p:nvSpPr>
          <p:cNvPr id="29" name="Rectangle 28">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5992" y="111734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venir Next LT Pro"/>
            </a:endParaRPr>
          </a:p>
        </p:txBody>
      </p:sp>
      <p:sp>
        <p:nvSpPr>
          <p:cNvPr id="31" name="Rectangle 30">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203089"/>
            <a:ext cx="3764306"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27888450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6" name="Picture 5">
            <a:extLst>
              <a:ext uri="{FF2B5EF4-FFF2-40B4-BE49-F238E27FC236}">
                <a16:creationId xmlns:a16="http://schemas.microsoft.com/office/drawing/2014/main" id="{89155EFF-F3A4-602D-1AFD-BB0A9662088B}"/>
              </a:ext>
            </a:extLst>
          </p:cNvPr>
          <p:cNvPicPr>
            <a:picLocks noChangeAspect="1"/>
          </p:cNvPicPr>
          <p:nvPr/>
        </p:nvPicPr>
        <p:blipFill>
          <a:blip r:embed="rId2" cstate="print">
            <a:extLst>
              <a:ext uri="{28A0092B-C50C-407E-A947-70E740481C1C}">
                <a14:useLocalDpi xmlns:a14="http://schemas.microsoft.com/office/drawing/2010/main" val="0"/>
              </a:ext>
            </a:extLst>
          </a:blip>
          <a:srcRect t="19283" b="19283"/>
          <a:stretch/>
        </p:blipFill>
        <p:spPr>
          <a:xfrm>
            <a:off x="3662269" y="857257"/>
            <a:ext cx="5481731" cy="2523737"/>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a:extLst>
              <a:ext uri="{FF2B5EF4-FFF2-40B4-BE49-F238E27FC236}">
                <a16:creationId xmlns:a16="http://schemas.microsoft.com/office/drawing/2014/main" id="{C05B6B52-EC56-4080-A474-51E6A28BBA0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077" r="3077"/>
          <a:stretch/>
        </p:blipFill>
        <p:spPr>
          <a:xfrm>
            <a:off x="3662269" y="3477006"/>
            <a:ext cx="5481731" cy="252374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5" name="Freeform: Shape 24">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4572001" cy="51435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useBgFill="1">
        <p:nvSpPr>
          <p:cNvPr id="27" name="Freeform: Shape 26">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4565499" cy="51435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2" name="Title 1"/>
          <p:cNvSpPr>
            <a:spLocks noGrp="1"/>
          </p:cNvSpPr>
          <p:nvPr>
            <p:ph type="ctrTitle"/>
          </p:nvPr>
        </p:nvSpPr>
        <p:spPr>
          <a:xfrm>
            <a:off x="329183" y="1456398"/>
            <a:ext cx="4343556" cy="1760702"/>
          </a:xfrm>
        </p:spPr>
        <p:txBody>
          <a:bodyPr>
            <a:normAutofit/>
          </a:bodyPr>
          <a:lstStyle/>
          <a:p>
            <a:pPr algn="l"/>
            <a:r>
              <a:rPr lang="en-US" sz="3450"/>
              <a:t>About the District:</a:t>
            </a:r>
            <a:br>
              <a:rPr lang="en-US" sz="3450"/>
            </a:br>
            <a:r>
              <a:rPr lang="en-US" sz="3450"/>
              <a:t>CA / </a:t>
            </a:r>
            <a:r>
              <a:rPr lang="en-US" sz="3450" err="1"/>
              <a:t>Mit</a:t>
            </a:r>
            <a:r>
              <a:rPr lang="en-US" sz="3450"/>
              <a:t> Ed / Trespass</a:t>
            </a:r>
            <a:br>
              <a:rPr lang="en-US" sz="3450"/>
            </a:br>
            <a:endParaRPr lang="en-US" sz="3450"/>
          </a:p>
        </p:txBody>
      </p:sp>
      <p:sp>
        <p:nvSpPr>
          <p:cNvPr id="3" name="Subtitle 2"/>
          <p:cNvSpPr>
            <a:spLocks noGrp="1"/>
          </p:cNvSpPr>
          <p:nvPr>
            <p:ph type="subTitle" idx="1"/>
          </p:nvPr>
        </p:nvSpPr>
        <p:spPr>
          <a:xfrm>
            <a:off x="329183" y="3129024"/>
            <a:ext cx="3688461" cy="2633440"/>
          </a:xfrm>
        </p:spPr>
        <p:txBody>
          <a:bodyPr>
            <a:normAutofit fontScale="92500"/>
          </a:bodyPr>
          <a:lstStyle/>
          <a:p>
            <a:pPr marL="257175" indent="-257175" algn="l">
              <a:lnSpc>
                <a:spcPct val="100000"/>
              </a:lnSpc>
              <a:spcBef>
                <a:spcPts val="0"/>
              </a:spcBef>
              <a:buFont typeface="Arial" panose="020B0604020202020204" pitchFamily="34" charset="0"/>
              <a:buChar char="•"/>
              <a:defRPr/>
            </a:pPr>
            <a:r>
              <a:rPr lang="en-US" sz="1350">
                <a:solidFill>
                  <a:prstClr val="black"/>
                </a:solidFill>
                <a:latin typeface="Calibri" panose="020F0502020204030204"/>
              </a:rPr>
              <a:t>We currently have 6 community assistance agreements. </a:t>
            </a:r>
          </a:p>
          <a:p>
            <a:pPr marL="257175" indent="-257175" algn="l">
              <a:lnSpc>
                <a:spcPct val="100000"/>
              </a:lnSpc>
              <a:spcBef>
                <a:spcPts val="0"/>
              </a:spcBef>
              <a:buFont typeface="Arial" panose="020B0604020202020204" pitchFamily="34" charset="0"/>
              <a:buChar char="•"/>
              <a:defRPr/>
            </a:pPr>
            <a:r>
              <a:rPr lang="en-US" sz="1350">
                <a:solidFill>
                  <a:prstClr val="black"/>
                </a:solidFill>
                <a:latin typeface="Calibri" panose="020F0502020204030204"/>
              </a:rPr>
              <a:t>These agreements cover Moffat, Rio Blanco, Routt, and Grand counties.</a:t>
            </a:r>
          </a:p>
          <a:p>
            <a:pPr marL="257175" indent="-257175" algn="l">
              <a:lnSpc>
                <a:spcPct val="100000"/>
              </a:lnSpc>
              <a:spcBef>
                <a:spcPts val="0"/>
              </a:spcBef>
              <a:buFont typeface="Arial" panose="020B0604020202020204" pitchFamily="34" charset="0"/>
              <a:buChar char="•"/>
              <a:defRPr/>
            </a:pPr>
            <a:r>
              <a:rPr lang="en-US" sz="1350">
                <a:solidFill>
                  <a:prstClr val="black"/>
                </a:solidFill>
                <a:latin typeface="Calibri" panose="020F0502020204030204"/>
              </a:rPr>
              <a:t>The Community Assistance Program treated 915 acres in the Wildland Urban Interface in 2022 </a:t>
            </a:r>
          </a:p>
          <a:p>
            <a:pPr marL="257175" indent="-257175" algn="l">
              <a:lnSpc>
                <a:spcPct val="100000"/>
              </a:lnSpc>
              <a:spcBef>
                <a:spcPts val="0"/>
              </a:spcBef>
              <a:buFont typeface="Arial" panose="020B0604020202020204" pitchFamily="34" charset="0"/>
              <a:buChar char="•"/>
              <a:defRPr/>
            </a:pPr>
            <a:r>
              <a:rPr lang="en-US" sz="1350">
                <a:solidFill>
                  <a:prstClr val="black"/>
                </a:solidFill>
                <a:latin typeface="Calibri" panose="020F0502020204030204"/>
              </a:rPr>
              <a:t>Currently our community assistance agreement with the Grand County Wildfire Council is planning to create defensible space near Sheep Mountain in Grand County. Work in these communities will increase the effectiveness of BLM and Colorado State Forest Service fuels treatments.   </a:t>
            </a:r>
          </a:p>
          <a:p>
            <a:pPr marL="257175" indent="-257175" algn="l">
              <a:lnSpc>
                <a:spcPct val="100000"/>
              </a:lnSpc>
              <a:spcBef>
                <a:spcPts val="0"/>
              </a:spcBef>
              <a:buFont typeface="Arial" panose="020B0604020202020204" pitchFamily="34" charset="0"/>
              <a:buChar char="•"/>
              <a:defRPr/>
            </a:pPr>
            <a:endParaRPr lang="en-US" sz="1350">
              <a:solidFill>
                <a:prstClr val="black"/>
              </a:solidFill>
              <a:latin typeface="Calibri" panose="020F0502020204030204"/>
            </a:endParaRPr>
          </a:p>
        </p:txBody>
      </p:sp>
      <p:sp>
        <p:nvSpPr>
          <p:cNvPr id="29" name="Rectangle 28">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5992" y="111734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venir Next LT Pro"/>
            </a:endParaRPr>
          </a:p>
        </p:txBody>
      </p:sp>
      <p:sp>
        <p:nvSpPr>
          <p:cNvPr id="31" name="Rectangle 30">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203089"/>
            <a:ext cx="3764306"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4" name="TextBox 3">
            <a:extLst>
              <a:ext uri="{FF2B5EF4-FFF2-40B4-BE49-F238E27FC236}">
                <a16:creationId xmlns:a16="http://schemas.microsoft.com/office/drawing/2014/main" id="{E8AF46BF-DB78-BB28-E74E-517135805095}"/>
              </a:ext>
            </a:extLst>
          </p:cNvPr>
          <p:cNvSpPr txBox="1"/>
          <p:nvPr/>
        </p:nvSpPr>
        <p:spPr>
          <a:xfrm>
            <a:off x="3662269" y="6000750"/>
            <a:ext cx="5481731" cy="196208"/>
          </a:xfrm>
          <a:prstGeom prst="rect">
            <a:avLst/>
          </a:prstGeom>
          <a:noFill/>
        </p:spPr>
        <p:txBody>
          <a:bodyPr wrap="square" rtlCol="0">
            <a:spAutoFit/>
          </a:bodyPr>
          <a:lstStyle/>
          <a:p>
            <a:pPr defTabSz="685800"/>
            <a:r>
              <a:rPr lang="en-US" sz="675">
                <a:solidFill>
                  <a:prstClr val="black"/>
                </a:solidFill>
                <a:latin typeface="Calibri" panose="020F0502020204030204"/>
                <a:hlinkClick r:id="rId4" tooltip="http://www.flickr.com/photos/usfwsmidwest/7048801343/"/>
              </a:rPr>
              <a:t>This Photo</a:t>
            </a:r>
            <a:r>
              <a:rPr lang="en-US" sz="675">
                <a:solidFill>
                  <a:prstClr val="black"/>
                </a:solidFill>
                <a:latin typeface="Calibri" panose="020F0502020204030204"/>
              </a:rPr>
              <a:t> by Unknown Author is licensed under </a:t>
            </a:r>
            <a:r>
              <a:rPr lang="en-US" sz="675">
                <a:solidFill>
                  <a:prstClr val="black"/>
                </a:solidFill>
                <a:latin typeface="Calibri" panose="020F0502020204030204"/>
                <a:hlinkClick r:id="rId5" tooltip="https://creativecommons.org/licenses/by/3.0/"/>
              </a:rPr>
              <a:t>CC BY</a:t>
            </a:r>
            <a:endParaRPr lang="en-US" sz="675">
              <a:solidFill>
                <a:prstClr val="black"/>
              </a:solidFill>
              <a:latin typeface="Calibri" panose="020F0502020204030204"/>
            </a:endParaRPr>
          </a:p>
        </p:txBody>
      </p:sp>
    </p:spTree>
    <p:extLst>
      <p:ext uri="{BB962C8B-B14F-4D97-AF65-F5344CB8AC3E}">
        <p14:creationId xmlns:p14="http://schemas.microsoft.com/office/powerpoint/2010/main" val="935901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85725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US" sz="1350">
              <a:solidFill>
                <a:prstClr val="white"/>
              </a:solidFill>
              <a:latin typeface="Calibri" panose="020F0502020204030204"/>
            </a:endParaRPr>
          </a:p>
        </p:txBody>
      </p:sp>
      <p:pic>
        <p:nvPicPr>
          <p:cNvPr id="2" name="Picture 1">
            <a:extLst>
              <a:ext uri="{FF2B5EF4-FFF2-40B4-BE49-F238E27FC236}">
                <a16:creationId xmlns:a16="http://schemas.microsoft.com/office/drawing/2014/main" id="{801E3C64-9382-8DDF-7BEE-166DFBC43BEA}"/>
              </a:ext>
            </a:extLst>
          </p:cNvPr>
          <p:cNvPicPr>
            <a:picLocks noChangeAspect="1"/>
          </p:cNvPicPr>
          <p:nvPr/>
        </p:nvPicPr>
        <p:blipFill rotWithShape="1">
          <a:blip r:embed="rId2"/>
          <a:srcRect b="19"/>
          <a:stretch/>
        </p:blipFill>
        <p:spPr>
          <a:xfrm>
            <a:off x="15" y="858211"/>
            <a:ext cx="9143985" cy="5142539"/>
          </a:xfrm>
          <a:prstGeom prst="rect">
            <a:avLst/>
          </a:prstGeom>
        </p:spPr>
      </p:pic>
      <p:pic>
        <p:nvPicPr>
          <p:cNvPr id="3" name="Picture 2">
            <a:extLst>
              <a:ext uri="{FF2B5EF4-FFF2-40B4-BE49-F238E27FC236}">
                <a16:creationId xmlns:a16="http://schemas.microsoft.com/office/drawing/2014/main" id="{9437BCE1-419E-AAA5-D062-FE7705628666}"/>
              </a:ext>
            </a:extLst>
          </p:cNvPr>
          <p:cNvPicPr>
            <a:picLocks noChangeAspect="1"/>
          </p:cNvPicPr>
          <p:nvPr/>
        </p:nvPicPr>
        <p:blipFill>
          <a:blip r:embed="rId3"/>
          <a:stretch>
            <a:fillRect/>
          </a:stretch>
        </p:blipFill>
        <p:spPr>
          <a:xfrm>
            <a:off x="1150144" y="2249760"/>
            <a:ext cx="6892499" cy="3791065"/>
          </a:xfrm>
          <a:prstGeom prst="rect">
            <a:avLst/>
          </a:prstGeom>
        </p:spPr>
      </p:pic>
      <p:pic>
        <p:nvPicPr>
          <p:cNvPr id="4" name="Picture 3">
            <a:extLst>
              <a:ext uri="{FF2B5EF4-FFF2-40B4-BE49-F238E27FC236}">
                <a16:creationId xmlns:a16="http://schemas.microsoft.com/office/drawing/2014/main" id="{DDEA1F92-FFFA-6A36-D2C3-6AA0F1976AC4}"/>
              </a:ext>
            </a:extLst>
          </p:cNvPr>
          <p:cNvPicPr>
            <a:picLocks noChangeAspect="1"/>
          </p:cNvPicPr>
          <p:nvPr/>
        </p:nvPicPr>
        <p:blipFill>
          <a:blip r:embed="rId4"/>
          <a:stretch>
            <a:fillRect/>
          </a:stretch>
        </p:blipFill>
        <p:spPr>
          <a:xfrm>
            <a:off x="1343025" y="1441260"/>
            <a:ext cx="6043613" cy="1182274"/>
          </a:xfrm>
          <a:prstGeom prst="rect">
            <a:avLst/>
          </a:prstGeom>
        </p:spPr>
      </p:pic>
    </p:spTree>
    <p:extLst>
      <p:ext uri="{BB962C8B-B14F-4D97-AF65-F5344CB8AC3E}">
        <p14:creationId xmlns:p14="http://schemas.microsoft.com/office/powerpoint/2010/main" val="964955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6" name="Picture 5">
            <a:extLst>
              <a:ext uri="{FF2B5EF4-FFF2-40B4-BE49-F238E27FC236}">
                <a16:creationId xmlns:a16="http://schemas.microsoft.com/office/drawing/2014/main" id="{89155EFF-F3A4-602D-1AFD-BB0A9662088B}"/>
              </a:ext>
            </a:extLst>
          </p:cNvPr>
          <p:cNvPicPr>
            <a:picLocks noChangeAspect="1"/>
          </p:cNvPicPr>
          <p:nvPr/>
        </p:nvPicPr>
        <p:blipFill>
          <a:blip r:embed="rId2" cstate="print">
            <a:extLst>
              <a:ext uri="{28A0092B-C50C-407E-A947-70E740481C1C}">
                <a14:useLocalDpi xmlns:a14="http://schemas.microsoft.com/office/drawing/2010/main" val="0"/>
              </a:ext>
            </a:extLst>
          </a:blip>
          <a:srcRect t="19283" b="19283"/>
          <a:stretch/>
        </p:blipFill>
        <p:spPr>
          <a:xfrm>
            <a:off x="3662269" y="857257"/>
            <a:ext cx="5481731" cy="2523737"/>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a:extLst>
              <a:ext uri="{FF2B5EF4-FFF2-40B4-BE49-F238E27FC236}">
                <a16:creationId xmlns:a16="http://schemas.microsoft.com/office/drawing/2014/main" id="{C05B6B52-EC56-4080-A474-51E6A28BBA0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077" r="3077"/>
          <a:stretch/>
        </p:blipFill>
        <p:spPr>
          <a:xfrm>
            <a:off x="3662269" y="3477006"/>
            <a:ext cx="5481731" cy="252374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5" name="Freeform: Shape 24">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4572001" cy="51435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useBgFill="1">
        <p:nvSpPr>
          <p:cNvPr id="27" name="Freeform: Shape 26">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4565499" cy="51435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2" name="Title 1"/>
          <p:cNvSpPr>
            <a:spLocks noGrp="1"/>
          </p:cNvSpPr>
          <p:nvPr>
            <p:ph type="ctrTitle"/>
          </p:nvPr>
        </p:nvSpPr>
        <p:spPr>
          <a:xfrm>
            <a:off x="329183" y="1456398"/>
            <a:ext cx="4343556" cy="1760702"/>
          </a:xfrm>
        </p:spPr>
        <p:txBody>
          <a:bodyPr>
            <a:normAutofit/>
          </a:bodyPr>
          <a:lstStyle/>
          <a:p>
            <a:pPr algn="l"/>
            <a:r>
              <a:rPr lang="en-US" sz="3450"/>
              <a:t>About the District:</a:t>
            </a:r>
            <a:br>
              <a:rPr lang="en-US" sz="3450"/>
            </a:br>
            <a:r>
              <a:rPr lang="en-US" sz="3450"/>
              <a:t>CA / </a:t>
            </a:r>
            <a:r>
              <a:rPr lang="en-US" sz="3450" err="1"/>
              <a:t>Mit</a:t>
            </a:r>
            <a:r>
              <a:rPr lang="en-US" sz="3450"/>
              <a:t> Ed / Trespass</a:t>
            </a:r>
            <a:br>
              <a:rPr lang="en-US" sz="3450"/>
            </a:br>
            <a:endParaRPr lang="en-US" sz="3450"/>
          </a:p>
        </p:txBody>
      </p:sp>
      <p:sp>
        <p:nvSpPr>
          <p:cNvPr id="3" name="Subtitle 2"/>
          <p:cNvSpPr>
            <a:spLocks noGrp="1"/>
          </p:cNvSpPr>
          <p:nvPr>
            <p:ph type="subTitle" idx="1"/>
          </p:nvPr>
        </p:nvSpPr>
        <p:spPr>
          <a:xfrm>
            <a:off x="329183" y="3129025"/>
            <a:ext cx="3688461" cy="1760702"/>
          </a:xfrm>
        </p:spPr>
        <p:txBody>
          <a:bodyPr>
            <a:normAutofit/>
          </a:bodyPr>
          <a:lstStyle/>
          <a:p>
            <a:pPr marL="257175" indent="-257175" algn="l">
              <a:lnSpc>
                <a:spcPct val="100000"/>
              </a:lnSpc>
              <a:spcBef>
                <a:spcPts val="0"/>
              </a:spcBef>
              <a:buFont typeface="Arial" panose="020B0604020202020204" pitchFamily="34" charset="0"/>
              <a:buChar char="•"/>
              <a:defRPr/>
            </a:pPr>
            <a:r>
              <a:rPr lang="en-US" sz="1350">
                <a:solidFill>
                  <a:prstClr val="black"/>
                </a:solidFill>
                <a:latin typeface="Calibri" panose="020F0502020204030204"/>
              </a:rPr>
              <a:t>We investigate between 5-10 fires per year. </a:t>
            </a:r>
          </a:p>
          <a:p>
            <a:pPr marL="257175" indent="-257175" algn="l">
              <a:lnSpc>
                <a:spcPct val="100000"/>
              </a:lnSpc>
              <a:spcBef>
                <a:spcPts val="0"/>
              </a:spcBef>
              <a:buFont typeface="Arial" panose="020B0604020202020204" pitchFamily="34" charset="0"/>
              <a:buChar char="•"/>
              <a:defRPr/>
            </a:pPr>
            <a:r>
              <a:rPr lang="en-US" sz="1350">
                <a:solidFill>
                  <a:prstClr val="black"/>
                </a:solidFill>
                <a:latin typeface="Calibri" panose="020F0502020204030204"/>
              </a:rPr>
              <a:t>On average we send 6 cases to the Solicitor's office. </a:t>
            </a:r>
          </a:p>
          <a:p>
            <a:pPr marL="257175" indent="-257175" algn="l">
              <a:lnSpc>
                <a:spcPct val="100000"/>
              </a:lnSpc>
              <a:spcBef>
                <a:spcPts val="0"/>
              </a:spcBef>
              <a:buFont typeface="Arial" panose="020B0604020202020204" pitchFamily="34" charset="0"/>
              <a:buChar char="•"/>
              <a:defRPr/>
            </a:pPr>
            <a:r>
              <a:rPr lang="en-US" sz="1350">
                <a:solidFill>
                  <a:prstClr val="black"/>
                </a:solidFill>
                <a:latin typeface="Calibri" panose="020F0502020204030204"/>
              </a:rPr>
              <a:t>Since 2020 we have collected $939,407.00 in suppression reimbursement funds.  </a:t>
            </a:r>
          </a:p>
          <a:p>
            <a:pPr marL="257175" indent="-257175" algn="l">
              <a:lnSpc>
                <a:spcPct val="100000"/>
              </a:lnSpc>
              <a:spcBef>
                <a:spcPts val="0"/>
              </a:spcBef>
              <a:buFont typeface="Arial" panose="020B0604020202020204" pitchFamily="34" charset="0"/>
              <a:buChar char="•"/>
              <a:defRPr/>
            </a:pPr>
            <a:r>
              <a:rPr lang="en-US" sz="1350">
                <a:solidFill>
                  <a:prstClr val="black"/>
                </a:solidFill>
                <a:latin typeface="Calibri" panose="020F0502020204030204"/>
              </a:rPr>
              <a:t>Funds used locally for training. </a:t>
            </a:r>
          </a:p>
          <a:p>
            <a:pPr marL="257175" indent="-257175" algn="l">
              <a:lnSpc>
                <a:spcPct val="100000"/>
              </a:lnSpc>
              <a:spcBef>
                <a:spcPts val="0"/>
              </a:spcBef>
              <a:buFont typeface="Arial" panose="020B0604020202020204" pitchFamily="34" charset="0"/>
              <a:buChar char="•"/>
              <a:defRPr/>
            </a:pPr>
            <a:endParaRPr lang="en-US" sz="1350">
              <a:solidFill>
                <a:prstClr val="black"/>
              </a:solidFill>
              <a:latin typeface="Calibri" panose="020F0502020204030204"/>
            </a:endParaRPr>
          </a:p>
        </p:txBody>
      </p:sp>
      <p:sp>
        <p:nvSpPr>
          <p:cNvPr id="29" name="Rectangle 28">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5992" y="111734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venir Next LT Pro"/>
            </a:endParaRPr>
          </a:p>
        </p:txBody>
      </p:sp>
      <p:sp>
        <p:nvSpPr>
          <p:cNvPr id="31" name="Rectangle 30">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203089"/>
            <a:ext cx="3764306"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4" name="TextBox 3">
            <a:extLst>
              <a:ext uri="{FF2B5EF4-FFF2-40B4-BE49-F238E27FC236}">
                <a16:creationId xmlns:a16="http://schemas.microsoft.com/office/drawing/2014/main" id="{E8AF46BF-DB78-BB28-E74E-517135805095}"/>
              </a:ext>
            </a:extLst>
          </p:cNvPr>
          <p:cNvSpPr txBox="1"/>
          <p:nvPr/>
        </p:nvSpPr>
        <p:spPr>
          <a:xfrm>
            <a:off x="3662269" y="6000750"/>
            <a:ext cx="5481731" cy="196208"/>
          </a:xfrm>
          <a:prstGeom prst="rect">
            <a:avLst/>
          </a:prstGeom>
          <a:noFill/>
        </p:spPr>
        <p:txBody>
          <a:bodyPr wrap="square" rtlCol="0">
            <a:spAutoFit/>
          </a:bodyPr>
          <a:lstStyle/>
          <a:p>
            <a:pPr defTabSz="685800"/>
            <a:r>
              <a:rPr lang="en-US" sz="675">
                <a:solidFill>
                  <a:prstClr val="black"/>
                </a:solidFill>
                <a:latin typeface="Calibri" panose="020F0502020204030204"/>
                <a:hlinkClick r:id="rId4" tooltip="http://www.flickr.com/photos/usfwsmidwest/7048801343/"/>
              </a:rPr>
              <a:t>This Photo</a:t>
            </a:r>
            <a:r>
              <a:rPr lang="en-US" sz="675">
                <a:solidFill>
                  <a:prstClr val="black"/>
                </a:solidFill>
                <a:latin typeface="Calibri" panose="020F0502020204030204"/>
              </a:rPr>
              <a:t> by Unknown Author is licensed under </a:t>
            </a:r>
            <a:r>
              <a:rPr lang="en-US" sz="675">
                <a:solidFill>
                  <a:prstClr val="black"/>
                </a:solidFill>
                <a:latin typeface="Calibri" panose="020F0502020204030204"/>
                <a:hlinkClick r:id="rId5" tooltip="https://creativecommons.org/licenses/by/3.0/"/>
              </a:rPr>
              <a:t>CC BY</a:t>
            </a:r>
            <a:endParaRPr lang="en-US" sz="675">
              <a:solidFill>
                <a:prstClr val="black"/>
              </a:solidFill>
              <a:latin typeface="Calibri" panose="020F0502020204030204"/>
            </a:endParaRPr>
          </a:p>
        </p:txBody>
      </p:sp>
    </p:spTree>
    <p:extLst>
      <p:ext uri="{BB962C8B-B14F-4D97-AF65-F5344CB8AC3E}">
        <p14:creationId xmlns:p14="http://schemas.microsoft.com/office/powerpoint/2010/main" val="22570466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6" name="Picture 5">
            <a:extLst>
              <a:ext uri="{FF2B5EF4-FFF2-40B4-BE49-F238E27FC236}">
                <a16:creationId xmlns:a16="http://schemas.microsoft.com/office/drawing/2014/main" id="{89155EFF-F3A4-602D-1AFD-BB0A9662088B}"/>
              </a:ext>
            </a:extLst>
          </p:cNvPr>
          <p:cNvPicPr>
            <a:picLocks noChangeAspect="1"/>
          </p:cNvPicPr>
          <p:nvPr/>
        </p:nvPicPr>
        <p:blipFill>
          <a:blip r:embed="rId2">
            <a:extLst>
              <a:ext uri="{28A0092B-C50C-407E-A947-70E740481C1C}">
                <a14:useLocalDpi xmlns:a14="http://schemas.microsoft.com/office/drawing/2010/main" val="0"/>
              </a:ext>
            </a:extLst>
          </a:blip>
          <a:srcRect t="7124" b="7124"/>
          <a:stretch/>
        </p:blipFill>
        <p:spPr>
          <a:xfrm>
            <a:off x="3662269" y="857257"/>
            <a:ext cx="5481731" cy="2523737"/>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a:extLst>
              <a:ext uri="{FF2B5EF4-FFF2-40B4-BE49-F238E27FC236}">
                <a16:creationId xmlns:a16="http://schemas.microsoft.com/office/drawing/2014/main" id="{C05B6B52-EC56-4080-A474-51E6A28BBA0D}"/>
              </a:ext>
            </a:extLst>
          </p:cNvPr>
          <p:cNvPicPr>
            <a:picLocks noChangeAspect="1"/>
          </p:cNvPicPr>
          <p:nvPr/>
        </p:nvPicPr>
        <p:blipFill>
          <a:blip r:embed="rId3" cstate="print">
            <a:extLst>
              <a:ext uri="{28A0092B-C50C-407E-A947-70E740481C1C}">
                <a14:useLocalDpi xmlns:a14="http://schemas.microsoft.com/office/drawing/2010/main" val="0"/>
              </a:ext>
            </a:extLst>
          </a:blip>
          <a:srcRect t="19282" b="19282"/>
          <a:stretch/>
        </p:blipFill>
        <p:spPr>
          <a:xfrm>
            <a:off x="3662269" y="3477006"/>
            <a:ext cx="5481731" cy="252374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5" name="Freeform: Shape 24">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4572001" cy="51435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useBgFill="1">
        <p:nvSpPr>
          <p:cNvPr id="27" name="Freeform: Shape 26">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4565499" cy="51435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2" name="Title 1"/>
          <p:cNvSpPr>
            <a:spLocks noGrp="1"/>
          </p:cNvSpPr>
          <p:nvPr>
            <p:ph type="ctrTitle"/>
          </p:nvPr>
        </p:nvSpPr>
        <p:spPr>
          <a:xfrm>
            <a:off x="329183" y="1456398"/>
            <a:ext cx="4343556" cy="1760702"/>
          </a:xfrm>
        </p:spPr>
        <p:txBody>
          <a:bodyPr>
            <a:normAutofit/>
          </a:bodyPr>
          <a:lstStyle/>
          <a:p>
            <a:pPr algn="l"/>
            <a:r>
              <a:rPr lang="en-US" sz="3450"/>
              <a:t>Northwest District Programmatic Veg EA.  </a:t>
            </a:r>
            <a:br>
              <a:rPr lang="en-US" sz="3450"/>
            </a:br>
            <a:endParaRPr lang="en-US" sz="3450"/>
          </a:p>
        </p:txBody>
      </p:sp>
      <p:sp>
        <p:nvSpPr>
          <p:cNvPr id="3" name="Subtitle 2"/>
          <p:cNvSpPr>
            <a:spLocks noGrp="1"/>
          </p:cNvSpPr>
          <p:nvPr>
            <p:ph type="subTitle" idx="1"/>
          </p:nvPr>
        </p:nvSpPr>
        <p:spPr>
          <a:xfrm>
            <a:off x="329183" y="3129024"/>
            <a:ext cx="3688461" cy="2633440"/>
          </a:xfrm>
        </p:spPr>
        <p:txBody>
          <a:bodyPr>
            <a:normAutofit/>
          </a:bodyPr>
          <a:lstStyle/>
          <a:p>
            <a:pPr marL="257175" indent="-257175" algn="l">
              <a:lnSpc>
                <a:spcPct val="100000"/>
              </a:lnSpc>
              <a:spcBef>
                <a:spcPts val="0"/>
              </a:spcBef>
              <a:buFont typeface="Arial" panose="020B0604020202020204" pitchFamily="34" charset="0"/>
              <a:buChar char="•"/>
              <a:defRPr/>
            </a:pPr>
            <a:r>
              <a:rPr lang="en-US" sz="1350">
                <a:solidFill>
                  <a:prstClr val="black"/>
                </a:solidFill>
                <a:latin typeface="Calibri" panose="020F0502020204030204"/>
              </a:rPr>
              <a:t>Programmatic analysis has been critical in ramping up the number of acres available to be treated.</a:t>
            </a:r>
          </a:p>
          <a:p>
            <a:pPr marL="257175" indent="-257175" algn="l">
              <a:lnSpc>
                <a:spcPct val="100000"/>
              </a:lnSpc>
              <a:spcBef>
                <a:spcPts val="0"/>
              </a:spcBef>
              <a:buFont typeface="Arial" panose="020B0604020202020204" pitchFamily="34" charset="0"/>
              <a:buChar char="•"/>
              <a:defRPr/>
            </a:pPr>
            <a:r>
              <a:rPr lang="en-US" sz="1350">
                <a:solidFill>
                  <a:prstClr val="black"/>
                </a:solidFill>
                <a:latin typeface="Calibri" panose="020F0502020204030204"/>
              </a:rPr>
              <a:t>While the focus is somewhat narrow, it includes enough space to treat for fuels and habitat objectives. </a:t>
            </a:r>
            <a:endParaRPr lang="en-US" sz="1350">
              <a:solidFill>
                <a:prstClr val="black"/>
              </a:solidFill>
              <a:highlight>
                <a:srgbClr val="FFFF00"/>
              </a:highlight>
              <a:latin typeface="Calibri" panose="020F0502020204030204"/>
            </a:endParaRPr>
          </a:p>
          <a:p>
            <a:pPr marL="257175" indent="-257175" algn="l">
              <a:lnSpc>
                <a:spcPct val="100000"/>
              </a:lnSpc>
              <a:spcBef>
                <a:spcPts val="0"/>
              </a:spcBef>
              <a:buFont typeface="Arial" panose="020B0604020202020204" pitchFamily="34" charset="0"/>
              <a:buChar char="•"/>
              <a:defRPr/>
            </a:pPr>
            <a:r>
              <a:rPr lang="en-US" sz="1350">
                <a:solidFill>
                  <a:prstClr val="black"/>
                </a:solidFill>
                <a:latin typeface="Calibri" panose="020F0502020204030204"/>
              </a:rPr>
              <a:t>Just under 30,000 acres analyzed for NEPA adequacy (DNA) under the EA in WRFO since 2017.  *No data available in LSFO or KFO.</a:t>
            </a:r>
          </a:p>
        </p:txBody>
      </p:sp>
      <p:sp>
        <p:nvSpPr>
          <p:cNvPr id="29" name="Rectangle 28">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5992" y="111734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venir Next LT Pro"/>
            </a:endParaRPr>
          </a:p>
        </p:txBody>
      </p:sp>
      <p:sp>
        <p:nvSpPr>
          <p:cNvPr id="31" name="Rectangle 30">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203089"/>
            <a:ext cx="3764306"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3820119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6" name="Picture 5">
            <a:extLst>
              <a:ext uri="{FF2B5EF4-FFF2-40B4-BE49-F238E27FC236}">
                <a16:creationId xmlns:a16="http://schemas.microsoft.com/office/drawing/2014/main" id="{89155EFF-F3A4-602D-1AFD-BB0A9662088B}"/>
              </a:ext>
            </a:extLst>
          </p:cNvPr>
          <p:cNvPicPr>
            <a:picLocks noChangeAspect="1"/>
          </p:cNvPicPr>
          <p:nvPr/>
        </p:nvPicPr>
        <p:blipFill>
          <a:blip r:embed="rId2">
            <a:extLst>
              <a:ext uri="{28A0092B-C50C-407E-A947-70E740481C1C}">
                <a14:useLocalDpi xmlns:a14="http://schemas.microsoft.com/office/drawing/2010/main" val="0"/>
              </a:ext>
            </a:extLst>
          </a:blip>
          <a:srcRect t="8033" b="8033"/>
          <a:stretch/>
        </p:blipFill>
        <p:spPr>
          <a:xfrm>
            <a:off x="3662269" y="857257"/>
            <a:ext cx="5481731" cy="2633440"/>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a:extLst>
              <a:ext uri="{FF2B5EF4-FFF2-40B4-BE49-F238E27FC236}">
                <a16:creationId xmlns:a16="http://schemas.microsoft.com/office/drawing/2014/main" id="{C05B6B52-EC56-4080-A474-51E6A28BBA0D}"/>
              </a:ext>
            </a:extLst>
          </p:cNvPr>
          <p:cNvPicPr>
            <a:picLocks noChangeAspect="1"/>
          </p:cNvPicPr>
          <p:nvPr/>
        </p:nvPicPr>
        <p:blipFill>
          <a:blip r:embed="rId3" cstate="print">
            <a:extLst>
              <a:ext uri="{28A0092B-C50C-407E-A947-70E740481C1C}">
                <a14:useLocalDpi xmlns:a14="http://schemas.microsoft.com/office/drawing/2010/main" val="0"/>
              </a:ext>
            </a:extLst>
          </a:blip>
          <a:srcRect t="19282" b="19282"/>
          <a:stretch/>
        </p:blipFill>
        <p:spPr>
          <a:xfrm>
            <a:off x="3662269" y="3477006"/>
            <a:ext cx="5481731" cy="252374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5" name="Freeform: Shape 24">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4572001" cy="51435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useBgFill="1">
        <p:nvSpPr>
          <p:cNvPr id="27" name="Freeform: Shape 26">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4565499" cy="51435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2" name="Title 1"/>
          <p:cNvSpPr>
            <a:spLocks noGrp="1"/>
          </p:cNvSpPr>
          <p:nvPr>
            <p:ph type="ctrTitle"/>
          </p:nvPr>
        </p:nvSpPr>
        <p:spPr>
          <a:xfrm>
            <a:off x="329183" y="1456398"/>
            <a:ext cx="4343556" cy="1760702"/>
          </a:xfrm>
        </p:spPr>
        <p:txBody>
          <a:bodyPr>
            <a:normAutofit/>
          </a:bodyPr>
          <a:lstStyle/>
          <a:p>
            <a:pPr algn="l"/>
            <a:r>
              <a:rPr lang="en-US" sz="3450"/>
              <a:t>Northwest District Programmatic Veg EA.  </a:t>
            </a:r>
            <a:br>
              <a:rPr lang="en-US" sz="3450"/>
            </a:br>
            <a:endParaRPr lang="en-US" sz="3450"/>
          </a:p>
        </p:txBody>
      </p:sp>
      <p:sp>
        <p:nvSpPr>
          <p:cNvPr id="3" name="Subtitle 2"/>
          <p:cNvSpPr>
            <a:spLocks noGrp="1"/>
          </p:cNvSpPr>
          <p:nvPr>
            <p:ph type="subTitle" idx="1"/>
          </p:nvPr>
        </p:nvSpPr>
        <p:spPr>
          <a:xfrm>
            <a:off x="329183" y="3129024"/>
            <a:ext cx="3688461" cy="2633440"/>
          </a:xfrm>
        </p:spPr>
        <p:txBody>
          <a:bodyPr>
            <a:normAutofit/>
          </a:bodyPr>
          <a:lstStyle/>
          <a:p>
            <a:pPr marL="257175" indent="-257175" algn="l">
              <a:lnSpc>
                <a:spcPct val="100000"/>
              </a:lnSpc>
              <a:spcBef>
                <a:spcPts val="0"/>
              </a:spcBef>
              <a:buFont typeface="Arial" panose="020B0604020202020204" pitchFamily="34" charset="0"/>
              <a:buChar char="•"/>
              <a:defRPr/>
            </a:pPr>
            <a:r>
              <a:rPr lang="en-US" sz="1350">
                <a:solidFill>
                  <a:prstClr val="black"/>
                </a:solidFill>
                <a:latin typeface="Calibri" panose="020F0502020204030204"/>
              </a:rPr>
              <a:t>Design feature ‘discovered’ in 2019 eliminating treatments during severe, extreme or exceptional drought.</a:t>
            </a:r>
          </a:p>
          <a:p>
            <a:pPr marL="257175" indent="-257175" algn="l">
              <a:lnSpc>
                <a:spcPct val="100000"/>
              </a:lnSpc>
              <a:spcBef>
                <a:spcPts val="0"/>
              </a:spcBef>
              <a:buFont typeface="Arial" panose="020B0604020202020204" pitchFamily="34" charset="0"/>
              <a:buChar char="•"/>
              <a:defRPr/>
            </a:pPr>
            <a:r>
              <a:rPr lang="en-US" sz="1350">
                <a:solidFill>
                  <a:prstClr val="black"/>
                </a:solidFill>
                <a:latin typeface="Calibri" panose="020F0502020204030204"/>
              </a:rPr>
              <a:t>Original intent was to avoid damage to drought stressed plants.  </a:t>
            </a:r>
          </a:p>
          <a:p>
            <a:pPr marL="257175" indent="-257175" algn="l">
              <a:lnSpc>
                <a:spcPct val="100000"/>
              </a:lnSpc>
              <a:spcBef>
                <a:spcPts val="0"/>
              </a:spcBef>
              <a:buFont typeface="Arial" panose="020B0604020202020204" pitchFamily="34" charset="0"/>
              <a:buChar char="•"/>
              <a:defRPr/>
            </a:pPr>
            <a:r>
              <a:rPr lang="en-US" sz="1350">
                <a:solidFill>
                  <a:prstClr val="black"/>
                </a:solidFill>
                <a:latin typeface="Calibri" panose="020F0502020204030204"/>
              </a:rPr>
              <a:t>WRFO analyzed the effects of treatments during drought conditions under 2021 Treatment in Drought EA.  </a:t>
            </a:r>
          </a:p>
          <a:p>
            <a:pPr marL="257175" indent="-257175" algn="l">
              <a:lnSpc>
                <a:spcPct val="100000"/>
              </a:lnSpc>
              <a:spcBef>
                <a:spcPts val="0"/>
              </a:spcBef>
              <a:buFont typeface="Arial" panose="020B0604020202020204" pitchFamily="34" charset="0"/>
              <a:buChar char="•"/>
              <a:defRPr/>
            </a:pPr>
            <a:r>
              <a:rPr lang="en-US" sz="1350">
                <a:solidFill>
                  <a:prstClr val="black"/>
                </a:solidFill>
                <a:latin typeface="Calibri" panose="020F0502020204030204"/>
              </a:rPr>
              <a:t>Rather than eliminating treatments all together, included an updated design feature to eliminate treatments in drought conditions during growing seasons.  </a:t>
            </a:r>
          </a:p>
        </p:txBody>
      </p:sp>
      <p:sp>
        <p:nvSpPr>
          <p:cNvPr id="29" name="Rectangle 28">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5992" y="111734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venir Next LT Pro"/>
            </a:endParaRPr>
          </a:p>
        </p:txBody>
      </p:sp>
      <p:sp>
        <p:nvSpPr>
          <p:cNvPr id="31" name="Rectangle 30">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203089"/>
            <a:ext cx="3764306"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3721775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5C7F6-7A58-447C-9965-0D1C77D84FCE}"/>
              </a:ext>
            </a:extLst>
          </p:cNvPr>
          <p:cNvSpPr>
            <a:spLocks noGrp="1"/>
          </p:cNvSpPr>
          <p:nvPr>
            <p:ph type="title"/>
          </p:nvPr>
        </p:nvSpPr>
        <p:spPr/>
        <p:txBody>
          <a:bodyPr>
            <a:normAutofit/>
          </a:bodyPr>
          <a:lstStyle/>
          <a:p>
            <a:pPr algn="ctr"/>
            <a:r>
              <a:rPr lang="en-US"/>
              <a:t>Program Overview Since 2013</a:t>
            </a:r>
          </a:p>
        </p:txBody>
      </p:sp>
      <p:pic>
        <p:nvPicPr>
          <p:cNvPr id="7" name="Picture 6">
            <a:extLst>
              <a:ext uri="{FF2B5EF4-FFF2-40B4-BE49-F238E27FC236}">
                <a16:creationId xmlns:a16="http://schemas.microsoft.com/office/drawing/2014/main" id="{559A549B-F7AF-EE4C-27B5-F5FB1760F5A2}"/>
              </a:ext>
            </a:extLst>
          </p:cNvPr>
          <p:cNvPicPr>
            <a:picLocks noChangeAspect="1"/>
          </p:cNvPicPr>
          <p:nvPr/>
        </p:nvPicPr>
        <p:blipFill>
          <a:blip r:embed="rId2"/>
          <a:stretch>
            <a:fillRect/>
          </a:stretch>
        </p:blipFill>
        <p:spPr>
          <a:xfrm>
            <a:off x="822561" y="1859730"/>
            <a:ext cx="8097152" cy="3363223"/>
          </a:xfrm>
          <a:prstGeom prst="rect">
            <a:avLst/>
          </a:prstGeom>
        </p:spPr>
      </p:pic>
    </p:spTree>
    <p:extLst>
      <p:ext uri="{BB962C8B-B14F-4D97-AF65-F5344CB8AC3E}">
        <p14:creationId xmlns:p14="http://schemas.microsoft.com/office/powerpoint/2010/main" val="37917041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3" y="1624013"/>
            <a:ext cx="532209" cy="1571626"/>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panose="020F0502020204030204"/>
            </a:endParaRPr>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3" y="1485559"/>
            <a:ext cx="302419" cy="1279073"/>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panose="020F0502020204030204"/>
            </a:endParaRPr>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6" y="1337921"/>
            <a:ext cx="126206" cy="1284896"/>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panose="020F0502020204030204"/>
            </a:endParaRPr>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1334037"/>
            <a:ext cx="246459" cy="130677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panose="020F0502020204030204"/>
            </a:endParaRPr>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2" y="1334037"/>
            <a:ext cx="8180897" cy="115609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panose="020F0502020204030204"/>
            </a:endParaRPr>
          </a:p>
        </p:txBody>
      </p:sp>
      <p:sp>
        <p:nvSpPr>
          <p:cNvPr id="3" name="Title 1"/>
          <p:cNvSpPr>
            <a:spLocks noGrp="1"/>
          </p:cNvSpPr>
          <p:nvPr>
            <p:ph type="title"/>
          </p:nvPr>
        </p:nvSpPr>
        <p:spPr>
          <a:xfrm>
            <a:off x="718880" y="1457544"/>
            <a:ext cx="7698523" cy="909077"/>
          </a:xfrm>
        </p:spPr>
        <p:txBody>
          <a:bodyPr vert="horz" lIns="68580" tIns="34290" rIns="68580" bIns="34290" rtlCol="0" anchor="ctr">
            <a:normAutofit/>
          </a:bodyPr>
          <a:lstStyle/>
          <a:p>
            <a:r>
              <a:rPr lang="en-US" sz="3000">
                <a:solidFill>
                  <a:schemeClr val="bg1"/>
                </a:solidFill>
              </a:rPr>
              <a:t>Planning</a:t>
            </a:r>
            <a:br>
              <a:rPr lang="en-US" sz="3000"/>
            </a:br>
            <a:r>
              <a:rPr lang="en-US" sz="3000">
                <a:solidFill>
                  <a:srgbClr val="FFFFFF"/>
                </a:solidFill>
              </a:rPr>
              <a:t>NWD 2024</a:t>
            </a:r>
          </a:p>
        </p:txBody>
      </p:sp>
      <p:sp>
        <p:nvSpPr>
          <p:cNvPr id="4" name="TextBox 3"/>
          <p:cNvSpPr txBox="1"/>
          <p:nvPr/>
        </p:nvSpPr>
        <p:spPr>
          <a:xfrm>
            <a:off x="1025719" y="2725077"/>
            <a:ext cx="7281746" cy="2675380"/>
          </a:xfrm>
          <a:prstGeom prst="rect">
            <a:avLst/>
          </a:prstGeom>
        </p:spPr>
        <p:txBody>
          <a:bodyPr vert="horz" lIns="68580" tIns="34290" rIns="68580" bIns="34290" rtlCol="0" anchor="ctr">
            <a:normAutofit lnSpcReduction="10000"/>
          </a:bodyPr>
          <a:lstStyle/>
          <a:p>
            <a:pPr defTabSz="685800">
              <a:lnSpc>
                <a:spcPct val="90000"/>
              </a:lnSpc>
              <a:spcAft>
                <a:spcPts val="450"/>
              </a:spcAft>
            </a:pPr>
            <a:endParaRPr lang="en-US" sz="1050">
              <a:solidFill>
                <a:prstClr val="black"/>
              </a:solidFill>
              <a:latin typeface="Calibri" panose="020F0502020204030204"/>
            </a:endParaRPr>
          </a:p>
          <a:p>
            <a:pPr indent="-171450" defTabSz="685800">
              <a:lnSpc>
                <a:spcPct val="90000"/>
              </a:lnSpc>
              <a:spcAft>
                <a:spcPts val="450"/>
              </a:spcAft>
              <a:buFont typeface="Arial" panose="020B0604020202020204" pitchFamily="34" charset="0"/>
              <a:buChar char="•"/>
            </a:pPr>
            <a:r>
              <a:rPr lang="en-US" sz="1050">
                <a:solidFill>
                  <a:prstClr val="black"/>
                </a:solidFill>
                <a:latin typeface="Calibri" panose="020F0502020204030204"/>
              </a:rPr>
              <a:t>Planning Documents:</a:t>
            </a:r>
          </a:p>
          <a:p>
            <a:pPr indent="-171450" defTabSz="685800">
              <a:lnSpc>
                <a:spcPct val="90000"/>
              </a:lnSpc>
              <a:spcAft>
                <a:spcPts val="450"/>
              </a:spcAft>
              <a:buFont typeface="Arial" panose="020B0604020202020204" pitchFamily="34" charset="0"/>
              <a:buChar char="•"/>
            </a:pPr>
            <a:r>
              <a:rPr lang="en-US" sz="1050">
                <a:solidFill>
                  <a:prstClr val="black"/>
                </a:solidFill>
                <a:latin typeface="Calibri" panose="020F0502020204030204"/>
              </a:rPr>
              <a:t>	     -3 EAs</a:t>
            </a:r>
          </a:p>
          <a:p>
            <a:pPr indent="-171450" defTabSz="685800">
              <a:lnSpc>
                <a:spcPct val="90000"/>
              </a:lnSpc>
              <a:spcAft>
                <a:spcPts val="450"/>
              </a:spcAft>
              <a:buFont typeface="Arial" panose="020B0604020202020204" pitchFamily="34" charset="0"/>
              <a:buChar char="•"/>
            </a:pPr>
            <a:r>
              <a:rPr lang="en-US" sz="1050">
                <a:solidFill>
                  <a:prstClr val="black"/>
                </a:solidFill>
                <a:latin typeface="Calibri" panose="020F0502020204030204"/>
              </a:rPr>
              <a:t>	     -15 DNAs	</a:t>
            </a:r>
          </a:p>
          <a:p>
            <a:pPr indent="-171450" defTabSz="685800">
              <a:lnSpc>
                <a:spcPct val="90000"/>
              </a:lnSpc>
              <a:spcAft>
                <a:spcPts val="450"/>
              </a:spcAft>
              <a:buFont typeface="Arial" panose="020B0604020202020204" pitchFamily="34" charset="0"/>
              <a:buChar char="•"/>
            </a:pPr>
            <a:r>
              <a:rPr lang="en-US" sz="1050">
                <a:solidFill>
                  <a:prstClr val="black"/>
                </a:solidFill>
                <a:latin typeface="Calibri" panose="020F0502020204030204"/>
              </a:rPr>
              <a:t>	     -6 Smoke Permits  </a:t>
            </a:r>
          </a:p>
          <a:p>
            <a:pPr indent="-171450" defTabSz="685800">
              <a:lnSpc>
                <a:spcPct val="90000"/>
              </a:lnSpc>
              <a:spcAft>
                <a:spcPts val="450"/>
              </a:spcAft>
              <a:buFont typeface="Arial" panose="020B0604020202020204" pitchFamily="34" charset="0"/>
              <a:buChar char="•"/>
            </a:pPr>
            <a:r>
              <a:rPr lang="en-US" sz="1050">
                <a:solidFill>
                  <a:prstClr val="black"/>
                </a:solidFill>
                <a:latin typeface="Calibri" panose="020F0502020204030204"/>
              </a:rPr>
              <a:t>	-Monitoring previous treatments for effectiveness and invasive species (3, 5 and 10 year cycle):</a:t>
            </a:r>
          </a:p>
          <a:p>
            <a:pPr indent="-171450" defTabSz="685800">
              <a:lnSpc>
                <a:spcPct val="90000"/>
              </a:lnSpc>
              <a:spcAft>
                <a:spcPts val="450"/>
              </a:spcAft>
              <a:buFont typeface="Arial" panose="020B0604020202020204" pitchFamily="34" charset="0"/>
              <a:buChar char="•"/>
            </a:pPr>
            <a:r>
              <a:rPr lang="en-US" sz="1050">
                <a:solidFill>
                  <a:prstClr val="black"/>
                </a:solidFill>
                <a:latin typeface="Calibri" panose="020F0502020204030204"/>
              </a:rPr>
              <a:t>	     -2017 POW:  2 treatments</a:t>
            </a:r>
          </a:p>
          <a:p>
            <a:pPr indent="-171450" defTabSz="685800">
              <a:lnSpc>
                <a:spcPct val="90000"/>
              </a:lnSpc>
              <a:spcAft>
                <a:spcPts val="450"/>
              </a:spcAft>
              <a:buFont typeface="Arial" panose="020B0604020202020204" pitchFamily="34" charset="0"/>
              <a:buChar char="•"/>
            </a:pPr>
            <a:r>
              <a:rPr lang="en-US" sz="1050">
                <a:solidFill>
                  <a:prstClr val="black"/>
                </a:solidFill>
                <a:latin typeface="Calibri" panose="020F0502020204030204"/>
              </a:rPr>
              <a:t>	     -2019 POW:  6 treatments</a:t>
            </a:r>
          </a:p>
          <a:p>
            <a:pPr indent="-171450" defTabSz="685800">
              <a:lnSpc>
                <a:spcPct val="90000"/>
              </a:lnSpc>
              <a:spcAft>
                <a:spcPts val="450"/>
              </a:spcAft>
              <a:buFont typeface="Arial" panose="020B0604020202020204" pitchFamily="34" charset="0"/>
              <a:buChar char="•"/>
            </a:pPr>
            <a:r>
              <a:rPr lang="en-US" sz="1050">
                <a:solidFill>
                  <a:prstClr val="black"/>
                </a:solidFill>
                <a:latin typeface="Calibri" panose="020F0502020204030204"/>
              </a:rPr>
              <a:t>	     -2020 POW:  3 treatments</a:t>
            </a:r>
          </a:p>
          <a:p>
            <a:pPr indent="-171450" defTabSz="685800">
              <a:lnSpc>
                <a:spcPct val="90000"/>
              </a:lnSpc>
              <a:spcAft>
                <a:spcPts val="450"/>
              </a:spcAft>
              <a:buFont typeface="Arial" panose="020B0604020202020204" pitchFamily="34" charset="0"/>
              <a:buChar char="•"/>
            </a:pPr>
            <a:r>
              <a:rPr lang="en-US" sz="1050">
                <a:solidFill>
                  <a:prstClr val="black"/>
                </a:solidFill>
                <a:latin typeface="Calibri" panose="020F0502020204030204"/>
              </a:rPr>
              <a:t>	-Monitoring current (2022) and future treatments, AIM, </a:t>
            </a:r>
            <a:r>
              <a:rPr lang="en-US" sz="1050" err="1">
                <a:solidFill>
                  <a:prstClr val="black"/>
                </a:solidFill>
                <a:latin typeface="Calibri" panose="020F0502020204030204"/>
              </a:rPr>
              <a:t>Photoplots</a:t>
            </a:r>
            <a:r>
              <a:rPr lang="en-US" sz="1050">
                <a:solidFill>
                  <a:prstClr val="black"/>
                </a:solidFill>
                <a:latin typeface="Calibri" panose="020F0502020204030204"/>
              </a:rPr>
              <a:t>:</a:t>
            </a:r>
          </a:p>
          <a:p>
            <a:pPr indent="-171450" defTabSz="685800">
              <a:lnSpc>
                <a:spcPct val="90000"/>
              </a:lnSpc>
              <a:spcAft>
                <a:spcPts val="450"/>
              </a:spcAft>
              <a:buFont typeface="Arial" panose="020B0604020202020204" pitchFamily="34" charset="0"/>
              <a:buChar char="•"/>
            </a:pPr>
            <a:r>
              <a:rPr lang="en-US" sz="1050">
                <a:solidFill>
                  <a:prstClr val="black"/>
                </a:solidFill>
                <a:latin typeface="Calibri" panose="020F0502020204030204"/>
              </a:rPr>
              <a:t>	     -2022 POW:  3 treatments</a:t>
            </a:r>
          </a:p>
          <a:p>
            <a:pPr indent="-171450" defTabSz="685800">
              <a:lnSpc>
                <a:spcPct val="90000"/>
              </a:lnSpc>
              <a:spcAft>
                <a:spcPts val="450"/>
              </a:spcAft>
              <a:buFont typeface="Arial" panose="020B0604020202020204" pitchFamily="34" charset="0"/>
              <a:buChar char="•"/>
            </a:pPr>
            <a:r>
              <a:rPr lang="en-US" sz="1050">
                <a:solidFill>
                  <a:prstClr val="black"/>
                </a:solidFill>
                <a:latin typeface="Calibri" panose="020F0502020204030204"/>
              </a:rPr>
              <a:t>	     -2023 POW:  Between 6 and 10 treatments planned, depending on funding</a:t>
            </a:r>
          </a:p>
          <a:p>
            <a:pPr indent="-171450" defTabSz="685800">
              <a:lnSpc>
                <a:spcPct val="90000"/>
              </a:lnSpc>
              <a:spcAft>
                <a:spcPts val="450"/>
              </a:spcAft>
              <a:buFont typeface="Arial" panose="020B0604020202020204" pitchFamily="34" charset="0"/>
              <a:buChar char="•"/>
            </a:pPr>
            <a:r>
              <a:rPr lang="en-US" sz="1050">
                <a:solidFill>
                  <a:prstClr val="black"/>
                </a:solidFill>
                <a:latin typeface="Calibri" panose="020F0502020204030204"/>
              </a:rPr>
              <a:t>	-Burn Plans:  6  </a:t>
            </a:r>
          </a:p>
          <a:p>
            <a:pPr indent="-171450" defTabSz="685800">
              <a:lnSpc>
                <a:spcPct val="90000"/>
              </a:lnSpc>
              <a:spcAft>
                <a:spcPts val="450"/>
              </a:spcAft>
              <a:buFont typeface="Arial" panose="020B0604020202020204" pitchFamily="34" charset="0"/>
              <a:buChar char="•"/>
            </a:pPr>
            <a:endParaRPr lang="en-US" sz="600">
              <a:solidFill>
                <a:prstClr val="black"/>
              </a:solidFill>
              <a:latin typeface="Calibri" panose="020F0502020204030204"/>
            </a:endParaRPr>
          </a:p>
        </p:txBody>
      </p:sp>
    </p:spTree>
    <p:extLst>
      <p:ext uri="{BB962C8B-B14F-4D97-AF65-F5344CB8AC3E}">
        <p14:creationId xmlns:p14="http://schemas.microsoft.com/office/powerpoint/2010/main" val="304162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3" y="1624013"/>
            <a:ext cx="532209" cy="1571626"/>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panose="020F0502020204030204"/>
            </a:endParaRPr>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3" y="1485559"/>
            <a:ext cx="302419" cy="1279073"/>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panose="020F0502020204030204"/>
            </a:endParaRPr>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6" y="1337921"/>
            <a:ext cx="126206" cy="1284896"/>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panose="020F0502020204030204"/>
            </a:endParaRPr>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1334037"/>
            <a:ext cx="246459" cy="130677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panose="020F0502020204030204"/>
            </a:endParaRPr>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2" y="1334037"/>
            <a:ext cx="8180897" cy="1156093"/>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panose="020F0502020204030204"/>
            </a:endParaRPr>
          </a:p>
        </p:txBody>
      </p:sp>
      <p:sp>
        <p:nvSpPr>
          <p:cNvPr id="2" name="Title 1">
            <a:extLst>
              <a:ext uri="{FF2B5EF4-FFF2-40B4-BE49-F238E27FC236}">
                <a16:creationId xmlns:a16="http://schemas.microsoft.com/office/drawing/2014/main" id="{62EC8A8B-B38E-4346-B0AD-23A2CF7C8850}"/>
              </a:ext>
            </a:extLst>
          </p:cNvPr>
          <p:cNvSpPr>
            <a:spLocks noGrp="1"/>
          </p:cNvSpPr>
          <p:nvPr>
            <p:ph type="title"/>
          </p:nvPr>
        </p:nvSpPr>
        <p:spPr>
          <a:xfrm>
            <a:off x="718880" y="1457544"/>
            <a:ext cx="7698523" cy="909077"/>
          </a:xfrm>
        </p:spPr>
        <p:txBody>
          <a:bodyPr vert="horz" lIns="68580" tIns="34290" rIns="68580" bIns="34290" rtlCol="0" anchor="ctr">
            <a:normAutofit/>
          </a:bodyPr>
          <a:lstStyle/>
          <a:p>
            <a:r>
              <a:rPr lang="en-US" sz="3000">
                <a:solidFill>
                  <a:srgbClr val="FFFFFF"/>
                </a:solidFill>
              </a:rPr>
              <a:t>Potential “Bumps in the Road”</a:t>
            </a:r>
            <a:br>
              <a:rPr lang="en-US" sz="3000">
                <a:solidFill>
                  <a:srgbClr val="FFFFFF"/>
                </a:solidFill>
              </a:rPr>
            </a:br>
            <a:r>
              <a:rPr lang="en-US" sz="3000">
                <a:solidFill>
                  <a:srgbClr val="FFFFFF"/>
                </a:solidFill>
              </a:rPr>
              <a:t>NWD 2024</a:t>
            </a:r>
          </a:p>
        </p:txBody>
      </p:sp>
      <p:sp>
        <p:nvSpPr>
          <p:cNvPr id="5" name="TextBox 4">
            <a:extLst>
              <a:ext uri="{FF2B5EF4-FFF2-40B4-BE49-F238E27FC236}">
                <a16:creationId xmlns:a16="http://schemas.microsoft.com/office/drawing/2014/main" id="{E0C13201-B3AB-4AED-9DCA-F21050C1F24C}"/>
              </a:ext>
            </a:extLst>
          </p:cNvPr>
          <p:cNvSpPr txBox="1"/>
          <p:nvPr/>
        </p:nvSpPr>
        <p:spPr>
          <a:xfrm>
            <a:off x="1025719" y="2725077"/>
            <a:ext cx="7281746" cy="2675380"/>
          </a:xfrm>
          <a:prstGeom prst="rect">
            <a:avLst/>
          </a:prstGeom>
        </p:spPr>
        <p:txBody>
          <a:bodyPr vert="horz" lIns="68580" tIns="34290" rIns="68580" bIns="34290" rtlCol="0" anchor="ctr">
            <a:normAutofit/>
          </a:bodyPr>
          <a:lstStyle/>
          <a:p>
            <a:pPr marL="42863" defTabSz="685800">
              <a:lnSpc>
                <a:spcPct val="90000"/>
              </a:lnSpc>
              <a:spcAft>
                <a:spcPts val="450"/>
              </a:spcAft>
            </a:pPr>
            <a:endParaRPr lang="en-US" sz="975">
              <a:solidFill>
                <a:prstClr val="black"/>
              </a:solidFill>
              <a:highlight>
                <a:srgbClr val="FFFF00"/>
              </a:highlight>
              <a:latin typeface="Calibri" panose="020F0502020204030204"/>
            </a:endParaRPr>
          </a:p>
        </p:txBody>
      </p:sp>
      <p:sp>
        <p:nvSpPr>
          <p:cNvPr id="4" name="TextBox 3">
            <a:extLst>
              <a:ext uri="{FF2B5EF4-FFF2-40B4-BE49-F238E27FC236}">
                <a16:creationId xmlns:a16="http://schemas.microsoft.com/office/drawing/2014/main" id="{8ED3BFB1-F175-7EE8-8078-56B65DBCDEC9}"/>
              </a:ext>
            </a:extLst>
          </p:cNvPr>
          <p:cNvSpPr txBox="1"/>
          <p:nvPr/>
        </p:nvSpPr>
        <p:spPr>
          <a:xfrm>
            <a:off x="1025718" y="2640807"/>
            <a:ext cx="7391607" cy="1731243"/>
          </a:xfrm>
          <a:prstGeom prst="rect">
            <a:avLst/>
          </a:prstGeom>
          <a:noFill/>
        </p:spPr>
        <p:txBody>
          <a:bodyPr wrap="square" lIns="68580" tIns="34290" rIns="68580" bIns="34290" rtlCol="0" anchor="t">
            <a:spAutoFit/>
          </a:bodyPr>
          <a:lstStyle/>
          <a:p>
            <a:pPr marL="214313" indent="-214313" defTabSz="685800">
              <a:buFont typeface="Arial" panose="020B0604020202020204" pitchFamily="34" charset="0"/>
              <a:buChar char="•"/>
            </a:pPr>
            <a:r>
              <a:rPr lang="en-US" sz="1350">
                <a:solidFill>
                  <a:prstClr val="black"/>
                </a:solidFill>
                <a:latin typeface="Calibri" panose="020F0502020204030204"/>
              </a:rPr>
              <a:t>NEPA backlog.  </a:t>
            </a:r>
          </a:p>
          <a:p>
            <a:pPr marL="214313" indent="-214313" defTabSz="685800">
              <a:buFont typeface="Arial" panose="020B0604020202020204" pitchFamily="34" charset="0"/>
              <a:buChar char="•"/>
            </a:pPr>
            <a:r>
              <a:rPr lang="en-US" sz="1350">
                <a:solidFill>
                  <a:prstClr val="black"/>
                </a:solidFill>
                <a:latin typeface="Calibri" panose="020F0502020204030204"/>
              </a:rPr>
              <a:t>Cultural clearances.</a:t>
            </a:r>
            <a:endParaRPr lang="en-US" sz="1350">
              <a:solidFill>
                <a:prstClr val="black"/>
              </a:solidFill>
              <a:latin typeface="Calibri" panose="020F0502020204030204"/>
              <a:cs typeface="Calibri"/>
            </a:endParaRPr>
          </a:p>
          <a:p>
            <a:pPr marL="214313" indent="-214313" defTabSz="685800">
              <a:buFont typeface="Arial" panose="020B0604020202020204" pitchFamily="34" charset="0"/>
              <a:buChar char="•"/>
            </a:pPr>
            <a:r>
              <a:rPr lang="en-US" sz="1350">
                <a:solidFill>
                  <a:prstClr val="black"/>
                </a:solidFill>
                <a:latin typeface="Calibri" panose="020F0502020204030204"/>
              </a:rPr>
              <a:t>Cadastral.  Not as big of an issue in LSFO and WRFO due to large blocks of federal land.  </a:t>
            </a:r>
            <a:endParaRPr lang="en-US" sz="1350">
              <a:solidFill>
                <a:prstClr val="black"/>
              </a:solidFill>
              <a:latin typeface="Calibri" panose="020F0502020204030204"/>
              <a:cs typeface="Calibri"/>
            </a:endParaRPr>
          </a:p>
          <a:p>
            <a:pPr marL="214313" indent="-214313" defTabSz="685800">
              <a:buFont typeface="Arial" panose="020B0604020202020204" pitchFamily="34" charset="0"/>
              <a:buChar char="•"/>
            </a:pPr>
            <a:r>
              <a:rPr lang="en-US" sz="1350">
                <a:solidFill>
                  <a:prstClr val="black"/>
                </a:solidFill>
                <a:latin typeface="Calibri" panose="020F0502020204030204"/>
              </a:rPr>
              <a:t>Vacancies (Fuels staff).  </a:t>
            </a:r>
            <a:endParaRPr lang="en-US" sz="1350">
              <a:solidFill>
                <a:prstClr val="black"/>
              </a:solidFill>
              <a:latin typeface="Calibri" panose="020F0502020204030204"/>
              <a:cs typeface="Calibri"/>
            </a:endParaRPr>
          </a:p>
          <a:p>
            <a:pPr marL="214313" indent="-214313" defTabSz="685800">
              <a:buFont typeface="Arial" panose="020B0604020202020204" pitchFamily="34" charset="0"/>
              <a:buChar char="•"/>
            </a:pPr>
            <a:r>
              <a:rPr lang="en-US" sz="1350">
                <a:solidFill>
                  <a:prstClr val="black"/>
                </a:solidFill>
                <a:latin typeface="Calibri" panose="020F0502020204030204"/>
              </a:rPr>
              <a:t>Vacancies  (Resource staff).   </a:t>
            </a:r>
            <a:endParaRPr lang="en-US" sz="1350">
              <a:solidFill>
                <a:prstClr val="black"/>
              </a:solidFill>
              <a:latin typeface="Calibri" panose="020F0502020204030204"/>
              <a:cs typeface="Calibri"/>
            </a:endParaRPr>
          </a:p>
          <a:p>
            <a:pPr marL="214313" indent="-214313" defTabSz="685800">
              <a:buFont typeface="Arial" panose="020B0604020202020204" pitchFamily="34" charset="0"/>
              <a:buChar char="•"/>
            </a:pPr>
            <a:r>
              <a:rPr lang="en-US" sz="1350">
                <a:solidFill>
                  <a:prstClr val="black"/>
                </a:solidFill>
                <a:latin typeface="Calibri" panose="020F0502020204030204"/>
              </a:rPr>
              <a:t>DNAs tiered to the District Veg Treatment EA &amp; recent Drought EA. </a:t>
            </a:r>
            <a:endParaRPr lang="en-US" sz="1350">
              <a:solidFill>
                <a:prstClr val="black"/>
              </a:solidFill>
              <a:latin typeface="Calibri" panose="020F0502020204030204"/>
              <a:cs typeface="Calibri"/>
            </a:endParaRPr>
          </a:p>
          <a:p>
            <a:pPr marL="214313" indent="-214313" defTabSz="685800">
              <a:buFont typeface="Arial" panose="020B0604020202020204" pitchFamily="34" charset="0"/>
              <a:buChar char="•"/>
            </a:pPr>
            <a:r>
              <a:rPr lang="en-US" sz="1350">
                <a:solidFill>
                  <a:prstClr val="black"/>
                </a:solidFill>
                <a:latin typeface="Calibri" panose="020F0502020204030204"/>
              </a:rPr>
              <a:t>No PJ CX authority.  </a:t>
            </a:r>
            <a:endParaRPr lang="en-US" sz="1350">
              <a:solidFill>
                <a:prstClr val="black"/>
              </a:solidFill>
              <a:latin typeface="Calibri" panose="020F0502020204030204"/>
              <a:cs typeface="Calibri"/>
            </a:endParaRPr>
          </a:p>
          <a:p>
            <a:pPr marL="214313" indent="-214313" defTabSz="685800">
              <a:buFont typeface="Arial" panose="020B0604020202020204" pitchFamily="34" charset="0"/>
              <a:buChar char="•"/>
            </a:pPr>
            <a:r>
              <a:rPr lang="en-US" sz="1350">
                <a:solidFill>
                  <a:prstClr val="black"/>
                </a:solidFill>
                <a:latin typeface="Calibri" panose="020F0502020204030204"/>
              </a:rPr>
              <a:t>Contracting.    </a:t>
            </a:r>
            <a:endParaRPr lang="en-US" sz="1350">
              <a:solidFill>
                <a:prstClr val="black"/>
              </a:solidFill>
              <a:latin typeface="Calibri" panose="020F0502020204030204"/>
              <a:cs typeface="Calibri"/>
            </a:endParaRPr>
          </a:p>
        </p:txBody>
      </p:sp>
    </p:spTree>
    <p:extLst>
      <p:ext uri="{BB962C8B-B14F-4D97-AF65-F5344CB8AC3E}">
        <p14:creationId xmlns:p14="http://schemas.microsoft.com/office/powerpoint/2010/main" val="29446811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nvGrpSpPr>
          <p:cNvPr id="9" name="Group 8">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329259"/>
            <a:ext cx="9144000" cy="2671492"/>
            <a:chOff x="0" y="3296011"/>
            <a:chExt cx="12192000" cy="3561989"/>
          </a:xfrm>
          <a:effectLst>
            <a:outerShdw blurRad="254000" dist="152400" dir="16200000" rotWithShape="0">
              <a:prstClr val="black">
                <a:alpha val="10000"/>
              </a:prstClr>
            </a:outerShdw>
          </a:effectLst>
        </p:grpSpPr>
        <p:grpSp>
          <p:nvGrpSpPr>
            <p:cNvPr id="10" name="Group 9">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4" name="Freeform: Shape 13">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grpSp>
        <p:grpSp>
          <p:nvGrpSpPr>
            <p:cNvPr id="11" name="Group 10">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2" name="Freeform: Shape 11">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p:nvSpPr>
              <p:cNvPr id="13" name="Freeform: Shape 12">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grpSp>
      </p:grpSp>
      <p:sp>
        <p:nvSpPr>
          <p:cNvPr id="2" name="Title 1">
            <a:extLst>
              <a:ext uri="{FF2B5EF4-FFF2-40B4-BE49-F238E27FC236}">
                <a16:creationId xmlns:a16="http://schemas.microsoft.com/office/drawing/2014/main" id="{4517C041-6E5B-4954-B7E2-EC00BFBDA0C6}"/>
              </a:ext>
            </a:extLst>
          </p:cNvPr>
          <p:cNvSpPr>
            <a:spLocks noGrp="1"/>
          </p:cNvSpPr>
          <p:nvPr>
            <p:ph type="title"/>
          </p:nvPr>
        </p:nvSpPr>
        <p:spPr>
          <a:xfrm>
            <a:off x="628650" y="1697757"/>
            <a:ext cx="5266135" cy="1731243"/>
          </a:xfrm>
        </p:spPr>
        <p:txBody>
          <a:bodyPr vert="horz" lIns="68580" tIns="34290" rIns="68580" bIns="34290" rtlCol="0" anchor="b">
            <a:normAutofit/>
          </a:bodyPr>
          <a:lstStyle/>
          <a:p>
            <a:r>
              <a:rPr lang="en-US" sz="5400">
                <a:solidFill>
                  <a:schemeClr val="bg1"/>
                </a:solidFill>
              </a:rPr>
              <a:t>Workforce</a:t>
            </a:r>
          </a:p>
        </p:txBody>
      </p:sp>
    </p:spTree>
    <p:extLst>
      <p:ext uri="{BB962C8B-B14F-4D97-AF65-F5344CB8AC3E}">
        <p14:creationId xmlns:p14="http://schemas.microsoft.com/office/powerpoint/2010/main" val="21231781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936698"/>
          </a:xfrm>
        </p:spPr>
        <p:txBody>
          <a:bodyPr>
            <a:normAutofit/>
          </a:bodyPr>
          <a:lstStyle/>
          <a:p>
            <a:pPr algn="ctr"/>
            <a:r>
              <a:rPr lang="en-US" sz="2100"/>
              <a:t>NWD Workforce</a:t>
            </a:r>
            <a:br>
              <a:rPr lang="en-US" sz="2100"/>
            </a:br>
            <a:r>
              <a:rPr lang="en-US" sz="2100"/>
              <a:t>2024 and Beyond</a:t>
            </a:r>
          </a:p>
        </p:txBody>
      </p:sp>
      <p:sp>
        <p:nvSpPr>
          <p:cNvPr id="3" name="TextBox 2"/>
          <p:cNvSpPr txBox="1"/>
          <p:nvPr/>
        </p:nvSpPr>
        <p:spPr>
          <a:xfrm>
            <a:off x="174048" y="1885951"/>
            <a:ext cx="8795905" cy="2677656"/>
          </a:xfrm>
          <a:prstGeom prst="rect">
            <a:avLst/>
          </a:prstGeom>
          <a:noFill/>
        </p:spPr>
        <p:txBody>
          <a:bodyPr wrap="square" lIns="68580" tIns="34290" rIns="68580" bIns="34290" rtlCol="0" anchor="t">
            <a:spAutoFit/>
          </a:bodyPr>
          <a:lstStyle/>
          <a:p>
            <a:pPr defTabSz="685800"/>
            <a:endParaRPr lang="en-US" sz="2100" b="1">
              <a:solidFill>
                <a:prstClr val="black"/>
              </a:solidFill>
              <a:highlight>
                <a:srgbClr val="FFFF00"/>
              </a:highlight>
              <a:latin typeface="Calibri" panose="020F0502020204030204"/>
            </a:endParaRPr>
          </a:p>
          <a:p>
            <a:pPr defTabSz="685800"/>
            <a:r>
              <a:rPr lang="en-US" sz="1350">
                <a:solidFill>
                  <a:prstClr val="black"/>
                </a:solidFill>
                <a:latin typeface="Calibri" panose="020F0502020204030204"/>
              </a:rPr>
              <a:t>Working Well:</a:t>
            </a:r>
            <a:endParaRPr lang="en-US" sz="1350">
              <a:solidFill>
                <a:prstClr val="black"/>
              </a:solidFill>
              <a:latin typeface="Calibri" panose="020F0502020204030204"/>
              <a:cs typeface="Calibri"/>
            </a:endParaRPr>
          </a:p>
          <a:p>
            <a:pPr marL="342900" lvl="1" defTabSz="685800"/>
            <a:r>
              <a:rPr lang="en-US" sz="1350">
                <a:solidFill>
                  <a:prstClr val="black"/>
                </a:solidFill>
                <a:latin typeface="Calibri" panose="020F0502020204030204"/>
              </a:rPr>
              <a:t>1.    Fuels Specialists are all full performance level 11’s.  </a:t>
            </a:r>
            <a:endParaRPr lang="en-US" sz="1350">
              <a:solidFill>
                <a:prstClr val="black"/>
              </a:solidFill>
              <a:latin typeface="Calibri" panose="020F0502020204030204"/>
              <a:cs typeface="Calibri"/>
            </a:endParaRPr>
          </a:p>
          <a:p>
            <a:pPr marL="342900" lvl="1" defTabSz="685800"/>
            <a:r>
              <a:rPr lang="en-US" sz="1350">
                <a:solidFill>
                  <a:prstClr val="black"/>
                </a:solidFill>
                <a:latin typeface="Calibri" panose="020F0502020204030204"/>
              </a:rPr>
              <a:t>2.    Starting to see ‘ladder’ positions available (i.e. Fuels Techs).</a:t>
            </a:r>
            <a:endParaRPr lang="en-US" sz="1350">
              <a:solidFill>
                <a:prstClr val="black"/>
              </a:solidFill>
              <a:latin typeface="Calibri" panose="020F0502020204030204"/>
              <a:cs typeface="Calibri"/>
            </a:endParaRPr>
          </a:p>
          <a:p>
            <a:pPr marL="600075" lvl="1" indent="-257175" defTabSz="685800">
              <a:buFontTx/>
              <a:buAutoNum type="arabicPeriod" startAt="3"/>
            </a:pPr>
            <a:r>
              <a:rPr lang="en-US" sz="1350">
                <a:solidFill>
                  <a:prstClr val="black"/>
                </a:solidFill>
                <a:latin typeface="Calibri" panose="020F0502020204030204"/>
              </a:rPr>
              <a:t> ‘Fire Series’ (0456) could be a game changer. </a:t>
            </a:r>
            <a:endParaRPr lang="en-US" sz="1350">
              <a:solidFill>
                <a:prstClr val="black"/>
              </a:solidFill>
              <a:latin typeface="Calibri" panose="020F0502020204030204"/>
              <a:cs typeface="Calibri"/>
            </a:endParaRPr>
          </a:p>
          <a:p>
            <a:pPr marL="600075" lvl="1" indent="-257175" defTabSz="685800">
              <a:buFontTx/>
              <a:buAutoNum type="arabicPeriod" startAt="3"/>
            </a:pPr>
            <a:endParaRPr lang="en-US" sz="1350">
              <a:solidFill>
                <a:prstClr val="black"/>
              </a:solidFill>
              <a:latin typeface="Calibri" panose="020F0502020204030204"/>
            </a:endParaRPr>
          </a:p>
          <a:p>
            <a:pPr defTabSz="685800"/>
            <a:r>
              <a:rPr lang="en-US" sz="1350">
                <a:solidFill>
                  <a:prstClr val="black"/>
                </a:solidFill>
                <a:latin typeface="Calibri" panose="020F0502020204030204"/>
              </a:rPr>
              <a:t>Challenges: </a:t>
            </a:r>
            <a:endParaRPr lang="en-US" sz="1350">
              <a:solidFill>
                <a:prstClr val="black"/>
              </a:solidFill>
              <a:latin typeface="Calibri" panose="020F0502020204030204"/>
              <a:cs typeface="Calibri"/>
            </a:endParaRPr>
          </a:p>
          <a:p>
            <a:pPr marL="342900" lvl="1" defTabSz="685800"/>
            <a:r>
              <a:rPr lang="en-US" sz="1350">
                <a:solidFill>
                  <a:prstClr val="black"/>
                </a:solidFill>
                <a:latin typeface="Calibri" panose="020F0502020204030204"/>
              </a:rPr>
              <a:t>1.    Qualified applicants (RXB2 qualification is difficult to obtain locally)</a:t>
            </a:r>
            <a:endParaRPr lang="en-US" sz="1350">
              <a:solidFill>
                <a:prstClr val="black"/>
              </a:solidFill>
              <a:latin typeface="Calibri" panose="020F0502020204030204"/>
              <a:cs typeface="Calibri"/>
            </a:endParaRPr>
          </a:p>
          <a:p>
            <a:pPr marL="342900" lvl="1" defTabSz="685800"/>
            <a:r>
              <a:rPr lang="en-US" sz="1350">
                <a:solidFill>
                  <a:prstClr val="black"/>
                </a:solidFill>
                <a:latin typeface="Calibri" panose="020F0502020204030204"/>
              </a:rPr>
              <a:t>2.    0401 series qualified applicants.  Maybe this will change with Fire series?</a:t>
            </a:r>
            <a:endParaRPr lang="en-US" sz="1350">
              <a:solidFill>
                <a:prstClr val="black"/>
              </a:solidFill>
              <a:latin typeface="Calibri" panose="020F0502020204030204"/>
              <a:cs typeface="Calibri"/>
            </a:endParaRPr>
          </a:p>
          <a:p>
            <a:pPr marL="342900" lvl="1" defTabSz="685800"/>
            <a:r>
              <a:rPr lang="en-US" sz="1350">
                <a:solidFill>
                  <a:prstClr val="black"/>
                </a:solidFill>
                <a:latin typeface="Calibri" panose="020F0502020204030204"/>
              </a:rPr>
              <a:t>3.      </a:t>
            </a:r>
            <a:endParaRPr lang="en-US" sz="1350">
              <a:solidFill>
                <a:prstClr val="black"/>
              </a:solidFill>
              <a:latin typeface="Calibri" panose="020F0502020204030204"/>
              <a:cs typeface="Calibri"/>
            </a:endParaRPr>
          </a:p>
          <a:p>
            <a:pPr marL="342900" lvl="1" defTabSz="685800"/>
            <a:endParaRPr lang="en-US" sz="1350">
              <a:solidFill>
                <a:prstClr val="black"/>
              </a:solidFill>
              <a:highlight>
                <a:srgbClr val="FFFF00"/>
              </a:highlight>
              <a:latin typeface="Calibri" panose="020F0502020204030204"/>
            </a:endParaRPr>
          </a:p>
          <a:p>
            <a:pPr marL="342900" lvl="1" defTabSz="685800"/>
            <a:endParaRPr lang="en-US" sz="1350">
              <a:solidFill>
                <a:prstClr val="black"/>
              </a:solidFill>
              <a:latin typeface="Calibri" panose="020F0502020204030204"/>
            </a:endParaRPr>
          </a:p>
        </p:txBody>
      </p:sp>
    </p:spTree>
    <p:extLst>
      <p:ext uri="{BB962C8B-B14F-4D97-AF65-F5344CB8AC3E}">
        <p14:creationId xmlns:p14="http://schemas.microsoft.com/office/powerpoint/2010/main" val="2052508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nvGrpSpPr>
          <p:cNvPr id="9" name="Group 8">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329259"/>
            <a:ext cx="9144000" cy="2671492"/>
            <a:chOff x="0" y="3296011"/>
            <a:chExt cx="12192000" cy="3561989"/>
          </a:xfrm>
          <a:effectLst>
            <a:outerShdw blurRad="254000" dist="152400" dir="16200000" rotWithShape="0">
              <a:prstClr val="black">
                <a:alpha val="10000"/>
              </a:prstClr>
            </a:outerShdw>
          </a:effectLst>
        </p:grpSpPr>
        <p:grpSp>
          <p:nvGrpSpPr>
            <p:cNvPr id="10" name="Group 9">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4" name="Freeform: Shape 13">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grpSp>
        <p:grpSp>
          <p:nvGrpSpPr>
            <p:cNvPr id="11" name="Group 10">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2" name="Freeform: Shape 11">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p:nvSpPr>
              <p:cNvPr id="13" name="Freeform: Shape 12">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grpSp>
      </p:grpSp>
      <p:sp>
        <p:nvSpPr>
          <p:cNvPr id="2" name="Title 1">
            <a:extLst>
              <a:ext uri="{FF2B5EF4-FFF2-40B4-BE49-F238E27FC236}">
                <a16:creationId xmlns:a16="http://schemas.microsoft.com/office/drawing/2014/main" id="{4517C041-6E5B-4954-B7E2-EC00BFBDA0C6}"/>
              </a:ext>
            </a:extLst>
          </p:cNvPr>
          <p:cNvSpPr>
            <a:spLocks noGrp="1"/>
          </p:cNvSpPr>
          <p:nvPr>
            <p:ph type="title"/>
          </p:nvPr>
        </p:nvSpPr>
        <p:spPr>
          <a:xfrm>
            <a:off x="628650" y="1697757"/>
            <a:ext cx="5266135" cy="1731243"/>
          </a:xfrm>
        </p:spPr>
        <p:txBody>
          <a:bodyPr vert="horz" lIns="68580" tIns="34290" rIns="68580" bIns="34290" rtlCol="0" anchor="b">
            <a:normAutofit fontScale="90000"/>
          </a:bodyPr>
          <a:lstStyle/>
          <a:p>
            <a:r>
              <a:rPr lang="en-US" sz="5400">
                <a:solidFill>
                  <a:schemeClr val="bg1"/>
                </a:solidFill>
              </a:rPr>
              <a:t>Fuels Management Planning</a:t>
            </a:r>
          </a:p>
        </p:txBody>
      </p:sp>
    </p:spTree>
    <p:extLst>
      <p:ext uri="{BB962C8B-B14F-4D97-AF65-F5344CB8AC3E}">
        <p14:creationId xmlns:p14="http://schemas.microsoft.com/office/powerpoint/2010/main" val="2342277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936698"/>
          </a:xfrm>
        </p:spPr>
        <p:txBody>
          <a:bodyPr>
            <a:normAutofit/>
          </a:bodyPr>
          <a:lstStyle/>
          <a:p>
            <a:pPr algn="ctr"/>
            <a:r>
              <a:rPr lang="en-US" sz="2100"/>
              <a:t>NWD Fuels Management Planning</a:t>
            </a:r>
            <a:br>
              <a:rPr lang="en-US" sz="2100"/>
            </a:br>
            <a:r>
              <a:rPr lang="en-US" sz="2100"/>
              <a:t>2024 and Beyond</a:t>
            </a:r>
          </a:p>
        </p:txBody>
      </p:sp>
      <p:sp>
        <p:nvSpPr>
          <p:cNvPr id="3" name="TextBox 2"/>
          <p:cNvSpPr txBox="1"/>
          <p:nvPr/>
        </p:nvSpPr>
        <p:spPr>
          <a:xfrm>
            <a:off x="174048" y="1885951"/>
            <a:ext cx="8795905" cy="2677656"/>
          </a:xfrm>
          <a:prstGeom prst="rect">
            <a:avLst/>
          </a:prstGeom>
          <a:noFill/>
        </p:spPr>
        <p:txBody>
          <a:bodyPr wrap="square" lIns="68580" tIns="34290" rIns="68580" bIns="34290" rtlCol="0" anchor="t">
            <a:spAutoFit/>
          </a:bodyPr>
          <a:lstStyle/>
          <a:p>
            <a:pPr defTabSz="685800"/>
            <a:endParaRPr lang="en-US" sz="2100" b="1">
              <a:solidFill>
                <a:prstClr val="black"/>
              </a:solidFill>
              <a:highlight>
                <a:srgbClr val="FFFF00"/>
              </a:highlight>
              <a:latin typeface="Calibri" panose="020F0502020204030204"/>
            </a:endParaRPr>
          </a:p>
          <a:p>
            <a:pPr defTabSz="685800"/>
            <a:r>
              <a:rPr lang="en-US" sz="1350">
                <a:solidFill>
                  <a:prstClr val="black"/>
                </a:solidFill>
                <a:latin typeface="Calibri" panose="020F0502020204030204"/>
              </a:rPr>
              <a:t>Working Well:</a:t>
            </a:r>
            <a:endParaRPr lang="en-US" sz="1350">
              <a:solidFill>
                <a:prstClr val="black"/>
              </a:solidFill>
              <a:latin typeface="Calibri" panose="020F0502020204030204"/>
              <a:cs typeface="Calibri"/>
            </a:endParaRPr>
          </a:p>
          <a:p>
            <a:pPr marL="342900" lvl="1" defTabSz="685800"/>
            <a:r>
              <a:rPr lang="en-US" sz="1350">
                <a:solidFill>
                  <a:prstClr val="black"/>
                </a:solidFill>
                <a:latin typeface="Calibri" panose="020F0502020204030204"/>
              </a:rPr>
              <a:t>1.  District Veg EA.</a:t>
            </a:r>
            <a:endParaRPr lang="en-US" sz="1350">
              <a:solidFill>
                <a:prstClr val="black"/>
              </a:solidFill>
              <a:latin typeface="Calibri" panose="020F0502020204030204"/>
              <a:cs typeface="Calibri"/>
            </a:endParaRPr>
          </a:p>
          <a:p>
            <a:pPr marL="342900" lvl="1" defTabSz="685800"/>
            <a:r>
              <a:rPr lang="en-US" sz="1350">
                <a:solidFill>
                  <a:prstClr val="black"/>
                </a:solidFill>
                <a:latin typeface="Calibri" panose="020F0502020204030204"/>
              </a:rPr>
              <a:t>2.  Starting to utilize Fuels Break CX authority (BIL) to treat along linear features.  </a:t>
            </a:r>
            <a:endParaRPr lang="en-US" sz="1350">
              <a:solidFill>
                <a:prstClr val="black"/>
              </a:solidFill>
              <a:latin typeface="Calibri" panose="020F0502020204030204"/>
              <a:cs typeface="Calibri"/>
            </a:endParaRPr>
          </a:p>
          <a:p>
            <a:pPr marL="600075" lvl="1" indent="-257175" defTabSz="685800">
              <a:buFontTx/>
              <a:buAutoNum type="arabicPeriod" startAt="3"/>
            </a:pPr>
            <a:r>
              <a:rPr lang="en-US" sz="1350">
                <a:solidFill>
                  <a:prstClr val="black"/>
                </a:solidFill>
                <a:latin typeface="Calibri" panose="020F0502020204030204"/>
              </a:rPr>
              <a:t>Working on filling District Fuels planning staff.      </a:t>
            </a:r>
            <a:endParaRPr lang="en-US" sz="1350">
              <a:solidFill>
                <a:prstClr val="black"/>
              </a:solidFill>
              <a:latin typeface="Calibri" panose="020F0502020204030204"/>
              <a:cs typeface="Calibri" panose="020F0502020204030204"/>
            </a:endParaRPr>
          </a:p>
          <a:p>
            <a:pPr marL="600075" lvl="1" indent="-257175" defTabSz="685800">
              <a:buFontTx/>
              <a:buAutoNum type="arabicPeriod" startAt="3"/>
            </a:pPr>
            <a:endParaRPr lang="en-US" sz="1350">
              <a:solidFill>
                <a:prstClr val="black"/>
              </a:solidFill>
              <a:latin typeface="Calibri" panose="020F0502020204030204"/>
            </a:endParaRPr>
          </a:p>
          <a:p>
            <a:pPr defTabSz="685800"/>
            <a:r>
              <a:rPr lang="en-US" sz="1350">
                <a:solidFill>
                  <a:prstClr val="black"/>
                </a:solidFill>
                <a:latin typeface="Calibri" panose="020F0502020204030204"/>
              </a:rPr>
              <a:t>Challenges: </a:t>
            </a:r>
            <a:endParaRPr lang="en-US" sz="1350">
              <a:solidFill>
                <a:prstClr val="black"/>
              </a:solidFill>
              <a:latin typeface="Calibri" panose="020F0502020204030204"/>
              <a:cs typeface="Calibri"/>
            </a:endParaRPr>
          </a:p>
          <a:p>
            <a:pPr marL="342900" lvl="1" defTabSz="685800"/>
            <a:r>
              <a:rPr lang="en-US" sz="1350">
                <a:solidFill>
                  <a:prstClr val="black"/>
                </a:solidFill>
                <a:latin typeface="Calibri" panose="020F0502020204030204"/>
              </a:rPr>
              <a:t>1.  Funded Planning efforts</a:t>
            </a:r>
            <a:endParaRPr lang="en-US" sz="1350">
              <a:solidFill>
                <a:prstClr val="black"/>
              </a:solidFill>
              <a:latin typeface="Calibri" panose="020F0502020204030204"/>
              <a:cs typeface="Calibri"/>
            </a:endParaRPr>
          </a:p>
          <a:p>
            <a:pPr marL="342900" lvl="1" defTabSz="685800"/>
            <a:r>
              <a:rPr lang="en-US" sz="1350">
                <a:solidFill>
                  <a:prstClr val="black"/>
                </a:solidFill>
                <a:latin typeface="Calibri" panose="020F0502020204030204"/>
              </a:rPr>
              <a:t>2.  Lost Mule Deer / Sage Grouse CX Authority.</a:t>
            </a:r>
            <a:endParaRPr lang="en-US" sz="1350">
              <a:solidFill>
                <a:prstClr val="black"/>
              </a:solidFill>
              <a:latin typeface="Calibri" panose="020F0502020204030204"/>
              <a:cs typeface="Calibri"/>
            </a:endParaRPr>
          </a:p>
          <a:p>
            <a:pPr marL="342900" lvl="1" defTabSz="685800"/>
            <a:r>
              <a:rPr lang="en-US" sz="1350">
                <a:solidFill>
                  <a:prstClr val="black"/>
                </a:solidFill>
                <a:latin typeface="Calibri" panose="020F0502020204030204"/>
              </a:rPr>
              <a:t>3.  Vacancies in Fuels program and in Field Offices are mounting, increasing time it takes to get a project through NEPA. </a:t>
            </a:r>
            <a:endParaRPr lang="en-US" sz="1350">
              <a:solidFill>
                <a:prstClr val="black"/>
              </a:solidFill>
              <a:latin typeface="Calibri" panose="020F0502020204030204"/>
              <a:cs typeface="Calibri"/>
            </a:endParaRPr>
          </a:p>
          <a:p>
            <a:pPr marL="342900" lvl="1" defTabSz="685800"/>
            <a:endParaRPr lang="en-US" sz="1350">
              <a:solidFill>
                <a:prstClr val="black"/>
              </a:solidFill>
              <a:highlight>
                <a:srgbClr val="FFFF00"/>
              </a:highlight>
              <a:latin typeface="Calibri" panose="020F0502020204030204"/>
            </a:endParaRPr>
          </a:p>
          <a:p>
            <a:pPr marL="342900" lvl="1" defTabSz="685800"/>
            <a:endParaRPr lang="en-US" sz="1350">
              <a:solidFill>
                <a:prstClr val="black"/>
              </a:solidFill>
              <a:latin typeface="Calibri" panose="020F0502020204030204"/>
            </a:endParaRPr>
          </a:p>
        </p:txBody>
      </p:sp>
    </p:spTree>
    <p:extLst>
      <p:ext uri="{BB962C8B-B14F-4D97-AF65-F5344CB8AC3E}">
        <p14:creationId xmlns:p14="http://schemas.microsoft.com/office/powerpoint/2010/main" val="3378946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85725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US" sz="1350">
              <a:solidFill>
                <a:prstClr val="white"/>
              </a:solidFill>
              <a:latin typeface="Calibri" panose="020F0502020204030204"/>
            </a:endParaRPr>
          </a:p>
        </p:txBody>
      </p:sp>
      <p:pic>
        <p:nvPicPr>
          <p:cNvPr id="2" name="Picture 1">
            <a:extLst>
              <a:ext uri="{FF2B5EF4-FFF2-40B4-BE49-F238E27FC236}">
                <a16:creationId xmlns:a16="http://schemas.microsoft.com/office/drawing/2014/main" id="{801E3C64-9382-8DDF-7BEE-166DFBC43BEA}"/>
              </a:ext>
            </a:extLst>
          </p:cNvPr>
          <p:cNvPicPr>
            <a:picLocks noChangeAspect="1"/>
          </p:cNvPicPr>
          <p:nvPr/>
        </p:nvPicPr>
        <p:blipFill rotWithShape="1">
          <a:blip r:embed="rId2"/>
          <a:srcRect b="19"/>
          <a:stretch/>
        </p:blipFill>
        <p:spPr>
          <a:xfrm>
            <a:off x="15" y="858211"/>
            <a:ext cx="9143985" cy="5142539"/>
          </a:xfrm>
          <a:prstGeom prst="rect">
            <a:avLst/>
          </a:prstGeom>
        </p:spPr>
      </p:pic>
      <p:pic>
        <p:nvPicPr>
          <p:cNvPr id="4" name="Picture 3">
            <a:extLst>
              <a:ext uri="{FF2B5EF4-FFF2-40B4-BE49-F238E27FC236}">
                <a16:creationId xmlns:a16="http://schemas.microsoft.com/office/drawing/2014/main" id="{A9E3DD60-2D28-51EF-19A7-B230E2049AA5}"/>
              </a:ext>
            </a:extLst>
          </p:cNvPr>
          <p:cNvPicPr>
            <a:picLocks noChangeAspect="1"/>
          </p:cNvPicPr>
          <p:nvPr/>
        </p:nvPicPr>
        <p:blipFill>
          <a:blip r:embed="rId3"/>
          <a:stretch>
            <a:fillRect/>
          </a:stretch>
        </p:blipFill>
        <p:spPr>
          <a:xfrm>
            <a:off x="685800" y="1372821"/>
            <a:ext cx="8030272" cy="4502653"/>
          </a:xfrm>
          <a:prstGeom prst="rect">
            <a:avLst/>
          </a:prstGeom>
        </p:spPr>
      </p:pic>
    </p:spTree>
    <p:extLst>
      <p:ext uri="{BB962C8B-B14F-4D97-AF65-F5344CB8AC3E}">
        <p14:creationId xmlns:p14="http://schemas.microsoft.com/office/powerpoint/2010/main" val="53591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nvGrpSpPr>
          <p:cNvPr id="9" name="Group 8">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329259"/>
            <a:ext cx="9144000" cy="2671492"/>
            <a:chOff x="0" y="3296011"/>
            <a:chExt cx="12192000" cy="3561989"/>
          </a:xfrm>
          <a:effectLst>
            <a:outerShdw blurRad="254000" dist="152400" dir="16200000" rotWithShape="0">
              <a:prstClr val="black">
                <a:alpha val="10000"/>
              </a:prstClr>
            </a:outerShdw>
          </a:effectLst>
        </p:grpSpPr>
        <p:grpSp>
          <p:nvGrpSpPr>
            <p:cNvPr id="10" name="Group 9">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4" name="Freeform: Shape 13">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grpSp>
        <p:grpSp>
          <p:nvGrpSpPr>
            <p:cNvPr id="11" name="Group 10">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2" name="Freeform: Shape 11">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p:nvSpPr>
              <p:cNvPr id="13" name="Freeform: Shape 12">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grpSp>
      </p:grpSp>
      <p:sp>
        <p:nvSpPr>
          <p:cNvPr id="2" name="Title 1">
            <a:extLst>
              <a:ext uri="{FF2B5EF4-FFF2-40B4-BE49-F238E27FC236}">
                <a16:creationId xmlns:a16="http://schemas.microsoft.com/office/drawing/2014/main" id="{4517C041-6E5B-4954-B7E2-EC00BFBDA0C6}"/>
              </a:ext>
            </a:extLst>
          </p:cNvPr>
          <p:cNvSpPr>
            <a:spLocks noGrp="1"/>
          </p:cNvSpPr>
          <p:nvPr>
            <p:ph type="title"/>
          </p:nvPr>
        </p:nvSpPr>
        <p:spPr>
          <a:xfrm>
            <a:off x="628650" y="1697757"/>
            <a:ext cx="5266135" cy="1731243"/>
          </a:xfrm>
        </p:spPr>
        <p:txBody>
          <a:bodyPr vert="horz" lIns="68580" tIns="34290" rIns="68580" bIns="34290" rtlCol="0" anchor="b">
            <a:normAutofit/>
          </a:bodyPr>
          <a:lstStyle/>
          <a:p>
            <a:r>
              <a:rPr lang="en-US" sz="5400">
                <a:solidFill>
                  <a:schemeClr val="bg1"/>
                </a:solidFill>
              </a:rPr>
              <a:t>Contracting</a:t>
            </a:r>
          </a:p>
        </p:txBody>
      </p:sp>
    </p:spTree>
    <p:extLst>
      <p:ext uri="{BB962C8B-B14F-4D97-AF65-F5344CB8AC3E}">
        <p14:creationId xmlns:p14="http://schemas.microsoft.com/office/powerpoint/2010/main" val="14856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936698"/>
          </a:xfrm>
        </p:spPr>
        <p:txBody>
          <a:bodyPr>
            <a:normAutofit/>
          </a:bodyPr>
          <a:lstStyle/>
          <a:p>
            <a:pPr algn="ctr"/>
            <a:r>
              <a:rPr lang="en-US" sz="2100"/>
              <a:t>NWD Contracting</a:t>
            </a:r>
            <a:br>
              <a:rPr lang="en-US" sz="2100"/>
            </a:br>
            <a:r>
              <a:rPr lang="en-US" sz="2100"/>
              <a:t>2024 and Beyond</a:t>
            </a:r>
          </a:p>
        </p:txBody>
      </p:sp>
      <p:sp>
        <p:nvSpPr>
          <p:cNvPr id="3" name="TextBox 2"/>
          <p:cNvSpPr txBox="1"/>
          <p:nvPr/>
        </p:nvSpPr>
        <p:spPr>
          <a:xfrm>
            <a:off x="174048" y="1885950"/>
            <a:ext cx="8795905" cy="3093154"/>
          </a:xfrm>
          <a:prstGeom prst="rect">
            <a:avLst/>
          </a:prstGeom>
          <a:noFill/>
        </p:spPr>
        <p:txBody>
          <a:bodyPr wrap="square" lIns="68580" tIns="34290" rIns="68580" bIns="34290" rtlCol="0" anchor="t">
            <a:spAutoFit/>
          </a:bodyPr>
          <a:lstStyle/>
          <a:p>
            <a:pPr defTabSz="685800"/>
            <a:endParaRPr lang="en-US" sz="2100" b="1">
              <a:solidFill>
                <a:prstClr val="black"/>
              </a:solidFill>
              <a:highlight>
                <a:srgbClr val="FFFF00"/>
              </a:highlight>
              <a:latin typeface="Calibri" panose="020F0502020204030204"/>
            </a:endParaRPr>
          </a:p>
          <a:p>
            <a:pPr defTabSz="685800"/>
            <a:r>
              <a:rPr lang="en-US" sz="1350">
                <a:solidFill>
                  <a:prstClr val="black"/>
                </a:solidFill>
                <a:latin typeface="Calibri" panose="020F0502020204030204"/>
              </a:rPr>
              <a:t>Working Well:</a:t>
            </a:r>
            <a:endParaRPr lang="en-US" sz="1350">
              <a:solidFill>
                <a:prstClr val="black"/>
              </a:solidFill>
              <a:latin typeface="Calibri" panose="020F0502020204030204"/>
              <a:cs typeface="Calibri"/>
            </a:endParaRPr>
          </a:p>
          <a:p>
            <a:pPr marL="342900" lvl="1" defTabSz="685800"/>
            <a:r>
              <a:rPr lang="en-US" sz="1350">
                <a:solidFill>
                  <a:prstClr val="black"/>
                </a:solidFill>
                <a:latin typeface="Calibri" panose="020F0502020204030204"/>
              </a:rPr>
              <a:t>1.  Current CO’s are ‘punching above their weight’ to get out large number of contracts in short amount of time</a:t>
            </a:r>
            <a:endParaRPr lang="en-US" sz="1350">
              <a:solidFill>
                <a:prstClr val="black"/>
              </a:solidFill>
              <a:latin typeface="Calibri" panose="020F0502020204030204"/>
              <a:cs typeface="Calibri"/>
            </a:endParaRPr>
          </a:p>
          <a:p>
            <a:pPr marL="600075" lvl="1" indent="-257175" defTabSz="685800">
              <a:buFontTx/>
              <a:buAutoNum type="arabicPeriod" startAt="2"/>
            </a:pPr>
            <a:r>
              <a:rPr lang="en-US" sz="1350">
                <a:solidFill>
                  <a:prstClr val="black"/>
                </a:solidFill>
                <a:latin typeface="Calibri" panose="020F0502020204030204"/>
              </a:rPr>
              <a:t>IDIQ’s work well if used early in the FY.</a:t>
            </a:r>
            <a:endParaRPr lang="en-US" sz="1350">
              <a:solidFill>
                <a:prstClr val="black"/>
              </a:solidFill>
              <a:latin typeface="Calibri" panose="020F0502020204030204"/>
              <a:cs typeface="Calibri"/>
            </a:endParaRPr>
          </a:p>
          <a:p>
            <a:pPr marL="600075" lvl="1" indent="-257175" defTabSz="685800">
              <a:buFontTx/>
              <a:buAutoNum type="arabicPeriod" startAt="2"/>
            </a:pPr>
            <a:r>
              <a:rPr lang="en-US" sz="1350">
                <a:solidFill>
                  <a:prstClr val="black"/>
                </a:solidFill>
                <a:latin typeface="Calibri" panose="020F0502020204030204"/>
              </a:rPr>
              <a:t>BIL Funds can be obligated via PR at any point in the year  </a:t>
            </a:r>
            <a:endParaRPr lang="en-US" sz="1350">
              <a:solidFill>
                <a:prstClr val="black"/>
              </a:solidFill>
              <a:latin typeface="Calibri" panose="020F0502020204030204"/>
              <a:cs typeface="Calibri"/>
            </a:endParaRPr>
          </a:p>
          <a:p>
            <a:pPr marL="600075" lvl="1" indent="-257175" defTabSz="685800">
              <a:buFontTx/>
              <a:buAutoNum type="arabicPeriod" startAt="3"/>
            </a:pPr>
            <a:endParaRPr lang="en-US" sz="1350">
              <a:solidFill>
                <a:prstClr val="black"/>
              </a:solidFill>
              <a:latin typeface="Calibri" panose="020F0502020204030204"/>
            </a:endParaRPr>
          </a:p>
          <a:p>
            <a:pPr defTabSz="685800"/>
            <a:r>
              <a:rPr lang="en-US" sz="1350">
                <a:solidFill>
                  <a:prstClr val="black"/>
                </a:solidFill>
                <a:latin typeface="Calibri" panose="020F0502020204030204"/>
              </a:rPr>
              <a:t>Challenges: </a:t>
            </a:r>
            <a:endParaRPr lang="en-US" sz="1350">
              <a:solidFill>
                <a:prstClr val="black"/>
              </a:solidFill>
              <a:latin typeface="Calibri" panose="020F0502020204030204"/>
              <a:cs typeface="Calibri"/>
            </a:endParaRPr>
          </a:p>
          <a:p>
            <a:pPr marL="342900" lvl="1" defTabSz="685800"/>
            <a:r>
              <a:rPr lang="en-US" sz="1350">
                <a:solidFill>
                  <a:prstClr val="black"/>
                </a:solidFill>
                <a:latin typeface="Calibri" panose="020F0502020204030204"/>
              </a:rPr>
              <a:t>1.   Capacity.</a:t>
            </a:r>
            <a:endParaRPr lang="en-US" sz="1350">
              <a:solidFill>
                <a:prstClr val="black"/>
              </a:solidFill>
              <a:latin typeface="Calibri" panose="020F0502020204030204"/>
              <a:cs typeface="Calibri"/>
            </a:endParaRPr>
          </a:p>
          <a:p>
            <a:pPr marL="600075" lvl="1" indent="-257175" defTabSz="685800">
              <a:buFontTx/>
              <a:buAutoNum type="arabicPeriod" startAt="2"/>
            </a:pPr>
            <a:r>
              <a:rPr lang="en-US" sz="1350">
                <a:solidFill>
                  <a:prstClr val="black"/>
                </a:solidFill>
                <a:latin typeface="Calibri" panose="020F0502020204030204"/>
              </a:rPr>
              <a:t>Deadlines.</a:t>
            </a:r>
            <a:endParaRPr lang="en-US" sz="1350">
              <a:solidFill>
                <a:prstClr val="black"/>
              </a:solidFill>
              <a:latin typeface="Calibri" panose="020F0502020204030204"/>
              <a:cs typeface="Calibri"/>
            </a:endParaRPr>
          </a:p>
          <a:p>
            <a:pPr marL="600075" lvl="1" indent="-257175" defTabSz="685800">
              <a:buFontTx/>
              <a:buAutoNum type="arabicPeriod" startAt="2"/>
            </a:pPr>
            <a:r>
              <a:rPr lang="en-US" sz="1350">
                <a:solidFill>
                  <a:prstClr val="black"/>
                </a:solidFill>
                <a:latin typeface="Calibri" panose="020F0502020204030204"/>
              </a:rPr>
              <a:t>Number of available vendors.</a:t>
            </a:r>
            <a:endParaRPr lang="en-US" sz="1350">
              <a:solidFill>
                <a:prstClr val="black"/>
              </a:solidFill>
              <a:latin typeface="Calibri" panose="020F0502020204030204"/>
              <a:cs typeface="Calibri"/>
            </a:endParaRPr>
          </a:p>
          <a:p>
            <a:pPr marL="600075" lvl="1" indent="-257175" defTabSz="685800">
              <a:buFontTx/>
              <a:buAutoNum type="arabicPeriod" startAt="2"/>
            </a:pPr>
            <a:r>
              <a:rPr lang="en-US" sz="1350">
                <a:solidFill>
                  <a:prstClr val="black"/>
                </a:solidFill>
                <a:latin typeface="Calibri" panose="020F0502020204030204"/>
              </a:rPr>
              <a:t>IDIQ vs. Open market.  </a:t>
            </a:r>
            <a:endParaRPr lang="en-US" sz="1350">
              <a:solidFill>
                <a:prstClr val="black"/>
              </a:solidFill>
              <a:latin typeface="Calibri" panose="020F0502020204030204"/>
              <a:cs typeface="Calibri"/>
            </a:endParaRPr>
          </a:p>
          <a:p>
            <a:pPr marL="342900" lvl="1" defTabSz="685800"/>
            <a:r>
              <a:rPr lang="en-US" sz="1350">
                <a:solidFill>
                  <a:prstClr val="black"/>
                </a:solidFill>
                <a:latin typeface="Calibri" panose="020F0502020204030204"/>
              </a:rPr>
              <a:t>5.   Simplified Acquisition threshold.</a:t>
            </a:r>
            <a:endParaRPr lang="en-US" sz="1350">
              <a:solidFill>
                <a:prstClr val="black"/>
              </a:solidFill>
              <a:latin typeface="Calibri" panose="020F0502020204030204"/>
              <a:cs typeface="Calibri"/>
            </a:endParaRPr>
          </a:p>
          <a:p>
            <a:pPr marL="342900" lvl="1" defTabSz="685800"/>
            <a:endParaRPr lang="en-US" sz="1350">
              <a:solidFill>
                <a:prstClr val="black"/>
              </a:solidFill>
              <a:highlight>
                <a:srgbClr val="FFFF00"/>
              </a:highlight>
              <a:latin typeface="Calibri" panose="020F0502020204030204"/>
            </a:endParaRPr>
          </a:p>
          <a:p>
            <a:pPr marL="342900" lvl="1" defTabSz="685800"/>
            <a:endParaRPr lang="en-US" sz="1350">
              <a:solidFill>
                <a:prstClr val="black"/>
              </a:solidFill>
              <a:latin typeface="Calibri" panose="020F0502020204030204"/>
            </a:endParaRPr>
          </a:p>
        </p:txBody>
      </p:sp>
    </p:spTree>
    <p:extLst>
      <p:ext uri="{BB962C8B-B14F-4D97-AF65-F5344CB8AC3E}">
        <p14:creationId xmlns:p14="http://schemas.microsoft.com/office/powerpoint/2010/main" val="205023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nvGrpSpPr>
          <p:cNvPr id="9" name="Group 8">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329259"/>
            <a:ext cx="9144000" cy="2671492"/>
            <a:chOff x="0" y="3296011"/>
            <a:chExt cx="12192000" cy="3561989"/>
          </a:xfrm>
          <a:effectLst>
            <a:outerShdw blurRad="254000" dist="152400" dir="16200000" rotWithShape="0">
              <a:prstClr val="black">
                <a:alpha val="10000"/>
              </a:prstClr>
            </a:outerShdw>
          </a:effectLst>
        </p:grpSpPr>
        <p:grpSp>
          <p:nvGrpSpPr>
            <p:cNvPr id="10" name="Group 9">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4" name="Freeform: Shape 13">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grpSp>
        <p:grpSp>
          <p:nvGrpSpPr>
            <p:cNvPr id="11" name="Group 10">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2" name="Freeform: Shape 11">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p:nvSpPr>
              <p:cNvPr id="13" name="Freeform: Shape 12">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grpSp>
      </p:grpSp>
      <p:sp>
        <p:nvSpPr>
          <p:cNvPr id="2" name="Title 1">
            <a:extLst>
              <a:ext uri="{FF2B5EF4-FFF2-40B4-BE49-F238E27FC236}">
                <a16:creationId xmlns:a16="http://schemas.microsoft.com/office/drawing/2014/main" id="{4517C041-6E5B-4954-B7E2-EC00BFBDA0C6}"/>
              </a:ext>
            </a:extLst>
          </p:cNvPr>
          <p:cNvSpPr>
            <a:spLocks noGrp="1"/>
          </p:cNvSpPr>
          <p:nvPr>
            <p:ph type="title"/>
          </p:nvPr>
        </p:nvSpPr>
        <p:spPr>
          <a:xfrm>
            <a:off x="628650" y="1697757"/>
            <a:ext cx="5266135" cy="1731243"/>
          </a:xfrm>
        </p:spPr>
        <p:txBody>
          <a:bodyPr vert="horz" lIns="68580" tIns="34290" rIns="68580" bIns="34290" rtlCol="0" anchor="b">
            <a:normAutofit/>
          </a:bodyPr>
          <a:lstStyle/>
          <a:p>
            <a:r>
              <a:rPr lang="en-US" sz="5400">
                <a:solidFill>
                  <a:schemeClr val="bg1"/>
                </a:solidFill>
              </a:rPr>
              <a:t>Partnerships</a:t>
            </a:r>
          </a:p>
        </p:txBody>
      </p:sp>
    </p:spTree>
    <p:extLst>
      <p:ext uri="{BB962C8B-B14F-4D97-AF65-F5344CB8AC3E}">
        <p14:creationId xmlns:p14="http://schemas.microsoft.com/office/powerpoint/2010/main" val="1164278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936698"/>
          </a:xfrm>
        </p:spPr>
        <p:txBody>
          <a:bodyPr>
            <a:normAutofit/>
          </a:bodyPr>
          <a:lstStyle/>
          <a:p>
            <a:pPr algn="ctr"/>
            <a:r>
              <a:rPr lang="en-US" sz="2100"/>
              <a:t>NWD Partnerships</a:t>
            </a:r>
            <a:br>
              <a:rPr lang="en-US" sz="2100"/>
            </a:br>
            <a:r>
              <a:rPr lang="en-US" sz="2100"/>
              <a:t>2024 and Beyond</a:t>
            </a:r>
          </a:p>
        </p:txBody>
      </p:sp>
      <p:sp>
        <p:nvSpPr>
          <p:cNvPr id="3" name="TextBox 2"/>
          <p:cNvSpPr txBox="1"/>
          <p:nvPr/>
        </p:nvSpPr>
        <p:spPr>
          <a:xfrm>
            <a:off x="174048" y="1885950"/>
            <a:ext cx="8795905" cy="2885405"/>
          </a:xfrm>
          <a:prstGeom prst="rect">
            <a:avLst/>
          </a:prstGeom>
          <a:noFill/>
        </p:spPr>
        <p:txBody>
          <a:bodyPr wrap="square" lIns="68580" tIns="34290" rIns="68580" bIns="34290" rtlCol="0" anchor="t">
            <a:spAutoFit/>
          </a:bodyPr>
          <a:lstStyle/>
          <a:p>
            <a:pPr defTabSz="685800"/>
            <a:endParaRPr lang="en-US" sz="2100" b="1">
              <a:solidFill>
                <a:prstClr val="black"/>
              </a:solidFill>
              <a:highlight>
                <a:srgbClr val="FFFF00"/>
              </a:highlight>
              <a:latin typeface="Calibri" panose="020F0502020204030204"/>
            </a:endParaRPr>
          </a:p>
          <a:p>
            <a:pPr defTabSz="685800"/>
            <a:r>
              <a:rPr lang="en-US" sz="1350">
                <a:solidFill>
                  <a:prstClr val="black"/>
                </a:solidFill>
                <a:latin typeface="Calibri" panose="020F0502020204030204"/>
              </a:rPr>
              <a:t>Working Well:</a:t>
            </a:r>
            <a:endParaRPr lang="en-US" sz="1350">
              <a:solidFill>
                <a:prstClr val="black"/>
              </a:solidFill>
              <a:latin typeface="Calibri" panose="020F0502020204030204"/>
              <a:cs typeface="Calibri"/>
            </a:endParaRPr>
          </a:p>
          <a:p>
            <a:pPr marL="342900" lvl="1" defTabSz="685800"/>
            <a:r>
              <a:rPr lang="en-US" sz="1350">
                <a:solidFill>
                  <a:prstClr val="black"/>
                </a:solidFill>
                <a:latin typeface="Calibri" panose="020F0502020204030204"/>
              </a:rPr>
              <a:t>1.   Partnering on projects that emphasize habitat improvement.    </a:t>
            </a:r>
            <a:endParaRPr lang="en-US" sz="1350">
              <a:solidFill>
                <a:prstClr val="black"/>
              </a:solidFill>
              <a:latin typeface="Calibri" panose="020F0502020204030204"/>
              <a:cs typeface="Calibri"/>
            </a:endParaRPr>
          </a:p>
          <a:p>
            <a:pPr marL="342900" lvl="1" defTabSz="685800"/>
            <a:r>
              <a:rPr lang="en-US" sz="1350">
                <a:solidFill>
                  <a:prstClr val="black"/>
                </a:solidFill>
                <a:latin typeface="Calibri" panose="020F0502020204030204"/>
              </a:rPr>
              <a:t>2.   GO-CO grant funding.  </a:t>
            </a:r>
            <a:endParaRPr lang="en-US" sz="1350">
              <a:solidFill>
                <a:prstClr val="black"/>
              </a:solidFill>
              <a:latin typeface="Calibri" panose="020F0502020204030204"/>
              <a:cs typeface="Calibri"/>
            </a:endParaRPr>
          </a:p>
          <a:p>
            <a:pPr marL="600075" lvl="1" indent="-257175" defTabSz="685800">
              <a:buFontTx/>
              <a:buAutoNum type="arabicPeriod" startAt="3"/>
            </a:pPr>
            <a:r>
              <a:rPr lang="en-US" sz="1350">
                <a:solidFill>
                  <a:prstClr val="black"/>
                </a:solidFill>
                <a:latin typeface="Calibri" panose="020F0502020204030204"/>
              </a:rPr>
              <a:t>Increasing “treatment power” of federal dollars.</a:t>
            </a:r>
            <a:endParaRPr lang="en-US" sz="1350">
              <a:solidFill>
                <a:prstClr val="black"/>
              </a:solidFill>
              <a:latin typeface="Calibri" panose="020F0502020204030204"/>
              <a:cs typeface="Calibri"/>
            </a:endParaRPr>
          </a:p>
          <a:p>
            <a:pPr marL="600075" lvl="1" indent="-257175" defTabSz="685800">
              <a:buFontTx/>
              <a:buAutoNum type="arabicPeriod" startAt="3"/>
            </a:pPr>
            <a:r>
              <a:rPr lang="en-US" sz="1350">
                <a:solidFill>
                  <a:prstClr val="black"/>
                </a:solidFill>
                <a:latin typeface="Calibri" panose="020F0502020204030204"/>
              </a:rPr>
              <a:t>CRMP.</a:t>
            </a:r>
            <a:endParaRPr lang="en-US" sz="1350">
              <a:solidFill>
                <a:prstClr val="black"/>
              </a:solidFill>
              <a:latin typeface="Calibri" panose="020F0502020204030204"/>
              <a:cs typeface="Calibri"/>
            </a:endParaRPr>
          </a:p>
          <a:p>
            <a:pPr marL="600075" lvl="1" indent="-257175" defTabSz="685800">
              <a:buFontTx/>
              <a:buAutoNum type="arabicPeriod" startAt="3"/>
            </a:pPr>
            <a:endParaRPr lang="en-US" sz="1350">
              <a:solidFill>
                <a:prstClr val="black"/>
              </a:solidFill>
              <a:latin typeface="Calibri" panose="020F0502020204030204"/>
            </a:endParaRPr>
          </a:p>
          <a:p>
            <a:pPr defTabSz="685800"/>
            <a:r>
              <a:rPr lang="en-US" sz="1350">
                <a:solidFill>
                  <a:prstClr val="black"/>
                </a:solidFill>
                <a:latin typeface="Calibri" panose="020F0502020204030204"/>
              </a:rPr>
              <a:t>Challenges: </a:t>
            </a:r>
            <a:endParaRPr lang="en-US" sz="1350">
              <a:solidFill>
                <a:prstClr val="black"/>
              </a:solidFill>
              <a:latin typeface="Calibri" panose="020F0502020204030204"/>
              <a:cs typeface="Calibri"/>
            </a:endParaRPr>
          </a:p>
          <a:p>
            <a:pPr marL="342900" lvl="1" defTabSz="685800"/>
            <a:r>
              <a:rPr lang="en-US" sz="1350">
                <a:solidFill>
                  <a:prstClr val="black"/>
                </a:solidFill>
                <a:latin typeface="Calibri" panose="020F0502020204030204"/>
              </a:rPr>
              <a:t>1.  Building capacity on private land.</a:t>
            </a:r>
            <a:endParaRPr lang="en-US" sz="1350">
              <a:solidFill>
                <a:prstClr val="black"/>
              </a:solidFill>
              <a:latin typeface="Calibri" panose="020F0502020204030204"/>
              <a:cs typeface="Calibri"/>
            </a:endParaRPr>
          </a:p>
          <a:p>
            <a:pPr marL="342900" lvl="1" defTabSz="685800"/>
            <a:r>
              <a:rPr lang="en-US" sz="1350">
                <a:solidFill>
                  <a:prstClr val="black"/>
                </a:solidFill>
                <a:latin typeface="Calibri" panose="020F0502020204030204"/>
              </a:rPr>
              <a:t>2.  O&amp;G mitigation acres.</a:t>
            </a:r>
          </a:p>
          <a:p>
            <a:pPr marL="342900" lvl="1" defTabSz="685800"/>
            <a:r>
              <a:rPr lang="en-US" sz="1350">
                <a:solidFill>
                  <a:prstClr val="black"/>
                </a:solidFill>
                <a:latin typeface="Calibri" panose="020F0502020204030204"/>
              </a:rPr>
              <a:t>3.  Extended NEPA clearance timelines.</a:t>
            </a:r>
          </a:p>
          <a:p>
            <a:pPr marL="342900" lvl="1" defTabSz="685800"/>
            <a:endParaRPr lang="en-US" sz="1350">
              <a:solidFill>
                <a:prstClr val="black"/>
              </a:solidFill>
              <a:highlight>
                <a:srgbClr val="FFFF00"/>
              </a:highlight>
              <a:latin typeface="Calibri" panose="020F0502020204030204"/>
            </a:endParaRPr>
          </a:p>
          <a:p>
            <a:pPr marL="342900" lvl="1" defTabSz="685800"/>
            <a:endParaRPr lang="en-US" sz="1350">
              <a:solidFill>
                <a:prstClr val="black"/>
              </a:solidFill>
              <a:latin typeface="Calibri" panose="020F0502020204030204"/>
            </a:endParaRPr>
          </a:p>
        </p:txBody>
      </p:sp>
    </p:spTree>
    <p:extLst>
      <p:ext uri="{BB962C8B-B14F-4D97-AF65-F5344CB8AC3E}">
        <p14:creationId xmlns:p14="http://schemas.microsoft.com/office/powerpoint/2010/main" val="37357382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1662E1-A606-9759-FB2F-F24ED36F396D}"/>
              </a:ext>
            </a:extLst>
          </p:cNvPr>
          <p:cNvPicPr>
            <a:picLocks noChangeAspect="1"/>
          </p:cNvPicPr>
          <p:nvPr/>
        </p:nvPicPr>
        <p:blipFill>
          <a:blip r:embed="rId2"/>
          <a:stretch>
            <a:fillRect/>
          </a:stretch>
        </p:blipFill>
        <p:spPr>
          <a:xfrm>
            <a:off x="1264270" y="877324"/>
            <a:ext cx="6503948" cy="5019718"/>
          </a:xfrm>
          <a:prstGeom prst="rect">
            <a:avLst/>
          </a:prstGeom>
        </p:spPr>
      </p:pic>
    </p:spTree>
    <p:extLst>
      <p:ext uri="{BB962C8B-B14F-4D97-AF65-F5344CB8AC3E}">
        <p14:creationId xmlns:p14="http://schemas.microsoft.com/office/powerpoint/2010/main" val="6720242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16A6EB-BF0A-18F6-3708-AA7041752E5E}"/>
              </a:ext>
            </a:extLst>
          </p:cNvPr>
          <p:cNvPicPr>
            <a:picLocks noChangeAspect="1"/>
          </p:cNvPicPr>
          <p:nvPr/>
        </p:nvPicPr>
        <p:blipFill>
          <a:blip r:embed="rId2"/>
          <a:stretch>
            <a:fillRect/>
          </a:stretch>
        </p:blipFill>
        <p:spPr>
          <a:xfrm>
            <a:off x="149149" y="947680"/>
            <a:ext cx="8831765" cy="4955671"/>
          </a:xfrm>
          <a:prstGeom prst="rect">
            <a:avLst/>
          </a:prstGeom>
        </p:spPr>
      </p:pic>
    </p:spTree>
    <p:extLst>
      <p:ext uri="{BB962C8B-B14F-4D97-AF65-F5344CB8AC3E}">
        <p14:creationId xmlns:p14="http://schemas.microsoft.com/office/powerpoint/2010/main" val="6264105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561FA2-A0C5-D7F3-A995-1757301BADE1}"/>
              </a:ext>
            </a:extLst>
          </p:cNvPr>
          <p:cNvPicPr>
            <a:picLocks noChangeAspect="1"/>
          </p:cNvPicPr>
          <p:nvPr/>
        </p:nvPicPr>
        <p:blipFill>
          <a:blip r:embed="rId2"/>
          <a:stretch>
            <a:fillRect/>
          </a:stretch>
        </p:blipFill>
        <p:spPr>
          <a:xfrm>
            <a:off x="225813" y="989497"/>
            <a:ext cx="8518138" cy="4781433"/>
          </a:xfrm>
          <a:prstGeom prst="rect">
            <a:avLst/>
          </a:prstGeom>
        </p:spPr>
      </p:pic>
    </p:spTree>
    <p:extLst>
      <p:ext uri="{BB962C8B-B14F-4D97-AF65-F5344CB8AC3E}">
        <p14:creationId xmlns:p14="http://schemas.microsoft.com/office/powerpoint/2010/main" val="8946414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4660F5-4D4B-3E14-3057-8856F7925A87}"/>
              </a:ext>
            </a:extLst>
          </p:cNvPr>
          <p:cNvPicPr>
            <a:picLocks noChangeAspect="1"/>
          </p:cNvPicPr>
          <p:nvPr/>
        </p:nvPicPr>
        <p:blipFill>
          <a:blip r:embed="rId2"/>
          <a:stretch>
            <a:fillRect/>
          </a:stretch>
        </p:blipFill>
        <p:spPr>
          <a:xfrm>
            <a:off x="2788" y="857077"/>
            <a:ext cx="9110546" cy="5122939"/>
          </a:xfrm>
          <a:prstGeom prst="rect">
            <a:avLst/>
          </a:prstGeom>
        </p:spPr>
      </p:pic>
    </p:spTree>
    <p:extLst>
      <p:ext uri="{BB962C8B-B14F-4D97-AF65-F5344CB8AC3E}">
        <p14:creationId xmlns:p14="http://schemas.microsoft.com/office/powerpoint/2010/main" val="20691405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6D7D80-991B-86D0-1180-56C488807EEC}"/>
              </a:ext>
            </a:extLst>
          </p:cNvPr>
          <p:cNvPicPr>
            <a:picLocks noChangeAspect="1"/>
          </p:cNvPicPr>
          <p:nvPr/>
        </p:nvPicPr>
        <p:blipFill>
          <a:blip r:embed="rId2"/>
          <a:stretch>
            <a:fillRect/>
          </a:stretch>
        </p:blipFill>
        <p:spPr>
          <a:xfrm>
            <a:off x="37636" y="884955"/>
            <a:ext cx="9138424" cy="5115970"/>
          </a:xfrm>
          <a:prstGeom prst="rect">
            <a:avLst/>
          </a:prstGeom>
        </p:spPr>
      </p:pic>
    </p:spTree>
    <p:extLst>
      <p:ext uri="{BB962C8B-B14F-4D97-AF65-F5344CB8AC3E}">
        <p14:creationId xmlns:p14="http://schemas.microsoft.com/office/powerpoint/2010/main" val="12860587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0C8548-D5CA-F508-52CF-55B442209ED6}"/>
              </a:ext>
            </a:extLst>
          </p:cNvPr>
          <p:cNvPicPr>
            <a:picLocks noChangeAspect="1"/>
          </p:cNvPicPr>
          <p:nvPr/>
        </p:nvPicPr>
        <p:blipFill>
          <a:blip r:embed="rId2"/>
          <a:stretch>
            <a:fillRect/>
          </a:stretch>
        </p:blipFill>
        <p:spPr>
          <a:xfrm>
            <a:off x="-143571" y="857076"/>
            <a:ext cx="9284783" cy="5227482"/>
          </a:xfrm>
          <a:prstGeom prst="rect">
            <a:avLst/>
          </a:prstGeom>
        </p:spPr>
      </p:pic>
    </p:spTree>
    <p:extLst>
      <p:ext uri="{BB962C8B-B14F-4D97-AF65-F5344CB8AC3E}">
        <p14:creationId xmlns:p14="http://schemas.microsoft.com/office/powerpoint/2010/main" val="2309468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85725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US" sz="1350">
              <a:solidFill>
                <a:prstClr val="white"/>
              </a:solidFill>
              <a:latin typeface="Calibri" panose="020F0502020204030204"/>
            </a:endParaRPr>
          </a:p>
        </p:txBody>
      </p:sp>
      <p:pic>
        <p:nvPicPr>
          <p:cNvPr id="2" name="Picture 1">
            <a:extLst>
              <a:ext uri="{FF2B5EF4-FFF2-40B4-BE49-F238E27FC236}">
                <a16:creationId xmlns:a16="http://schemas.microsoft.com/office/drawing/2014/main" id="{801E3C64-9382-8DDF-7BEE-166DFBC43BEA}"/>
              </a:ext>
            </a:extLst>
          </p:cNvPr>
          <p:cNvPicPr>
            <a:picLocks noChangeAspect="1"/>
          </p:cNvPicPr>
          <p:nvPr/>
        </p:nvPicPr>
        <p:blipFill rotWithShape="1">
          <a:blip r:embed="rId2"/>
          <a:srcRect b="19"/>
          <a:stretch/>
        </p:blipFill>
        <p:spPr>
          <a:xfrm>
            <a:off x="15" y="858211"/>
            <a:ext cx="9143985" cy="5142539"/>
          </a:xfrm>
          <a:prstGeom prst="rect">
            <a:avLst/>
          </a:prstGeom>
        </p:spPr>
      </p:pic>
      <p:pic>
        <p:nvPicPr>
          <p:cNvPr id="3" name="Picture 2">
            <a:extLst>
              <a:ext uri="{FF2B5EF4-FFF2-40B4-BE49-F238E27FC236}">
                <a16:creationId xmlns:a16="http://schemas.microsoft.com/office/drawing/2014/main" id="{2FC3BA32-3EBA-0618-2D5C-B94F9EAC89E9}"/>
              </a:ext>
            </a:extLst>
          </p:cNvPr>
          <p:cNvPicPr>
            <a:picLocks noChangeAspect="1"/>
          </p:cNvPicPr>
          <p:nvPr/>
        </p:nvPicPr>
        <p:blipFill>
          <a:blip r:embed="rId3"/>
          <a:stretch>
            <a:fillRect/>
          </a:stretch>
        </p:blipFill>
        <p:spPr>
          <a:xfrm>
            <a:off x="1194575" y="1677741"/>
            <a:ext cx="6601521" cy="3621002"/>
          </a:xfrm>
          <a:prstGeom prst="rect">
            <a:avLst/>
          </a:prstGeom>
        </p:spPr>
      </p:pic>
    </p:spTree>
    <p:extLst>
      <p:ext uri="{BB962C8B-B14F-4D97-AF65-F5344CB8AC3E}">
        <p14:creationId xmlns:p14="http://schemas.microsoft.com/office/powerpoint/2010/main" val="17367605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E562E1-0AD5-0CCE-8AF0-150869A754E0}"/>
              </a:ext>
            </a:extLst>
          </p:cNvPr>
          <p:cNvPicPr>
            <a:picLocks noChangeAspect="1"/>
          </p:cNvPicPr>
          <p:nvPr/>
        </p:nvPicPr>
        <p:blipFill>
          <a:blip r:embed="rId2"/>
          <a:stretch>
            <a:fillRect/>
          </a:stretch>
        </p:blipFill>
        <p:spPr>
          <a:xfrm>
            <a:off x="-59937" y="829198"/>
            <a:ext cx="9166301" cy="5143848"/>
          </a:xfrm>
          <a:prstGeom prst="rect">
            <a:avLst/>
          </a:prstGeom>
        </p:spPr>
      </p:pic>
    </p:spTree>
    <p:extLst>
      <p:ext uri="{BB962C8B-B14F-4D97-AF65-F5344CB8AC3E}">
        <p14:creationId xmlns:p14="http://schemas.microsoft.com/office/powerpoint/2010/main" val="33609292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59AC0E-6F89-48B0-D09B-3B6269E820E6}"/>
              </a:ext>
            </a:extLst>
          </p:cNvPr>
          <p:cNvPicPr>
            <a:picLocks noChangeAspect="1"/>
          </p:cNvPicPr>
          <p:nvPr/>
        </p:nvPicPr>
        <p:blipFill>
          <a:blip r:embed="rId2"/>
          <a:stretch>
            <a:fillRect/>
          </a:stretch>
        </p:blipFill>
        <p:spPr>
          <a:xfrm>
            <a:off x="4086922" y="3157015"/>
            <a:ext cx="1513778" cy="850629"/>
          </a:xfrm>
          <a:prstGeom prst="rect">
            <a:avLst/>
          </a:prstGeom>
        </p:spPr>
      </p:pic>
      <p:pic>
        <p:nvPicPr>
          <p:cNvPr id="3" name="Picture 2">
            <a:extLst>
              <a:ext uri="{FF2B5EF4-FFF2-40B4-BE49-F238E27FC236}">
                <a16:creationId xmlns:a16="http://schemas.microsoft.com/office/drawing/2014/main" id="{FAABCD51-AC3A-491D-D9F1-5715B7ACC871}"/>
              </a:ext>
            </a:extLst>
          </p:cNvPr>
          <p:cNvPicPr>
            <a:picLocks noChangeAspect="1"/>
          </p:cNvPicPr>
          <p:nvPr/>
        </p:nvPicPr>
        <p:blipFill>
          <a:blip r:embed="rId2"/>
          <a:stretch>
            <a:fillRect/>
          </a:stretch>
        </p:blipFill>
        <p:spPr>
          <a:xfrm>
            <a:off x="3543300" y="2850356"/>
            <a:ext cx="2057400" cy="1157288"/>
          </a:xfrm>
          <a:prstGeom prst="rect">
            <a:avLst/>
          </a:prstGeom>
        </p:spPr>
      </p:pic>
      <p:pic>
        <p:nvPicPr>
          <p:cNvPr id="4" name="Picture 3">
            <a:extLst>
              <a:ext uri="{FF2B5EF4-FFF2-40B4-BE49-F238E27FC236}">
                <a16:creationId xmlns:a16="http://schemas.microsoft.com/office/drawing/2014/main" id="{9778665A-99D3-AC20-CEFB-861F0842F774}"/>
              </a:ext>
            </a:extLst>
          </p:cNvPr>
          <p:cNvPicPr>
            <a:picLocks noChangeAspect="1"/>
          </p:cNvPicPr>
          <p:nvPr/>
        </p:nvPicPr>
        <p:blipFill>
          <a:blip r:embed="rId2"/>
          <a:stretch>
            <a:fillRect/>
          </a:stretch>
        </p:blipFill>
        <p:spPr>
          <a:xfrm>
            <a:off x="2789" y="857076"/>
            <a:ext cx="9256905" cy="5206574"/>
          </a:xfrm>
          <a:prstGeom prst="rect">
            <a:avLst/>
          </a:prstGeom>
        </p:spPr>
      </p:pic>
    </p:spTree>
    <p:extLst>
      <p:ext uri="{BB962C8B-B14F-4D97-AF65-F5344CB8AC3E}">
        <p14:creationId xmlns:p14="http://schemas.microsoft.com/office/powerpoint/2010/main" val="6029899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570EDF-5F5E-C6AC-CE07-E47DA55F8754}"/>
              </a:ext>
            </a:extLst>
          </p:cNvPr>
          <p:cNvPicPr>
            <a:picLocks noChangeAspect="1"/>
          </p:cNvPicPr>
          <p:nvPr/>
        </p:nvPicPr>
        <p:blipFill>
          <a:blip r:embed="rId2"/>
          <a:stretch>
            <a:fillRect/>
          </a:stretch>
        </p:blipFill>
        <p:spPr>
          <a:xfrm>
            <a:off x="2789" y="857076"/>
            <a:ext cx="9096606" cy="5115970"/>
          </a:xfrm>
          <a:prstGeom prst="rect">
            <a:avLst/>
          </a:prstGeom>
        </p:spPr>
      </p:pic>
    </p:spTree>
    <p:extLst>
      <p:ext uri="{BB962C8B-B14F-4D97-AF65-F5344CB8AC3E}">
        <p14:creationId xmlns:p14="http://schemas.microsoft.com/office/powerpoint/2010/main" val="14423370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9EF7AF-DB16-4891-9890-DA95C1D08BA1}"/>
              </a:ext>
            </a:extLst>
          </p:cNvPr>
          <p:cNvPicPr>
            <a:picLocks noChangeAspect="1"/>
          </p:cNvPicPr>
          <p:nvPr/>
        </p:nvPicPr>
        <p:blipFill>
          <a:blip r:embed="rId2"/>
          <a:stretch>
            <a:fillRect/>
          </a:stretch>
        </p:blipFill>
        <p:spPr>
          <a:xfrm>
            <a:off x="2789" y="857076"/>
            <a:ext cx="9138423" cy="5143848"/>
          </a:xfrm>
          <a:prstGeom prst="rect">
            <a:avLst/>
          </a:prstGeom>
        </p:spPr>
      </p:pic>
    </p:spTree>
    <p:extLst>
      <p:ext uri="{BB962C8B-B14F-4D97-AF65-F5344CB8AC3E}">
        <p14:creationId xmlns:p14="http://schemas.microsoft.com/office/powerpoint/2010/main" val="5862861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6" name="Picture 5">
            <a:extLst>
              <a:ext uri="{FF2B5EF4-FFF2-40B4-BE49-F238E27FC236}">
                <a16:creationId xmlns:a16="http://schemas.microsoft.com/office/drawing/2014/main" id="{89155EFF-F3A4-602D-1AFD-BB0A9662088B}"/>
              </a:ext>
            </a:extLst>
          </p:cNvPr>
          <p:cNvPicPr>
            <a:picLocks noChangeAspect="1"/>
          </p:cNvPicPr>
          <p:nvPr/>
        </p:nvPicPr>
        <p:blipFill>
          <a:blip r:embed="rId2"/>
          <a:srcRect t="19307" b="19307"/>
          <a:stretch/>
        </p:blipFill>
        <p:spPr>
          <a:xfrm>
            <a:off x="3662269" y="857257"/>
            <a:ext cx="5481731" cy="2523737"/>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a:extLst>
              <a:ext uri="{FF2B5EF4-FFF2-40B4-BE49-F238E27FC236}">
                <a16:creationId xmlns:a16="http://schemas.microsoft.com/office/drawing/2014/main" id="{C05B6B52-EC56-4080-A474-51E6A28BBA0D}"/>
              </a:ext>
            </a:extLst>
          </p:cNvPr>
          <p:cNvPicPr>
            <a:picLocks noChangeAspect="1"/>
          </p:cNvPicPr>
          <p:nvPr/>
        </p:nvPicPr>
        <p:blipFill>
          <a:blip r:embed="rId3"/>
          <a:srcRect t="19353" b="19353"/>
          <a:stretch/>
        </p:blipFill>
        <p:spPr>
          <a:xfrm>
            <a:off x="3662269" y="3477006"/>
            <a:ext cx="5481731" cy="252374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5" name="Freeform: Shape 24">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4572001" cy="51435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useBgFill="1">
        <p:nvSpPr>
          <p:cNvPr id="27" name="Freeform: Shape 26">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4565499" cy="51435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2" name="Title 1"/>
          <p:cNvSpPr>
            <a:spLocks noGrp="1"/>
          </p:cNvSpPr>
          <p:nvPr>
            <p:ph type="ctrTitle"/>
          </p:nvPr>
        </p:nvSpPr>
        <p:spPr>
          <a:xfrm>
            <a:off x="300608" y="892042"/>
            <a:ext cx="4343556" cy="1760702"/>
          </a:xfrm>
        </p:spPr>
        <p:txBody>
          <a:bodyPr>
            <a:normAutofit/>
          </a:bodyPr>
          <a:lstStyle/>
          <a:p>
            <a:pPr algn="l"/>
            <a:r>
              <a:rPr lang="en-US" sz="3450" dirty="0"/>
              <a:t>About the UCR District:</a:t>
            </a:r>
            <a:br>
              <a:rPr lang="en-US" sz="3450" dirty="0"/>
            </a:br>
            <a:r>
              <a:rPr lang="en-US" sz="3450" dirty="0"/>
              <a:t>Community Assistance</a:t>
            </a:r>
          </a:p>
        </p:txBody>
      </p:sp>
      <p:sp>
        <p:nvSpPr>
          <p:cNvPr id="3" name="Subtitle 2"/>
          <p:cNvSpPr>
            <a:spLocks noGrp="1"/>
          </p:cNvSpPr>
          <p:nvPr>
            <p:ph type="subTitle" idx="1"/>
          </p:nvPr>
        </p:nvSpPr>
        <p:spPr>
          <a:xfrm>
            <a:off x="329183" y="3129024"/>
            <a:ext cx="3688461" cy="2633440"/>
          </a:xfrm>
        </p:spPr>
        <p:txBody>
          <a:bodyPr vert="horz" lIns="68580" tIns="34290" rIns="68580" bIns="34290" rtlCol="0" anchor="t">
            <a:normAutofit lnSpcReduction="10000"/>
          </a:bodyPr>
          <a:lstStyle/>
          <a:p>
            <a:pPr marL="257175" indent="-257175" algn="l">
              <a:lnSpc>
                <a:spcPct val="100000"/>
              </a:lnSpc>
              <a:spcBef>
                <a:spcPts val="0"/>
              </a:spcBef>
              <a:buChar char="•"/>
              <a:defRPr/>
            </a:pPr>
            <a:r>
              <a:rPr lang="en-US" sz="1350" dirty="0">
                <a:solidFill>
                  <a:prstClr val="black"/>
                </a:solidFill>
                <a:latin typeface="Calibri" panose="020F0502020204030204"/>
              </a:rPr>
              <a:t>UCR has 10 community assistance agreements. </a:t>
            </a:r>
            <a:endParaRPr lang="en-US" sz="1350" dirty="0">
              <a:solidFill>
                <a:prstClr val="black"/>
              </a:solidFill>
              <a:latin typeface="Calibri" panose="020F0502020204030204"/>
              <a:cs typeface="Calibri" panose="020F0502020204030204"/>
            </a:endParaRPr>
          </a:p>
          <a:p>
            <a:pPr marL="257175" indent="-257175" algn="l">
              <a:lnSpc>
                <a:spcPct val="100000"/>
              </a:lnSpc>
              <a:spcBef>
                <a:spcPts val="0"/>
              </a:spcBef>
              <a:buFont typeface="Arial" panose="020B0604020202020204" pitchFamily="34" charset="0"/>
              <a:buChar char="•"/>
              <a:defRPr/>
            </a:pPr>
            <a:endParaRPr lang="en-US" sz="1350" dirty="0">
              <a:solidFill>
                <a:prstClr val="black"/>
              </a:solidFill>
              <a:latin typeface="Calibri" panose="020F0502020204030204"/>
            </a:endParaRPr>
          </a:p>
          <a:p>
            <a:pPr marL="257175" indent="-257175" algn="l">
              <a:lnSpc>
                <a:spcPct val="100000"/>
              </a:lnSpc>
              <a:spcBef>
                <a:spcPts val="0"/>
              </a:spcBef>
              <a:buFont typeface="Arial" panose="020B0604020202020204" pitchFamily="34" charset="0"/>
              <a:buChar char="•"/>
              <a:defRPr/>
            </a:pPr>
            <a:r>
              <a:rPr lang="en-US" sz="1350" dirty="0">
                <a:solidFill>
                  <a:prstClr val="black"/>
                </a:solidFill>
                <a:latin typeface="Calibri" panose="020F0502020204030204"/>
              </a:rPr>
              <a:t>These agreements cover Mesa, Garfield, Eagle and Pitkin counties.</a:t>
            </a:r>
            <a:endParaRPr lang="en-US" sz="1350" dirty="0">
              <a:solidFill>
                <a:prstClr val="black"/>
              </a:solidFill>
              <a:latin typeface="Calibri" panose="020F0502020204030204"/>
              <a:cs typeface="Calibri"/>
            </a:endParaRPr>
          </a:p>
          <a:p>
            <a:pPr marL="257175" indent="-257175" algn="l">
              <a:lnSpc>
                <a:spcPct val="100000"/>
              </a:lnSpc>
              <a:spcBef>
                <a:spcPts val="0"/>
              </a:spcBef>
              <a:buFont typeface="Arial" panose="020B0604020202020204" pitchFamily="34" charset="0"/>
              <a:buChar char="•"/>
              <a:defRPr/>
            </a:pPr>
            <a:endParaRPr lang="en-US" sz="1350" dirty="0">
              <a:solidFill>
                <a:prstClr val="black"/>
              </a:solidFill>
              <a:latin typeface="Calibri" panose="020F0502020204030204"/>
            </a:endParaRPr>
          </a:p>
          <a:p>
            <a:pPr marL="257175" indent="-257175" algn="l">
              <a:lnSpc>
                <a:spcPct val="100000"/>
              </a:lnSpc>
              <a:spcBef>
                <a:spcPts val="0"/>
              </a:spcBef>
              <a:buFont typeface="Arial" panose="020B0604020202020204" pitchFamily="34" charset="0"/>
              <a:buChar char="•"/>
              <a:defRPr/>
            </a:pPr>
            <a:r>
              <a:rPr lang="en-US" sz="1350" dirty="0">
                <a:solidFill>
                  <a:prstClr val="black"/>
                </a:solidFill>
                <a:latin typeface="Calibri" panose="020F0502020204030204"/>
              </a:rPr>
              <a:t>The Community Assistance Agreements help support work being done by multiple Wildfire Collaboratives.</a:t>
            </a:r>
            <a:endParaRPr lang="en-US" sz="1350" dirty="0">
              <a:solidFill>
                <a:prstClr val="black"/>
              </a:solidFill>
              <a:cs typeface="Calibri"/>
            </a:endParaRPr>
          </a:p>
          <a:p>
            <a:pPr marL="257175" indent="-257175" algn="l">
              <a:lnSpc>
                <a:spcPct val="100000"/>
              </a:lnSpc>
              <a:spcBef>
                <a:spcPts val="0"/>
              </a:spcBef>
              <a:buFont typeface="Arial" panose="020B0604020202020204" pitchFamily="34" charset="0"/>
              <a:buChar char="•"/>
              <a:defRPr/>
            </a:pPr>
            <a:endParaRPr lang="en-US" sz="1350" dirty="0">
              <a:solidFill>
                <a:prstClr val="black"/>
              </a:solidFill>
              <a:latin typeface="Calibri" panose="020F0502020204030204"/>
              <a:cs typeface="Calibri"/>
            </a:endParaRPr>
          </a:p>
          <a:p>
            <a:pPr marL="257175" indent="-257175" algn="l">
              <a:lnSpc>
                <a:spcPct val="100000"/>
              </a:lnSpc>
              <a:spcBef>
                <a:spcPts val="0"/>
              </a:spcBef>
              <a:buFont typeface="Arial" panose="020B0604020202020204" pitchFamily="34" charset="0"/>
              <a:buChar char="•"/>
              <a:defRPr/>
            </a:pPr>
            <a:r>
              <a:rPr lang="en-US" sz="1350" dirty="0">
                <a:solidFill>
                  <a:prstClr val="black"/>
                </a:solidFill>
                <a:latin typeface="Calibri" panose="020F0502020204030204"/>
                <a:cs typeface="Calibri"/>
              </a:rPr>
              <a:t>Used for a wide range of activities from </a:t>
            </a:r>
            <a:r>
              <a:rPr lang="en-US" sz="1350">
                <a:solidFill>
                  <a:prstClr val="black"/>
                </a:solidFill>
                <a:latin typeface="Calibri" panose="020F0502020204030204"/>
                <a:cs typeface="Calibri"/>
              </a:rPr>
              <a:t>creating Fuels Breaks to suppling fire </a:t>
            </a:r>
            <a:r>
              <a:rPr lang="en-US" sz="1350" dirty="0">
                <a:solidFill>
                  <a:prstClr val="black"/>
                </a:solidFill>
                <a:latin typeface="Calibri" panose="020F0502020204030204"/>
                <a:cs typeface="Calibri"/>
              </a:rPr>
              <a:t>departments with fire prevention materials.</a:t>
            </a:r>
          </a:p>
          <a:p>
            <a:pPr marL="257175" indent="-257175" algn="l">
              <a:lnSpc>
                <a:spcPct val="100000"/>
              </a:lnSpc>
              <a:spcBef>
                <a:spcPts val="0"/>
              </a:spcBef>
              <a:buFont typeface="Arial" panose="020B0604020202020204" pitchFamily="34" charset="0"/>
              <a:buChar char="•"/>
              <a:defRPr/>
            </a:pPr>
            <a:endParaRPr lang="en-US" sz="1350" dirty="0">
              <a:solidFill>
                <a:prstClr val="black"/>
              </a:solidFill>
              <a:latin typeface="Calibri" panose="020F0502020204030204"/>
              <a:cs typeface="Calibri"/>
            </a:endParaRPr>
          </a:p>
        </p:txBody>
      </p:sp>
      <p:sp>
        <p:nvSpPr>
          <p:cNvPr id="29" name="Rectangle 28">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5992" y="111734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Avenir Next LT Pro"/>
            </a:endParaRPr>
          </a:p>
        </p:txBody>
      </p:sp>
      <p:sp>
        <p:nvSpPr>
          <p:cNvPr id="31" name="Rectangle 30">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203089"/>
            <a:ext cx="3764306"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33367488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louds in the sky&#10;&#10;Description automatically generated">
            <a:extLst>
              <a:ext uri="{FF2B5EF4-FFF2-40B4-BE49-F238E27FC236}">
                <a16:creationId xmlns:a16="http://schemas.microsoft.com/office/drawing/2014/main" id="{B72343F7-2A44-A9F1-4AAC-252D5F4C0BE6}"/>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Title 1">
            <a:extLst>
              <a:ext uri="{FF2B5EF4-FFF2-40B4-BE49-F238E27FC236}">
                <a16:creationId xmlns:a16="http://schemas.microsoft.com/office/drawing/2014/main" id="{8ADA95D1-2EC9-45B3-B2D6-AECBC9F2A6F2}"/>
              </a:ext>
            </a:extLst>
          </p:cNvPr>
          <p:cNvSpPr>
            <a:spLocks noGrp="1"/>
          </p:cNvSpPr>
          <p:nvPr>
            <p:ph type="title"/>
          </p:nvPr>
        </p:nvSpPr>
        <p:spPr>
          <a:xfrm>
            <a:off x="628650" y="1131094"/>
            <a:ext cx="7886700" cy="4702925"/>
          </a:xfrm>
        </p:spPr>
        <p:txBody>
          <a:bodyPr>
            <a:normAutofit/>
          </a:bodyPr>
          <a:lstStyle/>
          <a:p>
            <a:pPr algn="ctr"/>
            <a:r>
              <a:rPr lang="en-US"/>
              <a:t>Thank you for your time!</a:t>
            </a:r>
            <a:br>
              <a:rPr lang="en-US"/>
            </a:br>
            <a:br>
              <a:rPr lang="en-US"/>
            </a:br>
            <a:r>
              <a:rPr lang="en-US"/>
              <a:t>Any questions?</a:t>
            </a:r>
          </a:p>
        </p:txBody>
      </p:sp>
    </p:spTree>
    <p:extLst>
      <p:ext uri="{BB962C8B-B14F-4D97-AF65-F5344CB8AC3E}">
        <p14:creationId xmlns:p14="http://schemas.microsoft.com/office/powerpoint/2010/main" val="4563021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 department of interior Bureau of Land Management, Blm logo and graphic of Topographic lines in black and grey. " title="BLM banner ">
            <a:extLst>
              <a:ext uri="{FF2B5EF4-FFF2-40B4-BE49-F238E27FC236}">
                <a16:creationId xmlns:a16="http://schemas.microsoft.com/office/drawing/2014/main" id="{45F5A2A9-C080-4CEA-A696-C432E03EA0FE}"/>
              </a:ext>
            </a:extLst>
          </p:cNvPr>
          <p:cNvPicPr>
            <a:picLocks noChangeAspect="1"/>
          </p:cNvPicPr>
          <p:nvPr/>
        </p:nvPicPr>
        <p:blipFill rotWithShape="1">
          <a:blip r:embed="rId2">
            <a:extLst>
              <a:ext uri="{28A0092B-C50C-407E-A947-70E740481C1C}">
                <a14:useLocalDpi xmlns:a14="http://schemas.microsoft.com/office/drawing/2010/main" val="0"/>
              </a:ext>
            </a:extLst>
          </a:blip>
          <a:srcRect b="4851"/>
          <a:stretch/>
        </p:blipFill>
        <p:spPr>
          <a:xfrm>
            <a:off x="0" y="0"/>
            <a:ext cx="9144000" cy="6525344"/>
          </a:xfrm>
          <a:prstGeom prst="rect">
            <a:avLst/>
          </a:prstGeom>
        </p:spPr>
      </p:pic>
      <p:sp>
        <p:nvSpPr>
          <p:cNvPr id="4" name="TextBox 3">
            <a:extLst>
              <a:ext uri="{FF2B5EF4-FFF2-40B4-BE49-F238E27FC236}">
                <a16:creationId xmlns:a16="http://schemas.microsoft.com/office/drawing/2014/main" id="{620127DC-3F41-B11B-0891-4EB07E8ABB7A}"/>
              </a:ext>
            </a:extLst>
          </p:cNvPr>
          <p:cNvSpPr txBox="1"/>
          <p:nvPr/>
        </p:nvSpPr>
        <p:spPr>
          <a:xfrm>
            <a:off x="714375" y="1333500"/>
            <a:ext cx="8686800" cy="461665"/>
          </a:xfrm>
          <a:prstGeom prst="rect">
            <a:avLst/>
          </a:prstGeom>
          <a:noFill/>
        </p:spPr>
        <p:txBody>
          <a:bodyPr wrap="square" rtlCol="0">
            <a:spAutoFit/>
          </a:bodyPr>
          <a:lstStyle/>
          <a:p>
            <a:r>
              <a:rPr lang="en-US" sz="2400" b="1" dirty="0"/>
              <a:t>Field Manager Updates</a:t>
            </a:r>
            <a:endParaRPr lang="en-US" sz="2400" dirty="0"/>
          </a:p>
        </p:txBody>
      </p:sp>
    </p:spTree>
    <p:extLst>
      <p:ext uri="{BB962C8B-B14F-4D97-AF65-F5344CB8AC3E}">
        <p14:creationId xmlns:p14="http://schemas.microsoft.com/office/powerpoint/2010/main" val="5871232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 department of interior Bureau of Land Management, Blm logo and graphic of Topographic lines in black and grey. " title="BLM banner ">
            <a:extLst>
              <a:ext uri="{FF2B5EF4-FFF2-40B4-BE49-F238E27FC236}">
                <a16:creationId xmlns:a16="http://schemas.microsoft.com/office/drawing/2014/main" id="{45F5A2A9-C080-4CEA-A696-C432E03EA0FE}"/>
              </a:ext>
            </a:extLst>
          </p:cNvPr>
          <p:cNvPicPr>
            <a:picLocks noChangeAspect="1"/>
          </p:cNvPicPr>
          <p:nvPr/>
        </p:nvPicPr>
        <p:blipFill rotWithShape="1">
          <a:blip r:embed="rId2">
            <a:extLst>
              <a:ext uri="{28A0092B-C50C-407E-A947-70E740481C1C}">
                <a14:useLocalDpi xmlns:a14="http://schemas.microsoft.com/office/drawing/2010/main" val="0"/>
              </a:ext>
            </a:extLst>
          </a:blip>
          <a:srcRect b="4851"/>
          <a:stretch/>
        </p:blipFill>
        <p:spPr>
          <a:xfrm>
            <a:off x="0" y="0"/>
            <a:ext cx="9144000" cy="6525344"/>
          </a:xfrm>
          <a:prstGeom prst="rect">
            <a:avLst/>
          </a:prstGeom>
        </p:spPr>
      </p:pic>
      <p:sp>
        <p:nvSpPr>
          <p:cNvPr id="4" name="TextBox 3">
            <a:extLst>
              <a:ext uri="{FF2B5EF4-FFF2-40B4-BE49-F238E27FC236}">
                <a16:creationId xmlns:a16="http://schemas.microsoft.com/office/drawing/2014/main" id="{620127DC-3F41-B11B-0891-4EB07E8ABB7A}"/>
              </a:ext>
            </a:extLst>
          </p:cNvPr>
          <p:cNvSpPr txBox="1"/>
          <p:nvPr/>
        </p:nvSpPr>
        <p:spPr>
          <a:xfrm>
            <a:off x="304800" y="828675"/>
            <a:ext cx="8686800" cy="5632311"/>
          </a:xfrm>
          <a:prstGeom prst="rect">
            <a:avLst/>
          </a:prstGeom>
          <a:noFill/>
        </p:spPr>
        <p:txBody>
          <a:bodyPr wrap="square" rtlCol="0">
            <a:spAutoFit/>
          </a:bodyPr>
          <a:lstStyle/>
          <a:p>
            <a:r>
              <a:rPr lang="en-US" b="1" dirty="0" err="1"/>
              <a:t>Kremmling</a:t>
            </a:r>
            <a:r>
              <a:rPr lang="en-US" b="1" dirty="0"/>
              <a:t> Field Office (KFO – </a:t>
            </a:r>
            <a:r>
              <a:rPr lang="en-US" b="1" dirty="0" err="1"/>
              <a:t>Kremmling</a:t>
            </a:r>
            <a:r>
              <a:rPr lang="en-US" b="1" dirty="0"/>
              <a:t>)</a:t>
            </a:r>
          </a:p>
          <a:p>
            <a:endParaRPr lang="en-US" dirty="0"/>
          </a:p>
          <a:p>
            <a:r>
              <a:rPr lang="en-US" b="1" dirty="0"/>
              <a:t>North Park Restoration Area-</a:t>
            </a:r>
            <a:r>
              <a:rPr lang="en-US" dirty="0"/>
              <a:t> The </a:t>
            </a:r>
            <a:r>
              <a:rPr lang="en-US" dirty="0" err="1"/>
              <a:t>Kremmling</a:t>
            </a:r>
            <a:r>
              <a:rPr lang="en-US" dirty="0"/>
              <a:t> Field Office will receive 5 million dollars for investment in aquatic, riparian, wetland and terrestrial habitat improvements, fuels reduction and invasive species management will preserve historic and cultural sites and enhance recreational opportunities.</a:t>
            </a:r>
          </a:p>
          <a:p>
            <a:r>
              <a:rPr lang="en-US" dirty="0"/>
              <a:t> </a:t>
            </a:r>
          </a:p>
          <a:p>
            <a:r>
              <a:rPr lang="en-US" dirty="0"/>
              <a:t>Update: The </a:t>
            </a:r>
            <a:r>
              <a:rPr lang="en-US" dirty="0" err="1"/>
              <a:t>Kremmling</a:t>
            </a:r>
            <a:r>
              <a:rPr lang="en-US" dirty="0"/>
              <a:t> Field Office has initiated the following projects for the North Park Restoration area.</a:t>
            </a:r>
          </a:p>
          <a:p>
            <a:r>
              <a:rPr lang="en-US" dirty="0"/>
              <a:t> </a:t>
            </a:r>
          </a:p>
          <a:p>
            <a:r>
              <a:rPr lang="en-US" b="1" dirty="0"/>
              <a:t>Wheeler Creek Tributaries Stream Restoration- </a:t>
            </a:r>
            <a:r>
              <a:rPr lang="en-US" dirty="0"/>
              <a:t>Colorado Open Lands will utilize low-tech process-based restoration methods of beaver dam analogs (BDAs) and post assisted log structures (PALs). The project is divided into the North and South project areas. The North Project Area will have up to 55 structures constructed within a 7-acre area on the BLM, utilizing onsite native vegetation and untreated posts.  The structures will be a mix of BDAs and PALs to help connect the stream to its floodplain, create habitat diversity, and increase channel roughness. The structures are intended to be temporary, with structure monitoring to identify their effectiveness and if any initial maintenance is needed. Eventually, beavers could re-inhabit the stream and continue maintenance in the future, which may allow some structures to fail while beavers construct new structures.</a:t>
            </a:r>
          </a:p>
        </p:txBody>
      </p:sp>
    </p:spTree>
    <p:extLst>
      <p:ext uri="{BB962C8B-B14F-4D97-AF65-F5344CB8AC3E}">
        <p14:creationId xmlns:p14="http://schemas.microsoft.com/office/powerpoint/2010/main" val="24967713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 department of interior Bureau of Land Management, Blm logo and graphic of Topographic lines in black and grey. " title="BLM banner ">
            <a:extLst>
              <a:ext uri="{FF2B5EF4-FFF2-40B4-BE49-F238E27FC236}">
                <a16:creationId xmlns:a16="http://schemas.microsoft.com/office/drawing/2014/main" id="{45F5A2A9-C080-4CEA-A696-C432E03EA0FE}"/>
              </a:ext>
            </a:extLst>
          </p:cNvPr>
          <p:cNvPicPr>
            <a:picLocks noChangeAspect="1"/>
          </p:cNvPicPr>
          <p:nvPr/>
        </p:nvPicPr>
        <p:blipFill rotWithShape="1">
          <a:blip r:embed="rId2">
            <a:extLst>
              <a:ext uri="{28A0092B-C50C-407E-A947-70E740481C1C}">
                <a14:useLocalDpi xmlns:a14="http://schemas.microsoft.com/office/drawing/2010/main" val="0"/>
              </a:ext>
            </a:extLst>
          </a:blip>
          <a:srcRect b="4851"/>
          <a:stretch/>
        </p:blipFill>
        <p:spPr>
          <a:xfrm>
            <a:off x="0" y="0"/>
            <a:ext cx="9144000" cy="6525344"/>
          </a:xfrm>
          <a:prstGeom prst="rect">
            <a:avLst/>
          </a:prstGeom>
        </p:spPr>
      </p:pic>
      <p:sp>
        <p:nvSpPr>
          <p:cNvPr id="4" name="TextBox 3">
            <a:extLst>
              <a:ext uri="{FF2B5EF4-FFF2-40B4-BE49-F238E27FC236}">
                <a16:creationId xmlns:a16="http://schemas.microsoft.com/office/drawing/2014/main" id="{620127DC-3F41-B11B-0891-4EB07E8ABB7A}"/>
              </a:ext>
            </a:extLst>
          </p:cNvPr>
          <p:cNvSpPr txBox="1"/>
          <p:nvPr/>
        </p:nvSpPr>
        <p:spPr>
          <a:xfrm>
            <a:off x="323850" y="751344"/>
            <a:ext cx="8686800" cy="5632311"/>
          </a:xfrm>
          <a:prstGeom prst="rect">
            <a:avLst/>
          </a:prstGeom>
          <a:noFill/>
        </p:spPr>
        <p:txBody>
          <a:bodyPr wrap="square" rtlCol="0">
            <a:spAutoFit/>
          </a:bodyPr>
          <a:lstStyle/>
          <a:p>
            <a:r>
              <a:rPr lang="en-US" b="1" dirty="0"/>
              <a:t>Hebron Watchable Wildlife/Waterfowl Management Area ditch reconstruction- </a:t>
            </a:r>
          </a:p>
          <a:p>
            <a:r>
              <a:rPr lang="en-US" dirty="0"/>
              <a:t>Ducks Unlimited is in the process of reconstructing the Lateral B ditch supplying water to the Hebron Sloughs. The Hebron Waterfowl Management Area encompasses natural sloughs and constructed ponds in about a 9,400-acre area.  Since 1975, the BLM and CPW have worked to provide high quality habitat for waterfowl, shorebirds, and a variety of other species, including pronghorn, deer, elk, moose, and sage-grouse.  There are more than 160 surface acres of water, with depths ranging from 6 to 24 inches deep. </a:t>
            </a:r>
          </a:p>
          <a:p>
            <a:endParaRPr lang="en-US" dirty="0"/>
          </a:p>
          <a:p>
            <a:r>
              <a:rPr lang="en-US" b="1" dirty="0"/>
              <a:t>Hebron Air Quality monitoring- </a:t>
            </a:r>
            <a:r>
              <a:rPr lang="en-US" dirty="0"/>
              <a:t>The Hebron area in North Park has active oil and gas exploration and development. The air quality station continually monitors weather, visibility, particulate matter, ozone, and nitrogen dioxide concentrations. From June 2022 to October 2022, samples were collected for Volatile Organic Compound lab analysis, until the funding ran out under the contract modification. The KFO used North Park Restoration Area money to restart the toxic monitoring, sampling six months of the year, especially during the winter months which are yet unsampled. The station is planned to remain at the site for at least two more years and current station conditions are publicly available online.</a:t>
            </a:r>
          </a:p>
          <a:p>
            <a:endParaRPr lang="en-US" dirty="0"/>
          </a:p>
          <a:p>
            <a:r>
              <a:rPr lang="en-US" b="1" dirty="0"/>
              <a:t>Bolton Draw Meadow Restoration- </a:t>
            </a:r>
            <a:r>
              <a:rPr lang="en-US" dirty="0"/>
              <a:t>Wildland Restoration Volunteers will use Zeedyk rock structures and other process-based methods to stop the gully advancement and help detain runoff across the mesic meadow.</a:t>
            </a:r>
          </a:p>
        </p:txBody>
      </p:sp>
    </p:spTree>
    <p:extLst>
      <p:ext uri="{BB962C8B-B14F-4D97-AF65-F5344CB8AC3E}">
        <p14:creationId xmlns:p14="http://schemas.microsoft.com/office/powerpoint/2010/main" val="37483810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 department of interior Bureau of Land Management, Blm logo and graphic of Topographic lines in black and grey. " title="BLM banner ">
            <a:extLst>
              <a:ext uri="{FF2B5EF4-FFF2-40B4-BE49-F238E27FC236}">
                <a16:creationId xmlns:a16="http://schemas.microsoft.com/office/drawing/2014/main" id="{45F5A2A9-C080-4CEA-A696-C432E03EA0FE}"/>
              </a:ext>
            </a:extLst>
          </p:cNvPr>
          <p:cNvPicPr>
            <a:picLocks noChangeAspect="1"/>
          </p:cNvPicPr>
          <p:nvPr/>
        </p:nvPicPr>
        <p:blipFill rotWithShape="1">
          <a:blip r:embed="rId2">
            <a:extLst>
              <a:ext uri="{28A0092B-C50C-407E-A947-70E740481C1C}">
                <a14:useLocalDpi xmlns:a14="http://schemas.microsoft.com/office/drawing/2010/main" val="0"/>
              </a:ext>
            </a:extLst>
          </a:blip>
          <a:srcRect b="4851"/>
          <a:stretch/>
        </p:blipFill>
        <p:spPr>
          <a:xfrm>
            <a:off x="0" y="0"/>
            <a:ext cx="9144000" cy="6525344"/>
          </a:xfrm>
          <a:prstGeom prst="rect">
            <a:avLst/>
          </a:prstGeom>
        </p:spPr>
      </p:pic>
      <p:sp>
        <p:nvSpPr>
          <p:cNvPr id="4" name="TextBox 3">
            <a:extLst>
              <a:ext uri="{FF2B5EF4-FFF2-40B4-BE49-F238E27FC236}">
                <a16:creationId xmlns:a16="http://schemas.microsoft.com/office/drawing/2014/main" id="{B102D932-C88A-02F3-BFD3-5730688E350E}"/>
              </a:ext>
            </a:extLst>
          </p:cNvPr>
          <p:cNvSpPr txBox="1"/>
          <p:nvPr/>
        </p:nvSpPr>
        <p:spPr>
          <a:xfrm>
            <a:off x="285750" y="866775"/>
            <a:ext cx="8286750" cy="6186309"/>
          </a:xfrm>
          <a:prstGeom prst="rect">
            <a:avLst/>
          </a:prstGeom>
          <a:noFill/>
        </p:spPr>
        <p:txBody>
          <a:bodyPr wrap="square" rtlCol="0">
            <a:spAutoFit/>
          </a:bodyPr>
          <a:lstStyle/>
          <a:p>
            <a:r>
              <a:rPr lang="en-US" b="1" dirty="0"/>
              <a:t>Blue Valley Land Exchange- </a:t>
            </a:r>
          </a:p>
          <a:p>
            <a:endParaRPr lang="en-US" dirty="0"/>
          </a:p>
          <a:p>
            <a:r>
              <a:rPr lang="en-US" dirty="0"/>
              <a:t>The BLM issued a Notice of Decision to exchange nine parcels, totaling 1,489 acres of Federal lands managed by the BLM in Grand County, Colorado for nine parcels totaling 1,830 acres of non-Federal lands in Summit and Grand counties, Colorado, owned by Galloway, Inc., the owners of the Blue Valley Ranch (BVR). The exchange results in a net gain of 341 acres of public land. In July 2021, the </a:t>
            </a:r>
            <a:r>
              <a:rPr lang="en-US" dirty="0" err="1"/>
              <a:t>Kremmling</a:t>
            </a:r>
            <a:r>
              <a:rPr lang="en-US" dirty="0"/>
              <a:t> Field Office published the Final Environmental Impact Statement (EIS) that was publicly available for 30 days. During the public availability period numerous comments were received both in support and against the land exchange. Comments were consistent with what BLM received in response to the Draft EIS. The strongest support in favor of the land exchange was received from Summit County Commissioners, Grand County Commissioners, Trout Unlimited, and Colorado Parks and Wildlife. The decision initiated a 45-day protest period.</a:t>
            </a:r>
          </a:p>
          <a:p>
            <a:endParaRPr lang="en-US" dirty="0"/>
          </a:p>
          <a:p>
            <a:r>
              <a:rPr lang="en-US" dirty="0"/>
              <a:t>The protest period ended March 2, 2023. Twenty-one protests were received with some of them being large in scope. The BLM is preparing responses to the protests and expects to finish later this fall.</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321554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85725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US" sz="1350">
              <a:solidFill>
                <a:prstClr val="white"/>
              </a:solidFill>
              <a:latin typeface="Calibri" panose="020F0502020204030204"/>
            </a:endParaRPr>
          </a:p>
        </p:txBody>
      </p:sp>
      <p:pic>
        <p:nvPicPr>
          <p:cNvPr id="2" name="Picture 1">
            <a:extLst>
              <a:ext uri="{FF2B5EF4-FFF2-40B4-BE49-F238E27FC236}">
                <a16:creationId xmlns:a16="http://schemas.microsoft.com/office/drawing/2014/main" id="{801E3C64-9382-8DDF-7BEE-166DFBC43BEA}"/>
              </a:ext>
            </a:extLst>
          </p:cNvPr>
          <p:cNvPicPr>
            <a:picLocks noChangeAspect="1"/>
          </p:cNvPicPr>
          <p:nvPr/>
        </p:nvPicPr>
        <p:blipFill rotWithShape="1">
          <a:blip r:embed="rId2"/>
          <a:srcRect b="19"/>
          <a:stretch/>
        </p:blipFill>
        <p:spPr>
          <a:xfrm>
            <a:off x="15" y="858211"/>
            <a:ext cx="9143985" cy="5142539"/>
          </a:xfrm>
          <a:prstGeom prst="rect">
            <a:avLst/>
          </a:prstGeom>
        </p:spPr>
      </p:pic>
      <p:pic>
        <p:nvPicPr>
          <p:cNvPr id="3" name="Picture 2">
            <a:extLst>
              <a:ext uri="{FF2B5EF4-FFF2-40B4-BE49-F238E27FC236}">
                <a16:creationId xmlns:a16="http://schemas.microsoft.com/office/drawing/2014/main" id="{7CF16411-D097-1AD8-7981-BF8E204A706D}"/>
              </a:ext>
            </a:extLst>
          </p:cNvPr>
          <p:cNvPicPr>
            <a:picLocks noChangeAspect="1"/>
          </p:cNvPicPr>
          <p:nvPr/>
        </p:nvPicPr>
        <p:blipFill>
          <a:blip r:embed="rId3"/>
          <a:stretch>
            <a:fillRect/>
          </a:stretch>
        </p:blipFill>
        <p:spPr>
          <a:xfrm>
            <a:off x="685801" y="1414637"/>
            <a:ext cx="7842094" cy="4405080"/>
          </a:xfrm>
          <a:prstGeom prst="rect">
            <a:avLst/>
          </a:prstGeom>
        </p:spPr>
      </p:pic>
      <p:pic>
        <p:nvPicPr>
          <p:cNvPr id="4" name="Picture 3" descr="Red Feather Prescribed Burn_Colorado">
            <a:extLst>
              <a:ext uri="{FF2B5EF4-FFF2-40B4-BE49-F238E27FC236}">
                <a16:creationId xmlns:a16="http://schemas.microsoft.com/office/drawing/2014/main" id="{56808BD8-64DC-EACE-F7CF-18CCDA62473A}"/>
              </a:ext>
            </a:extLst>
          </p:cNvPr>
          <p:cNvPicPr>
            <a:picLocks noChangeAspect="1"/>
          </p:cNvPicPr>
          <p:nvPr/>
        </p:nvPicPr>
        <p:blipFill>
          <a:blip r:embed="rId4"/>
          <a:stretch>
            <a:fillRect/>
          </a:stretch>
        </p:blipFill>
        <p:spPr>
          <a:xfrm>
            <a:off x="6087172" y="4361251"/>
            <a:ext cx="2057399" cy="1536620"/>
          </a:xfrm>
          <a:prstGeom prst="rect">
            <a:avLst/>
          </a:prstGeom>
        </p:spPr>
      </p:pic>
    </p:spTree>
    <p:extLst>
      <p:ext uri="{BB962C8B-B14F-4D97-AF65-F5344CB8AC3E}">
        <p14:creationId xmlns:p14="http://schemas.microsoft.com/office/powerpoint/2010/main" val="33386239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 department of interior Bureau of Land Management, Blm logo and graphic of Topographic lines in black and grey. " title="BLM banner ">
            <a:extLst>
              <a:ext uri="{FF2B5EF4-FFF2-40B4-BE49-F238E27FC236}">
                <a16:creationId xmlns:a16="http://schemas.microsoft.com/office/drawing/2014/main" id="{45F5A2A9-C080-4CEA-A696-C432E03EA0FE}"/>
              </a:ext>
            </a:extLst>
          </p:cNvPr>
          <p:cNvPicPr>
            <a:picLocks noChangeAspect="1"/>
          </p:cNvPicPr>
          <p:nvPr/>
        </p:nvPicPr>
        <p:blipFill rotWithShape="1">
          <a:blip r:embed="rId2">
            <a:extLst>
              <a:ext uri="{28A0092B-C50C-407E-A947-70E740481C1C}">
                <a14:useLocalDpi xmlns:a14="http://schemas.microsoft.com/office/drawing/2010/main" val="0"/>
              </a:ext>
            </a:extLst>
          </a:blip>
          <a:srcRect b="4851"/>
          <a:stretch/>
        </p:blipFill>
        <p:spPr>
          <a:xfrm>
            <a:off x="0" y="0"/>
            <a:ext cx="9144000" cy="6525344"/>
          </a:xfrm>
          <a:prstGeom prst="rect">
            <a:avLst/>
          </a:prstGeom>
        </p:spPr>
      </p:pic>
      <p:sp>
        <p:nvSpPr>
          <p:cNvPr id="2" name="TextBox 1">
            <a:extLst>
              <a:ext uri="{FF2B5EF4-FFF2-40B4-BE49-F238E27FC236}">
                <a16:creationId xmlns:a16="http://schemas.microsoft.com/office/drawing/2014/main" id="{7F8A7EF3-8D97-9346-0CF7-EAE5518E36E6}"/>
              </a:ext>
            </a:extLst>
          </p:cNvPr>
          <p:cNvSpPr txBox="1"/>
          <p:nvPr/>
        </p:nvSpPr>
        <p:spPr>
          <a:xfrm>
            <a:off x="119062" y="904875"/>
            <a:ext cx="8905875" cy="4524315"/>
          </a:xfrm>
          <a:prstGeom prst="rect">
            <a:avLst/>
          </a:prstGeom>
          <a:noFill/>
        </p:spPr>
        <p:txBody>
          <a:bodyPr wrap="square" rtlCol="0">
            <a:spAutoFit/>
          </a:bodyPr>
          <a:lstStyle/>
          <a:p>
            <a:r>
              <a:rPr lang="en-US" b="1" dirty="0"/>
              <a:t>Kinney Creek Stream Restoration- </a:t>
            </a:r>
          </a:p>
          <a:p>
            <a:endParaRPr lang="en-US" dirty="0"/>
          </a:p>
          <a:p>
            <a:r>
              <a:rPr lang="en-US" dirty="0"/>
              <a:t>The BLM issued a Notice of Decision authorizing restoration work on Kinney Creek. The work will utilize low-tech process-based restoration methods of beaver dam analogs (BDAs) and post assisted log structures (PALs).</a:t>
            </a:r>
          </a:p>
          <a:p>
            <a:r>
              <a:rPr lang="en-US" dirty="0"/>
              <a:t> </a:t>
            </a:r>
          </a:p>
          <a:p>
            <a:r>
              <a:rPr lang="en-US" dirty="0"/>
              <a:t>The project will be a mix of BDAs and PALs to help connect the stream to its floodplain, create habitat diversity, and increase channel roughness. The structures are intended to be temporary, with structure monitoring to identify their effectiveness and if any initial maintenance is needed. Eventually, beavers could re-inhabit the stream and continue maintenance in the future, which may allow some structures to fail while beavers construct new structures.</a:t>
            </a:r>
          </a:p>
          <a:p>
            <a:endParaRPr lang="en-US" dirty="0"/>
          </a:p>
          <a:p>
            <a:r>
              <a:rPr lang="en-US" b="1" dirty="0"/>
              <a:t>Fuels Project (Update) </a:t>
            </a:r>
            <a:r>
              <a:rPr lang="en-US" dirty="0"/>
              <a:t>FY23 Fuels EA (3,500 acres)-Fuels reduction and Hazard Tree Removal in the Blacktail, Cow Creek, Little HO, </a:t>
            </a:r>
            <a:r>
              <a:rPr lang="en-US" dirty="0" err="1"/>
              <a:t>McQueary</a:t>
            </a:r>
            <a:r>
              <a:rPr lang="en-US" dirty="0"/>
              <a:t>, and San Toy project areas has an expected implementation summer of 2024, pending the outcome of archeological surveys.</a:t>
            </a:r>
          </a:p>
        </p:txBody>
      </p:sp>
    </p:spTree>
    <p:extLst>
      <p:ext uri="{BB962C8B-B14F-4D97-AF65-F5344CB8AC3E}">
        <p14:creationId xmlns:p14="http://schemas.microsoft.com/office/powerpoint/2010/main" val="26593519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 department of interior Bureau of Land Management, Blm logo and graphic of Topographic lines in black and grey. " title="BLM banner ">
            <a:extLst>
              <a:ext uri="{FF2B5EF4-FFF2-40B4-BE49-F238E27FC236}">
                <a16:creationId xmlns:a16="http://schemas.microsoft.com/office/drawing/2014/main" id="{45F5A2A9-C080-4CEA-A696-C432E03EA0FE}"/>
              </a:ext>
            </a:extLst>
          </p:cNvPr>
          <p:cNvPicPr>
            <a:picLocks noChangeAspect="1"/>
          </p:cNvPicPr>
          <p:nvPr/>
        </p:nvPicPr>
        <p:blipFill rotWithShape="1">
          <a:blip r:embed="rId2">
            <a:extLst>
              <a:ext uri="{28A0092B-C50C-407E-A947-70E740481C1C}">
                <a14:useLocalDpi xmlns:a14="http://schemas.microsoft.com/office/drawing/2010/main" val="0"/>
              </a:ext>
            </a:extLst>
          </a:blip>
          <a:srcRect b="4851"/>
          <a:stretch/>
        </p:blipFill>
        <p:spPr>
          <a:xfrm>
            <a:off x="0" y="0"/>
            <a:ext cx="9144000" cy="6525344"/>
          </a:xfrm>
          <a:prstGeom prst="rect">
            <a:avLst/>
          </a:prstGeom>
        </p:spPr>
      </p:pic>
      <p:sp>
        <p:nvSpPr>
          <p:cNvPr id="2" name="TextBox 1">
            <a:extLst>
              <a:ext uri="{FF2B5EF4-FFF2-40B4-BE49-F238E27FC236}">
                <a16:creationId xmlns:a16="http://schemas.microsoft.com/office/drawing/2014/main" id="{E2FA1E83-21F1-725D-DBF2-78F345D338FC}"/>
              </a:ext>
            </a:extLst>
          </p:cNvPr>
          <p:cNvSpPr txBox="1"/>
          <p:nvPr/>
        </p:nvSpPr>
        <p:spPr>
          <a:xfrm>
            <a:off x="200025" y="714375"/>
            <a:ext cx="8448675" cy="6463308"/>
          </a:xfrm>
          <a:prstGeom prst="rect">
            <a:avLst/>
          </a:prstGeom>
          <a:noFill/>
        </p:spPr>
        <p:txBody>
          <a:bodyPr wrap="square" rtlCol="0">
            <a:spAutoFit/>
          </a:bodyPr>
          <a:lstStyle/>
          <a:p>
            <a:r>
              <a:rPr lang="en-US" b="1" dirty="0"/>
              <a:t>White River Field Office (WRFO – Meeker)</a:t>
            </a:r>
          </a:p>
          <a:p>
            <a:endParaRPr lang="en-US" dirty="0"/>
          </a:p>
          <a:p>
            <a:r>
              <a:rPr lang="en-US" b="1" dirty="0"/>
              <a:t>Wild Horse and Burro Program-</a:t>
            </a:r>
          </a:p>
          <a:p>
            <a:r>
              <a:rPr lang="en-US" dirty="0"/>
              <a:t> </a:t>
            </a:r>
          </a:p>
          <a:p>
            <a:r>
              <a:rPr lang="en-US" b="1" dirty="0"/>
              <a:t>Meeker Mustang Makeover (MMM)-</a:t>
            </a:r>
          </a:p>
          <a:p>
            <a:r>
              <a:rPr lang="en-US" dirty="0"/>
              <a:t>This year’s MMM took place August 25-26, 2023, at the Rio Blanco Fairgrounds in Meeker. The MMM is an event where horse trainers from across the West come together to compete for prize money and scholarships after only 120 days of training a Wild American Mustang. This year’s event featured horses from the </a:t>
            </a:r>
            <a:r>
              <a:rPr lang="en-US" dirty="0" err="1"/>
              <a:t>Piceance</a:t>
            </a:r>
            <a:r>
              <a:rPr lang="en-US" dirty="0"/>
              <a:t>-East Douglas Herd Management Area, all the horses were adopted following the event.  The WRFO continues to partner with MMM for assistance with this and future events, planning and processing adoption applications.</a:t>
            </a:r>
          </a:p>
          <a:p>
            <a:r>
              <a:rPr lang="en-US" dirty="0"/>
              <a:t> </a:t>
            </a:r>
          </a:p>
          <a:p>
            <a:r>
              <a:rPr lang="en-US" b="1" dirty="0"/>
              <a:t>Adoptions-</a:t>
            </a:r>
            <a:r>
              <a:rPr lang="en-US" dirty="0"/>
              <a:t>  </a:t>
            </a:r>
          </a:p>
          <a:p>
            <a:r>
              <a:rPr lang="en-US" dirty="0"/>
              <a:t>There will be an adoption event in Florence, CO October 13th, and 14th.  This adoption will feature approximately 35 animals some from the </a:t>
            </a:r>
            <a:r>
              <a:rPr lang="en-US" dirty="0" err="1"/>
              <a:t>Piceance</a:t>
            </a:r>
            <a:r>
              <a:rPr lang="en-US" dirty="0"/>
              <a:t>-East Douglas Herd Management Area.</a:t>
            </a:r>
          </a:p>
          <a:p>
            <a:r>
              <a:rPr lang="en-US" dirty="0"/>
              <a:t> </a:t>
            </a:r>
          </a:p>
          <a:p>
            <a:r>
              <a:rPr lang="en-US" b="1" dirty="0"/>
              <a:t>West Douglas Herd Area Gather-</a:t>
            </a:r>
          </a:p>
          <a:p>
            <a:r>
              <a:rPr lang="en-US" dirty="0"/>
              <a:t>The WRFO completed the removal of 122 wild horses from the West Douglas Herd Area between September 1 and 8th. WRFO will be evaluating to identify if there are remaining horses within the herd area over the next few months.</a:t>
            </a:r>
          </a:p>
          <a:p>
            <a:r>
              <a:rPr lang="en-US" dirty="0"/>
              <a:t> </a:t>
            </a:r>
          </a:p>
        </p:txBody>
      </p:sp>
    </p:spTree>
    <p:extLst>
      <p:ext uri="{BB962C8B-B14F-4D97-AF65-F5344CB8AC3E}">
        <p14:creationId xmlns:p14="http://schemas.microsoft.com/office/powerpoint/2010/main" val="1445202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 department of interior Bureau of Land Management, Blm logo and graphic of Topographic lines in black and grey. " title="BLM banner ">
            <a:extLst>
              <a:ext uri="{FF2B5EF4-FFF2-40B4-BE49-F238E27FC236}">
                <a16:creationId xmlns:a16="http://schemas.microsoft.com/office/drawing/2014/main" id="{45F5A2A9-C080-4CEA-A696-C432E03EA0FE}"/>
              </a:ext>
            </a:extLst>
          </p:cNvPr>
          <p:cNvPicPr>
            <a:picLocks noChangeAspect="1"/>
          </p:cNvPicPr>
          <p:nvPr/>
        </p:nvPicPr>
        <p:blipFill rotWithShape="1">
          <a:blip r:embed="rId2">
            <a:extLst>
              <a:ext uri="{28A0092B-C50C-407E-A947-70E740481C1C}">
                <a14:useLocalDpi xmlns:a14="http://schemas.microsoft.com/office/drawing/2010/main" val="0"/>
              </a:ext>
            </a:extLst>
          </a:blip>
          <a:srcRect b="4851"/>
          <a:stretch/>
        </p:blipFill>
        <p:spPr>
          <a:xfrm>
            <a:off x="0" y="0"/>
            <a:ext cx="9144000" cy="6525344"/>
          </a:xfrm>
          <a:prstGeom prst="rect">
            <a:avLst/>
          </a:prstGeom>
        </p:spPr>
      </p:pic>
      <p:sp>
        <p:nvSpPr>
          <p:cNvPr id="4" name="TextBox 3">
            <a:extLst>
              <a:ext uri="{FF2B5EF4-FFF2-40B4-BE49-F238E27FC236}">
                <a16:creationId xmlns:a16="http://schemas.microsoft.com/office/drawing/2014/main" id="{991D27A5-FE3E-E9A1-271C-8EBA60B4FDAB}"/>
              </a:ext>
            </a:extLst>
          </p:cNvPr>
          <p:cNvSpPr txBox="1"/>
          <p:nvPr/>
        </p:nvSpPr>
        <p:spPr>
          <a:xfrm>
            <a:off x="147637" y="671691"/>
            <a:ext cx="8848725" cy="6186309"/>
          </a:xfrm>
          <a:prstGeom prst="rect">
            <a:avLst/>
          </a:prstGeom>
          <a:noFill/>
        </p:spPr>
        <p:txBody>
          <a:bodyPr wrap="square" rtlCol="0">
            <a:spAutoFit/>
          </a:bodyPr>
          <a:lstStyle/>
          <a:p>
            <a:r>
              <a:rPr lang="en-US" b="1" dirty="0"/>
              <a:t>Minerals and Lands Program-</a:t>
            </a:r>
          </a:p>
          <a:p>
            <a:r>
              <a:rPr lang="en-US" b="1" dirty="0"/>
              <a:t>Oil and Gas Development-</a:t>
            </a:r>
            <a:r>
              <a:rPr lang="en-US" dirty="0"/>
              <a:t> The WRFO currently processes the oil and gas for all three field offices in the Northwest District (</a:t>
            </a:r>
            <a:r>
              <a:rPr lang="en-US" dirty="0" err="1"/>
              <a:t>Kremmling</a:t>
            </a:r>
            <a:r>
              <a:rPr lang="en-US" dirty="0"/>
              <a:t> Field Office (KFO), Little Snake Field Office (LSFO), and the WRFO). There are approximately 4,000 active oil and gas wells located within the Northwest District Office (approximately 3,400 in WRFO, 300 in LSFO, and 200 in KFO). The largest oil and gas workload is located within the WRFO. In 2022, the WRFO’s processed a total of 45 Applications for Permits to Drill (APD) (43 in WRFO, 0 in LSFO, and 2 in KFO). Currently, WRFO is processing 60 APDs as part of operators’ multi-year plans of development for two separate companies. WRFO has been monitoring three active drilling rigs located in the </a:t>
            </a:r>
            <a:r>
              <a:rPr lang="en-US" dirty="0" err="1"/>
              <a:t>Piceance</a:t>
            </a:r>
            <a:r>
              <a:rPr lang="en-US" dirty="0"/>
              <a:t> Basin with plans of perhaps increasing that number to 4 by the end of the year. The FO is working with Chevron USA to complete the plugging and closure of the Wilson Creek Field.</a:t>
            </a:r>
          </a:p>
          <a:p>
            <a:r>
              <a:rPr lang="en-US" dirty="0"/>
              <a:t> </a:t>
            </a:r>
          </a:p>
          <a:p>
            <a:r>
              <a:rPr lang="en-US" dirty="0"/>
              <a:t>The field office also processes approximately 2,000 sundry notices annually. The WRFO completes the oil and gas inspection and enforcement covering all three field offices. The WRFO anticipates completing over 370 total oil and gas inspections (265 within WRFO and 105 within LSFO and KFO planned).  The FO is currently working to secure funding for work to be completed on four orphan wells within 2023.</a:t>
            </a:r>
          </a:p>
          <a:p>
            <a:r>
              <a:rPr lang="en-US" dirty="0"/>
              <a:t>   </a:t>
            </a:r>
          </a:p>
          <a:p>
            <a:r>
              <a:rPr lang="en-US" b="1" dirty="0"/>
              <a:t>Solid Minerals-</a:t>
            </a:r>
            <a:r>
              <a:rPr lang="en-US" dirty="0"/>
              <a:t>  The WRFO oversees Natural Soda’s mineral development of sodium bicarbonate.  The WRFO recently approved the development of two new solution wells for continued development of their sodium lease.</a:t>
            </a:r>
          </a:p>
        </p:txBody>
      </p:sp>
    </p:spTree>
    <p:extLst>
      <p:ext uri="{BB962C8B-B14F-4D97-AF65-F5344CB8AC3E}">
        <p14:creationId xmlns:p14="http://schemas.microsoft.com/office/powerpoint/2010/main" val="25311922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 department of interior Bureau of Land Management, Blm logo and graphic of Topographic lines in black and grey. " title="BLM banner ">
            <a:extLst>
              <a:ext uri="{FF2B5EF4-FFF2-40B4-BE49-F238E27FC236}">
                <a16:creationId xmlns:a16="http://schemas.microsoft.com/office/drawing/2014/main" id="{45F5A2A9-C080-4CEA-A696-C432E03EA0FE}"/>
              </a:ext>
            </a:extLst>
          </p:cNvPr>
          <p:cNvPicPr>
            <a:picLocks noChangeAspect="1"/>
          </p:cNvPicPr>
          <p:nvPr/>
        </p:nvPicPr>
        <p:blipFill rotWithShape="1">
          <a:blip r:embed="rId2">
            <a:extLst>
              <a:ext uri="{28A0092B-C50C-407E-A947-70E740481C1C}">
                <a14:useLocalDpi xmlns:a14="http://schemas.microsoft.com/office/drawing/2010/main" val="0"/>
              </a:ext>
            </a:extLst>
          </a:blip>
          <a:srcRect b="4851"/>
          <a:stretch/>
        </p:blipFill>
        <p:spPr>
          <a:xfrm>
            <a:off x="0" y="0"/>
            <a:ext cx="9144000" cy="6525344"/>
          </a:xfrm>
          <a:prstGeom prst="rect">
            <a:avLst/>
          </a:prstGeom>
        </p:spPr>
      </p:pic>
      <p:sp>
        <p:nvSpPr>
          <p:cNvPr id="2" name="TextBox 1">
            <a:extLst>
              <a:ext uri="{FF2B5EF4-FFF2-40B4-BE49-F238E27FC236}">
                <a16:creationId xmlns:a16="http://schemas.microsoft.com/office/drawing/2014/main" id="{A06E95C3-C263-348E-4C5E-96A765780495}"/>
              </a:ext>
            </a:extLst>
          </p:cNvPr>
          <p:cNvSpPr txBox="1"/>
          <p:nvPr/>
        </p:nvSpPr>
        <p:spPr>
          <a:xfrm>
            <a:off x="219075" y="781050"/>
            <a:ext cx="8572500" cy="6186309"/>
          </a:xfrm>
          <a:prstGeom prst="rect">
            <a:avLst/>
          </a:prstGeom>
          <a:noFill/>
        </p:spPr>
        <p:txBody>
          <a:bodyPr wrap="square" rtlCol="0">
            <a:spAutoFit/>
          </a:bodyPr>
          <a:lstStyle/>
          <a:p>
            <a:r>
              <a:rPr lang="en-US" b="1" dirty="0"/>
              <a:t>Land Tenure Adjustments-</a:t>
            </a:r>
          </a:p>
          <a:p>
            <a:r>
              <a:rPr lang="en-US" dirty="0"/>
              <a:t>Buffalo Horn Land Exchange: In January 2021, the BLM issued a decision to approve a land exchange with Buffalo Horn Properties, LLC that would convey 14 parcels of Federal lands in Rio Blanco and Moffat Counties in the Strawberry Creek area (total of 2,652 acres) to acquire one parcel of non-Federal lands in Rio Blanco County in the Smith Gulch area (total of 1,327.06). (Note: Land exchanges are balanced based on appraised values rather than acreage.) The BLM will also accept Buffalo Horn's offer to donate four parcels of non-Federal land in Rio Blanco County (totaling 508.2 acres) that are isolated "inholdings" between the non-Federal exchange parcel and other BLM-managed public land. The BLM received three protests of the decision to move forward with the land exchange.  On September 7, the Colorado State Director issued a decision to dismiss the protests.  This initiated a 30-day appeal period.</a:t>
            </a:r>
          </a:p>
          <a:p>
            <a:endParaRPr lang="en-US" dirty="0"/>
          </a:p>
          <a:p>
            <a:r>
              <a:rPr lang="en-US" b="1" dirty="0"/>
              <a:t>Realty Infrastructure Projects- </a:t>
            </a:r>
          </a:p>
          <a:p>
            <a:r>
              <a:rPr lang="en-US" dirty="0"/>
              <a:t>Carbon Sequestration:  The WRFO has received an application for a carbon sequestration project located within Rio Blanco County.  The site is being proposed for injection of up to 750,000 metric </a:t>
            </a:r>
            <a:r>
              <a:rPr lang="en-US" dirty="0" err="1"/>
              <a:t>tonnes</a:t>
            </a:r>
            <a:r>
              <a:rPr lang="en-US" dirty="0"/>
              <a:t> (</a:t>
            </a:r>
            <a:r>
              <a:rPr lang="en-US" dirty="0" err="1"/>
              <a:t>MMt</a:t>
            </a:r>
            <a:r>
              <a:rPr lang="en-US" dirty="0"/>
              <a:t>) of CO2, within two injection zones.  The proposal would inject CO2 below the Mancos Shale at a depth between 12,000 and 15,000 feet.  The project would issue a subsurface pore space right-of-way for 150,000 acres.  The proposal will also include surface infrastructure including injection facilities as well as pipelines to connect the CO2 sources to the injection facilities.</a:t>
            </a:r>
          </a:p>
          <a:p>
            <a:r>
              <a:rPr lang="en-US" dirty="0"/>
              <a:t> </a:t>
            </a:r>
          </a:p>
        </p:txBody>
      </p:sp>
    </p:spTree>
    <p:extLst>
      <p:ext uri="{BB962C8B-B14F-4D97-AF65-F5344CB8AC3E}">
        <p14:creationId xmlns:p14="http://schemas.microsoft.com/office/powerpoint/2010/main" val="14623706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 department of interior Bureau of Land Management, Blm logo and graphic of Topographic lines in black and grey. " title="BLM banner ">
            <a:extLst>
              <a:ext uri="{FF2B5EF4-FFF2-40B4-BE49-F238E27FC236}">
                <a16:creationId xmlns:a16="http://schemas.microsoft.com/office/drawing/2014/main" id="{45F5A2A9-C080-4CEA-A696-C432E03EA0FE}"/>
              </a:ext>
            </a:extLst>
          </p:cNvPr>
          <p:cNvPicPr>
            <a:picLocks noChangeAspect="1"/>
          </p:cNvPicPr>
          <p:nvPr/>
        </p:nvPicPr>
        <p:blipFill rotWithShape="1">
          <a:blip r:embed="rId2">
            <a:extLst>
              <a:ext uri="{28A0092B-C50C-407E-A947-70E740481C1C}">
                <a14:useLocalDpi xmlns:a14="http://schemas.microsoft.com/office/drawing/2010/main" val="0"/>
              </a:ext>
            </a:extLst>
          </a:blip>
          <a:srcRect b="4851"/>
          <a:stretch/>
        </p:blipFill>
        <p:spPr>
          <a:xfrm>
            <a:off x="0" y="0"/>
            <a:ext cx="9144000" cy="6525344"/>
          </a:xfrm>
          <a:prstGeom prst="rect">
            <a:avLst/>
          </a:prstGeom>
        </p:spPr>
      </p:pic>
      <p:sp>
        <p:nvSpPr>
          <p:cNvPr id="2" name="TextBox 1">
            <a:extLst>
              <a:ext uri="{FF2B5EF4-FFF2-40B4-BE49-F238E27FC236}">
                <a16:creationId xmlns:a16="http://schemas.microsoft.com/office/drawing/2014/main" id="{25D3ADEC-0DCE-CC09-7A17-11B866D66981}"/>
              </a:ext>
            </a:extLst>
          </p:cNvPr>
          <p:cNvSpPr txBox="1"/>
          <p:nvPr/>
        </p:nvSpPr>
        <p:spPr>
          <a:xfrm>
            <a:off x="0" y="609600"/>
            <a:ext cx="8905875" cy="6463308"/>
          </a:xfrm>
          <a:prstGeom prst="rect">
            <a:avLst/>
          </a:prstGeom>
          <a:noFill/>
        </p:spPr>
        <p:txBody>
          <a:bodyPr wrap="square" rtlCol="0">
            <a:spAutoFit/>
          </a:bodyPr>
          <a:lstStyle/>
          <a:p>
            <a:r>
              <a:rPr lang="en-US" b="1" dirty="0"/>
              <a:t>Recreation Program- </a:t>
            </a:r>
          </a:p>
          <a:p>
            <a:r>
              <a:rPr lang="en-US" dirty="0"/>
              <a:t>The WRFO recreation program staff is working with partners, the Town of Meeker, Eastern Rio Blanco Parks and Recreation district (ERBM), and local volunteer group Meeker Area Mountain Biking Association (MAMBA) constructing the new Anderson Gulch Trail, part of the Meeker Trails System. The trail is approximately 60 percent complete and is projected to be completed this fall. BLM worked with Rocky Mountain Youth Corps (RMYC), MAMBA, and BLM South zone Fire for initial construction of the trail during summer 2022. A RMYC specialty saw crew came out in July 2023 to continue to work on the trail. The trail will be an approximate 2-mile single track addition to the 22-mile trail system. </a:t>
            </a:r>
          </a:p>
          <a:p>
            <a:endParaRPr lang="en-US" dirty="0"/>
          </a:p>
          <a:p>
            <a:r>
              <a:rPr lang="en-US" dirty="0"/>
              <a:t>The WRFO completed stage one of the travel management implementation in the LO7 and North Rangely Open areas last month. RMYC camp crews will assist with implementing travel management signage, post and pole fencing, and an OHV skills course with obstacles. BLM engineering and contractors completed implementing road and parking lot improvements, installed loading ramps in both open areas, and installed a vault toilet at LO7.  These projects were funded by the WRFO, Colorado State Office Colorado Youth Corps Association (CYCA) agreements, deferred maintenance, and a CPW state trails grant. The CPW Northwest Motorized Trails Crew assisted WRFO Recreation staff with the skills course design, heavy equipment, and operators the third week of June. Other partners who have helped with the project are Rio Blanco County Road and Bridge Department, and RMYC. The open areas are unique for the field office, and offer diverse, unique OHV recreation opportunities. </a:t>
            </a:r>
          </a:p>
          <a:p>
            <a:r>
              <a:rPr lang="en-US" dirty="0"/>
              <a:t> </a:t>
            </a:r>
          </a:p>
          <a:p>
            <a:endParaRPr lang="en-US" dirty="0"/>
          </a:p>
        </p:txBody>
      </p:sp>
    </p:spTree>
    <p:extLst>
      <p:ext uri="{BB962C8B-B14F-4D97-AF65-F5344CB8AC3E}">
        <p14:creationId xmlns:p14="http://schemas.microsoft.com/office/powerpoint/2010/main" val="34579397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 department of interior Bureau of Land Management, Blm logo and graphic of Topographic lines in black and grey. " title="BLM banner ">
            <a:extLst>
              <a:ext uri="{FF2B5EF4-FFF2-40B4-BE49-F238E27FC236}">
                <a16:creationId xmlns:a16="http://schemas.microsoft.com/office/drawing/2014/main" id="{45F5A2A9-C080-4CEA-A696-C432E03EA0FE}"/>
              </a:ext>
            </a:extLst>
          </p:cNvPr>
          <p:cNvPicPr>
            <a:picLocks noChangeAspect="1"/>
          </p:cNvPicPr>
          <p:nvPr/>
        </p:nvPicPr>
        <p:blipFill rotWithShape="1">
          <a:blip r:embed="rId2">
            <a:extLst>
              <a:ext uri="{28A0092B-C50C-407E-A947-70E740481C1C}">
                <a14:useLocalDpi xmlns:a14="http://schemas.microsoft.com/office/drawing/2010/main" val="0"/>
              </a:ext>
            </a:extLst>
          </a:blip>
          <a:srcRect b="4851"/>
          <a:stretch/>
        </p:blipFill>
        <p:spPr>
          <a:xfrm>
            <a:off x="0" y="0"/>
            <a:ext cx="9144000" cy="6525344"/>
          </a:xfrm>
          <a:prstGeom prst="rect">
            <a:avLst/>
          </a:prstGeom>
        </p:spPr>
      </p:pic>
      <p:sp>
        <p:nvSpPr>
          <p:cNvPr id="2" name="TextBox 1">
            <a:extLst>
              <a:ext uri="{FF2B5EF4-FFF2-40B4-BE49-F238E27FC236}">
                <a16:creationId xmlns:a16="http://schemas.microsoft.com/office/drawing/2014/main" id="{25D3ADEC-0DCE-CC09-7A17-11B866D66981}"/>
              </a:ext>
            </a:extLst>
          </p:cNvPr>
          <p:cNvSpPr txBox="1"/>
          <p:nvPr/>
        </p:nvSpPr>
        <p:spPr>
          <a:xfrm>
            <a:off x="0" y="609600"/>
            <a:ext cx="8905875" cy="2862322"/>
          </a:xfrm>
          <a:prstGeom prst="rect">
            <a:avLst/>
          </a:prstGeom>
          <a:noFill/>
        </p:spPr>
        <p:txBody>
          <a:bodyPr wrap="square" rtlCol="0">
            <a:spAutoFit/>
          </a:bodyPr>
          <a:lstStyle/>
          <a:p>
            <a:r>
              <a:rPr lang="en-US" dirty="0"/>
              <a:t>WRFO has been awarded a CPW state motorized trail grant for FY 24 that will help pay for two seasonal GS-7 Park Rangers, a utility OHV and trailer, as well as travel management signage, personal protective equipment, and other supplies. This grant will assist WRFO with much needed route maintenance, travel management signage, monitoring dispersed recreation sites, visitor contacts, and increase BLM presence on the ground.</a:t>
            </a:r>
          </a:p>
          <a:p>
            <a:r>
              <a:rPr lang="en-US" dirty="0"/>
              <a:t> </a:t>
            </a:r>
          </a:p>
          <a:p>
            <a:r>
              <a:rPr lang="en-US" dirty="0"/>
              <a:t>WRFO administers approximately 65 Special Recreation Permits including Outfitters &amp; Guides, OHV events, educational backpack outdoor ethics tours, paleo digs, and cultural interpretive tours.  Staff also held two cultural 4th-grade elementary school field trips for Rangely and Meeker students who were presented with Every Kid Outdoor (EKO) pass. </a:t>
            </a:r>
          </a:p>
        </p:txBody>
      </p:sp>
    </p:spTree>
    <p:extLst>
      <p:ext uri="{BB962C8B-B14F-4D97-AF65-F5344CB8AC3E}">
        <p14:creationId xmlns:p14="http://schemas.microsoft.com/office/powerpoint/2010/main" val="23439313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 department of interior Bureau of Land Management, Blm logo and graphic of Topographic lines in black and grey. " title="BLM banner ">
            <a:extLst>
              <a:ext uri="{FF2B5EF4-FFF2-40B4-BE49-F238E27FC236}">
                <a16:creationId xmlns:a16="http://schemas.microsoft.com/office/drawing/2014/main" id="{45F5A2A9-C080-4CEA-A696-C432E03EA0FE}"/>
              </a:ext>
            </a:extLst>
          </p:cNvPr>
          <p:cNvPicPr>
            <a:picLocks noChangeAspect="1"/>
          </p:cNvPicPr>
          <p:nvPr/>
        </p:nvPicPr>
        <p:blipFill rotWithShape="1">
          <a:blip r:embed="rId2">
            <a:extLst>
              <a:ext uri="{28A0092B-C50C-407E-A947-70E740481C1C}">
                <a14:useLocalDpi xmlns:a14="http://schemas.microsoft.com/office/drawing/2010/main" val="0"/>
              </a:ext>
            </a:extLst>
          </a:blip>
          <a:srcRect b="4851"/>
          <a:stretch/>
        </p:blipFill>
        <p:spPr>
          <a:xfrm>
            <a:off x="0" y="0"/>
            <a:ext cx="9144000" cy="6525344"/>
          </a:xfrm>
          <a:prstGeom prst="rect">
            <a:avLst/>
          </a:prstGeom>
        </p:spPr>
      </p:pic>
      <p:sp>
        <p:nvSpPr>
          <p:cNvPr id="2" name="TextBox 1">
            <a:extLst>
              <a:ext uri="{FF2B5EF4-FFF2-40B4-BE49-F238E27FC236}">
                <a16:creationId xmlns:a16="http://schemas.microsoft.com/office/drawing/2014/main" id="{25D3ADEC-0DCE-CC09-7A17-11B866D66981}"/>
              </a:ext>
            </a:extLst>
          </p:cNvPr>
          <p:cNvSpPr txBox="1"/>
          <p:nvPr/>
        </p:nvSpPr>
        <p:spPr>
          <a:xfrm>
            <a:off x="0" y="671691"/>
            <a:ext cx="8905875" cy="6186309"/>
          </a:xfrm>
          <a:prstGeom prst="rect">
            <a:avLst/>
          </a:prstGeom>
          <a:noFill/>
        </p:spPr>
        <p:txBody>
          <a:bodyPr wrap="square" rtlCol="0">
            <a:spAutoFit/>
          </a:bodyPr>
          <a:lstStyle/>
          <a:p>
            <a:r>
              <a:rPr lang="en-US" b="1" dirty="0"/>
              <a:t>Little Snake Field Office (LSFO - Craig) </a:t>
            </a:r>
          </a:p>
          <a:p>
            <a:endParaRPr lang="en-US" dirty="0"/>
          </a:p>
          <a:p>
            <a:r>
              <a:rPr lang="en-US" b="1" dirty="0"/>
              <a:t>Large Power Transmission Lines- PacifiCorp’s Gateway South and </a:t>
            </a:r>
            <a:r>
              <a:rPr lang="en-US" b="1" dirty="0" err="1"/>
              <a:t>TransWest</a:t>
            </a:r>
            <a:r>
              <a:rPr lang="en-US" b="1" dirty="0"/>
              <a:t> Express (update): </a:t>
            </a:r>
            <a:r>
              <a:rPr lang="en-US" dirty="0"/>
              <a:t>Gateway South (GWS) construction started in June 2022. The CO portions are in full construction with wire stringing operations occurring throughout the alignment. Reclamation efforts are occurring on pad and pulling and tensioning sites. Construction will continue the rest of the year as weather allows or until big game winter range restrictions begin in December. </a:t>
            </a:r>
            <a:r>
              <a:rPr lang="en-US" dirty="0" err="1"/>
              <a:t>TransWest</a:t>
            </a:r>
            <a:r>
              <a:rPr lang="en-US" dirty="0"/>
              <a:t> Express (TWE) received their Notice to Proceed (NTP) on April 10, will begin limited construction in WY this year. Construction within CO will occur in 2024. </a:t>
            </a:r>
          </a:p>
          <a:p>
            <a:r>
              <a:rPr lang="en-US" dirty="0"/>
              <a:t>Lands with wilderness characteristics (LWC) and GRSG mitigation funding from the TWE project were agreed upon and have been deposited with National Fish and Wildlife Foundation (NFWF) (approximately $4 million dollars for LWC and $7-9 million dollars for GRSG).</a:t>
            </a:r>
          </a:p>
          <a:p>
            <a:r>
              <a:rPr lang="en-US" dirty="0"/>
              <a:t>  </a:t>
            </a:r>
          </a:p>
          <a:p>
            <a:r>
              <a:rPr lang="en-US" b="1" dirty="0"/>
              <a:t>Wilderness Lands-</a:t>
            </a:r>
            <a:r>
              <a:rPr lang="en-US" dirty="0"/>
              <a:t> </a:t>
            </a:r>
          </a:p>
          <a:p>
            <a:r>
              <a:rPr lang="en-US" dirty="0"/>
              <a:t>NFWF has awarded the grant money collected for compensatory mitigation funds for authorized impacts of the GWS Transmission Project to LWC lands in Colorado. Two proposals related to LSFO were awarded $3.2 million dollars and $1.9 million dollars respectively. The awards were made for proposals from two consulting firms in conjunction with partners and collaboration with the field office. One of the proposals will conduct work near Cross Mountain and the other will involve work on Wilderness Study Area (WSA) and LWC wilderness lands throughout the field office. </a:t>
            </a:r>
          </a:p>
        </p:txBody>
      </p:sp>
    </p:spTree>
    <p:extLst>
      <p:ext uri="{BB962C8B-B14F-4D97-AF65-F5344CB8AC3E}">
        <p14:creationId xmlns:p14="http://schemas.microsoft.com/office/powerpoint/2010/main" val="32752862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 department of interior Bureau of Land Management, Blm logo and graphic of Topographic lines in black and grey. " title="BLM banner ">
            <a:extLst>
              <a:ext uri="{FF2B5EF4-FFF2-40B4-BE49-F238E27FC236}">
                <a16:creationId xmlns:a16="http://schemas.microsoft.com/office/drawing/2014/main" id="{45F5A2A9-C080-4CEA-A696-C432E03EA0FE}"/>
              </a:ext>
            </a:extLst>
          </p:cNvPr>
          <p:cNvPicPr>
            <a:picLocks noChangeAspect="1"/>
          </p:cNvPicPr>
          <p:nvPr/>
        </p:nvPicPr>
        <p:blipFill rotWithShape="1">
          <a:blip r:embed="rId2">
            <a:extLst>
              <a:ext uri="{28A0092B-C50C-407E-A947-70E740481C1C}">
                <a14:useLocalDpi xmlns:a14="http://schemas.microsoft.com/office/drawing/2010/main" val="0"/>
              </a:ext>
            </a:extLst>
          </a:blip>
          <a:srcRect b="4851"/>
          <a:stretch/>
        </p:blipFill>
        <p:spPr>
          <a:xfrm>
            <a:off x="0" y="0"/>
            <a:ext cx="9144000" cy="6525344"/>
          </a:xfrm>
          <a:prstGeom prst="rect">
            <a:avLst/>
          </a:prstGeom>
        </p:spPr>
      </p:pic>
      <p:sp>
        <p:nvSpPr>
          <p:cNvPr id="2" name="TextBox 1">
            <a:extLst>
              <a:ext uri="{FF2B5EF4-FFF2-40B4-BE49-F238E27FC236}">
                <a16:creationId xmlns:a16="http://schemas.microsoft.com/office/drawing/2014/main" id="{25D3ADEC-0DCE-CC09-7A17-11B866D66981}"/>
              </a:ext>
            </a:extLst>
          </p:cNvPr>
          <p:cNvSpPr txBox="1"/>
          <p:nvPr/>
        </p:nvSpPr>
        <p:spPr>
          <a:xfrm>
            <a:off x="238125" y="751344"/>
            <a:ext cx="8905875" cy="5909310"/>
          </a:xfrm>
          <a:prstGeom prst="rect">
            <a:avLst/>
          </a:prstGeom>
          <a:noFill/>
        </p:spPr>
        <p:txBody>
          <a:bodyPr wrap="square" rtlCol="0">
            <a:spAutoFit/>
          </a:bodyPr>
          <a:lstStyle/>
          <a:p>
            <a:r>
              <a:rPr lang="en-US" b="1" dirty="0"/>
              <a:t>Greater Sage Grouse Funds-</a:t>
            </a:r>
            <a:r>
              <a:rPr lang="en-US" dirty="0"/>
              <a:t> </a:t>
            </a:r>
          </a:p>
          <a:p>
            <a:r>
              <a:rPr lang="en-US" dirty="0"/>
              <a:t>The first round of proposal evaluation is complete, and the applicants have been notified whether they are welcome to resubmit proposals for the Round 2 evaluation. The Round 2 submittal deadline was in mid-August. It is expected that award decisions will be made in November of 2023.</a:t>
            </a:r>
          </a:p>
          <a:p>
            <a:r>
              <a:rPr lang="en-US" dirty="0"/>
              <a:t>  </a:t>
            </a:r>
          </a:p>
          <a:p>
            <a:r>
              <a:rPr lang="en-US" b="1" dirty="0"/>
              <a:t>National Public Lands Day Event-</a:t>
            </a:r>
            <a:r>
              <a:rPr lang="en-US" dirty="0"/>
              <a:t> </a:t>
            </a:r>
          </a:p>
          <a:p>
            <a:r>
              <a:rPr lang="en-US" dirty="0"/>
              <a:t>On September 23, LSFO recreation staff held a National Public Lands Day event with Routt County Riders and the Steamboat Adaptive Recreational Sports (STARS). The event was held at the Emerald Mountain Special Recreation Area and involved trail work that would increase access to the Rotary Trail for all users. The goal of the event was to help users who need wider trails to navigate with assisted or adaptive modes of transportation. The completed volunteer work will ensure that everyone can use the trails regardless of their circumstances to include various adaptive sports equipment.</a:t>
            </a:r>
          </a:p>
          <a:p>
            <a:r>
              <a:rPr lang="en-US" dirty="0"/>
              <a:t>   </a:t>
            </a:r>
          </a:p>
          <a:p>
            <a:r>
              <a:rPr lang="en-US" b="1" dirty="0"/>
              <a:t>Recreation events in the field office-</a:t>
            </a:r>
            <a:r>
              <a:rPr lang="en-US" dirty="0"/>
              <a:t> </a:t>
            </a:r>
          </a:p>
          <a:p>
            <a:r>
              <a:rPr lang="en-US" dirty="0"/>
              <a:t>Several events covered under Special Recreation Permits (SRPs) were held during late summer and fall, including the Emerald Mountain Epic in early August and the Sand Wash Enduro Race which was delayed from June due to wet area conditions. The Epic is a mountain bike and running race held over two days and the Enduro is a two-day motorized OHV event. Both events were well attended and compliance with the permit stipulations was good. </a:t>
            </a:r>
          </a:p>
        </p:txBody>
      </p:sp>
    </p:spTree>
    <p:extLst>
      <p:ext uri="{BB962C8B-B14F-4D97-AF65-F5344CB8AC3E}">
        <p14:creationId xmlns:p14="http://schemas.microsoft.com/office/powerpoint/2010/main" val="15274242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 department of interior Bureau of Land Management, Blm logo and graphic of Topographic lines in black and grey. " title="BLM banner ">
            <a:extLst>
              <a:ext uri="{FF2B5EF4-FFF2-40B4-BE49-F238E27FC236}">
                <a16:creationId xmlns:a16="http://schemas.microsoft.com/office/drawing/2014/main" id="{45F5A2A9-C080-4CEA-A696-C432E03EA0FE}"/>
              </a:ext>
            </a:extLst>
          </p:cNvPr>
          <p:cNvPicPr>
            <a:picLocks noChangeAspect="1"/>
          </p:cNvPicPr>
          <p:nvPr/>
        </p:nvPicPr>
        <p:blipFill rotWithShape="1">
          <a:blip r:embed="rId2">
            <a:extLst>
              <a:ext uri="{28A0092B-C50C-407E-A947-70E740481C1C}">
                <a14:useLocalDpi xmlns:a14="http://schemas.microsoft.com/office/drawing/2010/main" val="0"/>
              </a:ext>
            </a:extLst>
          </a:blip>
          <a:srcRect b="4851"/>
          <a:stretch/>
        </p:blipFill>
        <p:spPr>
          <a:xfrm>
            <a:off x="0" y="0"/>
            <a:ext cx="9144000" cy="6525344"/>
          </a:xfrm>
          <a:prstGeom prst="rect">
            <a:avLst/>
          </a:prstGeom>
        </p:spPr>
      </p:pic>
      <p:sp>
        <p:nvSpPr>
          <p:cNvPr id="2" name="TextBox 1">
            <a:extLst>
              <a:ext uri="{FF2B5EF4-FFF2-40B4-BE49-F238E27FC236}">
                <a16:creationId xmlns:a16="http://schemas.microsoft.com/office/drawing/2014/main" id="{25D3ADEC-0DCE-CC09-7A17-11B866D66981}"/>
              </a:ext>
            </a:extLst>
          </p:cNvPr>
          <p:cNvSpPr txBox="1"/>
          <p:nvPr/>
        </p:nvSpPr>
        <p:spPr>
          <a:xfrm>
            <a:off x="119062" y="1781175"/>
            <a:ext cx="8905875" cy="3693319"/>
          </a:xfrm>
          <a:prstGeom prst="rect">
            <a:avLst/>
          </a:prstGeom>
          <a:noFill/>
        </p:spPr>
        <p:txBody>
          <a:bodyPr wrap="square" rtlCol="0">
            <a:spAutoFit/>
          </a:bodyPr>
          <a:lstStyle/>
          <a:p>
            <a:r>
              <a:rPr lang="en-US" b="1" dirty="0"/>
              <a:t>Hunting season has arrived- </a:t>
            </a:r>
          </a:p>
          <a:p>
            <a:r>
              <a:rPr lang="en-US" dirty="0"/>
              <a:t>The LSFO administers over 60 SRP permits related to hunting guides and outfitters. LSFO lands are utilized by resident and non-resident hunters alike and our Park Ranger will be traveling around BLM lands this fall, providing information to the public about trails, access, and OHV regulations.</a:t>
            </a:r>
          </a:p>
          <a:p>
            <a:r>
              <a:rPr lang="en-US" dirty="0"/>
              <a:t> </a:t>
            </a:r>
          </a:p>
          <a:p>
            <a:r>
              <a:rPr lang="en-US" b="1" dirty="0"/>
              <a:t>Outcome Based Grazing Pilot Project-  </a:t>
            </a:r>
          </a:p>
          <a:p>
            <a:r>
              <a:rPr lang="en-US" dirty="0"/>
              <a:t>In 2023, LSFO issued Colorado’s only grazing authorization within BLM’s Outcome-Based Grazing Pilot Program (OBGA).  In June of this year, LSFO hosted several interested individuals, program participants from other field offices, and BLM staff for the OBGA program annual meeting as an opportunity to meet with the permittee, their consultant, and LSFO staff.  LSFO will be presenting this project during a symposium at the 2024 Society for Range Management Annual Meeting in Sparks, NV. </a:t>
            </a:r>
          </a:p>
        </p:txBody>
      </p:sp>
    </p:spTree>
    <p:extLst>
      <p:ext uri="{BB962C8B-B14F-4D97-AF65-F5344CB8AC3E}">
        <p14:creationId xmlns:p14="http://schemas.microsoft.com/office/powerpoint/2010/main" val="26019490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 department of interior Bureau of Land Management, Blm logo and graphic of Topographic lines in black and grey. " title="BLM banner ">
            <a:extLst>
              <a:ext uri="{FF2B5EF4-FFF2-40B4-BE49-F238E27FC236}">
                <a16:creationId xmlns:a16="http://schemas.microsoft.com/office/drawing/2014/main" id="{45F5A2A9-C080-4CEA-A696-C432E03EA0FE}"/>
              </a:ext>
            </a:extLst>
          </p:cNvPr>
          <p:cNvPicPr>
            <a:picLocks noChangeAspect="1"/>
          </p:cNvPicPr>
          <p:nvPr/>
        </p:nvPicPr>
        <p:blipFill rotWithShape="1">
          <a:blip r:embed="rId2">
            <a:extLst>
              <a:ext uri="{28A0092B-C50C-407E-A947-70E740481C1C}">
                <a14:useLocalDpi xmlns:a14="http://schemas.microsoft.com/office/drawing/2010/main" val="0"/>
              </a:ext>
            </a:extLst>
          </a:blip>
          <a:srcRect b="4851"/>
          <a:stretch/>
        </p:blipFill>
        <p:spPr>
          <a:xfrm>
            <a:off x="0" y="0"/>
            <a:ext cx="9144000" cy="6525344"/>
          </a:xfrm>
          <a:prstGeom prst="rect">
            <a:avLst/>
          </a:prstGeom>
        </p:spPr>
      </p:pic>
      <p:sp>
        <p:nvSpPr>
          <p:cNvPr id="2" name="TextBox 1">
            <a:extLst>
              <a:ext uri="{FF2B5EF4-FFF2-40B4-BE49-F238E27FC236}">
                <a16:creationId xmlns:a16="http://schemas.microsoft.com/office/drawing/2014/main" id="{25D3ADEC-0DCE-CC09-7A17-11B866D66981}"/>
              </a:ext>
            </a:extLst>
          </p:cNvPr>
          <p:cNvSpPr txBox="1"/>
          <p:nvPr/>
        </p:nvSpPr>
        <p:spPr>
          <a:xfrm>
            <a:off x="304800" y="1170032"/>
            <a:ext cx="8905875" cy="5355312"/>
          </a:xfrm>
          <a:prstGeom prst="rect">
            <a:avLst/>
          </a:prstGeom>
          <a:noFill/>
        </p:spPr>
        <p:txBody>
          <a:bodyPr wrap="square" rtlCol="0">
            <a:spAutoFit/>
          </a:bodyPr>
          <a:lstStyle/>
          <a:p>
            <a:r>
              <a:rPr lang="en-US" b="1" dirty="0"/>
              <a:t>Sand Wash Herd Management Area-</a:t>
            </a:r>
            <a:r>
              <a:rPr lang="en-US" dirty="0"/>
              <a:t>  </a:t>
            </a:r>
          </a:p>
          <a:p>
            <a:r>
              <a:rPr lang="en-US" dirty="0"/>
              <a:t>LSFO and NWD staff completed a Determination of NEPA Adequacy to approve the construction of permanent bait traps within the Sand Wash HMA.  The bait traps are part of a strategy to remove smaller numbers of horses on a more frequent basis, help facilitate ongoing fertility control efforts, more consistently maintain the herd size within the Appropriate Management Level over time and reduce the need for large scale helicopter gathers.</a:t>
            </a:r>
          </a:p>
          <a:p>
            <a:r>
              <a:rPr lang="en-US" dirty="0"/>
              <a:t>   </a:t>
            </a:r>
          </a:p>
          <a:p>
            <a:r>
              <a:rPr lang="en-US" b="1" dirty="0"/>
              <a:t>Wild Horse Refuge-</a:t>
            </a:r>
          </a:p>
          <a:p>
            <a:r>
              <a:rPr lang="en-US" dirty="0"/>
              <a:t>In 2023, Pat Craig of the Wild Animal Sanctuary purchased approximately 17,000 acres of the former Rio Ro Mo Ranch with the intention of creating The Wild Horse Refuge as a home for titled former wild horses.  The 17,000 acres serves as qualifying base property for, and is intermixed with, approximately 5,000 acres of public land across three grazing allotments.  Pat has applied for and acquired the grazing preference for these allotments and will be working with LSFO staff for an application to change the class of livestock on the authorizations from sheep and cattle to horses. Pat has retained the services of a range consultant to aid in crafting a management plan suitable for the resources on the allotments and the LSFO will be analyzing his proposed management plan in an EA over the winter of 2023/2024.</a:t>
            </a:r>
          </a:p>
        </p:txBody>
      </p:sp>
    </p:spTree>
    <p:extLst>
      <p:ext uri="{BB962C8B-B14F-4D97-AF65-F5344CB8AC3E}">
        <p14:creationId xmlns:p14="http://schemas.microsoft.com/office/powerpoint/2010/main" val="1176303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85725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US" sz="1350">
              <a:solidFill>
                <a:prstClr val="white"/>
              </a:solidFill>
              <a:latin typeface="Calibri" panose="020F0502020204030204"/>
            </a:endParaRPr>
          </a:p>
        </p:txBody>
      </p:sp>
      <p:pic>
        <p:nvPicPr>
          <p:cNvPr id="2" name="Picture 1">
            <a:extLst>
              <a:ext uri="{FF2B5EF4-FFF2-40B4-BE49-F238E27FC236}">
                <a16:creationId xmlns:a16="http://schemas.microsoft.com/office/drawing/2014/main" id="{801E3C64-9382-8DDF-7BEE-166DFBC43BEA}"/>
              </a:ext>
            </a:extLst>
          </p:cNvPr>
          <p:cNvPicPr>
            <a:picLocks noChangeAspect="1"/>
          </p:cNvPicPr>
          <p:nvPr/>
        </p:nvPicPr>
        <p:blipFill rotWithShape="1">
          <a:blip r:embed="rId2"/>
          <a:srcRect b="19"/>
          <a:stretch/>
        </p:blipFill>
        <p:spPr>
          <a:xfrm>
            <a:off x="15" y="858211"/>
            <a:ext cx="9143985" cy="5142539"/>
          </a:xfrm>
          <a:prstGeom prst="rect">
            <a:avLst/>
          </a:prstGeom>
        </p:spPr>
      </p:pic>
      <p:pic>
        <p:nvPicPr>
          <p:cNvPr id="3" name="Picture 2">
            <a:extLst>
              <a:ext uri="{FF2B5EF4-FFF2-40B4-BE49-F238E27FC236}">
                <a16:creationId xmlns:a16="http://schemas.microsoft.com/office/drawing/2014/main" id="{3F4091C5-2322-705F-A592-4EC068AC0C5C}"/>
              </a:ext>
            </a:extLst>
          </p:cNvPr>
          <p:cNvPicPr>
            <a:picLocks noChangeAspect="1"/>
          </p:cNvPicPr>
          <p:nvPr/>
        </p:nvPicPr>
        <p:blipFill>
          <a:blip r:embed="rId3"/>
          <a:stretch>
            <a:fillRect/>
          </a:stretch>
        </p:blipFill>
        <p:spPr>
          <a:xfrm>
            <a:off x="595198" y="1547058"/>
            <a:ext cx="7730582" cy="4342353"/>
          </a:xfrm>
          <a:prstGeom prst="rect">
            <a:avLst/>
          </a:prstGeom>
        </p:spPr>
      </p:pic>
      <p:pic>
        <p:nvPicPr>
          <p:cNvPr id="4" name="Picture 3" descr="U.S. Forest Service - Inyo National Forest - Last night's ...">
            <a:extLst>
              <a:ext uri="{FF2B5EF4-FFF2-40B4-BE49-F238E27FC236}">
                <a16:creationId xmlns:a16="http://schemas.microsoft.com/office/drawing/2014/main" id="{E197AC5D-1C30-E17F-D34E-19B41C678925}"/>
              </a:ext>
            </a:extLst>
          </p:cNvPr>
          <p:cNvPicPr>
            <a:picLocks noChangeAspect="1"/>
          </p:cNvPicPr>
          <p:nvPr/>
        </p:nvPicPr>
        <p:blipFill>
          <a:blip r:embed="rId4"/>
          <a:stretch>
            <a:fillRect/>
          </a:stretch>
        </p:blipFill>
        <p:spPr>
          <a:xfrm>
            <a:off x="114127" y="2929810"/>
            <a:ext cx="1172619" cy="1172619"/>
          </a:xfrm>
          <a:prstGeom prst="rect">
            <a:avLst/>
          </a:prstGeom>
        </p:spPr>
      </p:pic>
    </p:spTree>
    <p:extLst>
      <p:ext uri="{BB962C8B-B14F-4D97-AF65-F5344CB8AC3E}">
        <p14:creationId xmlns:p14="http://schemas.microsoft.com/office/powerpoint/2010/main" val="27828366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 department of interior Bureau of Land Management, Blm logo and graphic of Topographic lines in black and grey. " title="BLM banner ">
            <a:extLst>
              <a:ext uri="{FF2B5EF4-FFF2-40B4-BE49-F238E27FC236}">
                <a16:creationId xmlns:a16="http://schemas.microsoft.com/office/drawing/2014/main" id="{45F5A2A9-C080-4CEA-A696-C432E03EA0FE}"/>
              </a:ext>
            </a:extLst>
          </p:cNvPr>
          <p:cNvPicPr>
            <a:picLocks noChangeAspect="1"/>
          </p:cNvPicPr>
          <p:nvPr/>
        </p:nvPicPr>
        <p:blipFill rotWithShape="1">
          <a:blip r:embed="rId2">
            <a:extLst>
              <a:ext uri="{28A0092B-C50C-407E-A947-70E740481C1C}">
                <a14:useLocalDpi xmlns:a14="http://schemas.microsoft.com/office/drawing/2010/main" val="0"/>
              </a:ext>
            </a:extLst>
          </a:blip>
          <a:srcRect b="4851"/>
          <a:stretch/>
        </p:blipFill>
        <p:spPr>
          <a:xfrm>
            <a:off x="0" y="0"/>
            <a:ext cx="9144000" cy="6525344"/>
          </a:xfrm>
          <a:prstGeom prst="rect">
            <a:avLst/>
          </a:prstGeom>
        </p:spPr>
      </p:pic>
      <p:sp>
        <p:nvSpPr>
          <p:cNvPr id="2" name="TextBox 1">
            <a:extLst>
              <a:ext uri="{FF2B5EF4-FFF2-40B4-BE49-F238E27FC236}">
                <a16:creationId xmlns:a16="http://schemas.microsoft.com/office/drawing/2014/main" id="{25D3ADEC-0DCE-CC09-7A17-11B866D66981}"/>
              </a:ext>
            </a:extLst>
          </p:cNvPr>
          <p:cNvSpPr txBox="1"/>
          <p:nvPr/>
        </p:nvSpPr>
        <p:spPr>
          <a:xfrm>
            <a:off x="238125" y="1600200"/>
            <a:ext cx="8905875" cy="3970318"/>
          </a:xfrm>
          <a:prstGeom prst="rect">
            <a:avLst/>
          </a:prstGeom>
          <a:noFill/>
        </p:spPr>
        <p:txBody>
          <a:bodyPr wrap="square" rtlCol="0">
            <a:spAutoFit/>
          </a:bodyPr>
          <a:lstStyle/>
          <a:p>
            <a:r>
              <a:rPr lang="en-US" b="1" dirty="0"/>
              <a:t>Upper Colorado River District (UCRD)</a:t>
            </a:r>
          </a:p>
          <a:p>
            <a:endParaRPr lang="en-US" b="1" dirty="0"/>
          </a:p>
          <a:p>
            <a:r>
              <a:rPr lang="en-US" b="1" dirty="0"/>
              <a:t>Supplemental EIS/RMP for Colorado River Valley Field Office (CRVFO) and Grand Junction Field Office (GJFO): </a:t>
            </a:r>
          </a:p>
          <a:p>
            <a:endParaRPr lang="en-US" b="1" dirty="0"/>
          </a:p>
          <a:p>
            <a:r>
              <a:rPr lang="en-US" dirty="0"/>
              <a:t>CRVFO and GJFO continue to work on the court ordered Supplemental EIS to address issues related to analysis of downstream greenhouse gas emissions and the range of alternatives for acres available for leasing under their 2015 RMPs and Records of Decision.    The CRVFO consolidated oil and gas team is writing the EIS, with support from a contractor managed by the Colorado State Office. The comment period for the Draft EIS is open, with comments accepted until November 1. Three public meetings were held in September to help answer questions on the Draft Supplemental EIS. In-person meetings were held in Glenwood Springs and Grand Junction, and one meeting was virtual. The BLM expects to release a final EIS and Proposed Plan summer of 2024. </a:t>
            </a:r>
          </a:p>
        </p:txBody>
      </p:sp>
    </p:spTree>
    <p:extLst>
      <p:ext uri="{BB962C8B-B14F-4D97-AF65-F5344CB8AC3E}">
        <p14:creationId xmlns:p14="http://schemas.microsoft.com/office/powerpoint/2010/main" val="9942351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 department of interior Bureau of Land Management, Blm logo and graphic of Topographic lines in black and grey. " title="BLM banner ">
            <a:extLst>
              <a:ext uri="{FF2B5EF4-FFF2-40B4-BE49-F238E27FC236}">
                <a16:creationId xmlns:a16="http://schemas.microsoft.com/office/drawing/2014/main" id="{45F5A2A9-C080-4CEA-A696-C432E03EA0FE}"/>
              </a:ext>
            </a:extLst>
          </p:cNvPr>
          <p:cNvPicPr>
            <a:picLocks noChangeAspect="1"/>
          </p:cNvPicPr>
          <p:nvPr/>
        </p:nvPicPr>
        <p:blipFill rotWithShape="1">
          <a:blip r:embed="rId2">
            <a:extLst>
              <a:ext uri="{28A0092B-C50C-407E-A947-70E740481C1C}">
                <a14:useLocalDpi xmlns:a14="http://schemas.microsoft.com/office/drawing/2010/main" val="0"/>
              </a:ext>
            </a:extLst>
          </a:blip>
          <a:srcRect b="4851"/>
          <a:stretch/>
        </p:blipFill>
        <p:spPr>
          <a:xfrm>
            <a:off x="0" y="0"/>
            <a:ext cx="9144000" cy="6525344"/>
          </a:xfrm>
          <a:prstGeom prst="rect">
            <a:avLst/>
          </a:prstGeom>
        </p:spPr>
      </p:pic>
      <p:sp>
        <p:nvSpPr>
          <p:cNvPr id="2" name="TextBox 1">
            <a:extLst>
              <a:ext uri="{FF2B5EF4-FFF2-40B4-BE49-F238E27FC236}">
                <a16:creationId xmlns:a16="http://schemas.microsoft.com/office/drawing/2014/main" id="{25D3ADEC-0DCE-CC09-7A17-11B866D66981}"/>
              </a:ext>
            </a:extLst>
          </p:cNvPr>
          <p:cNvSpPr txBox="1"/>
          <p:nvPr/>
        </p:nvSpPr>
        <p:spPr>
          <a:xfrm>
            <a:off x="238125" y="1200150"/>
            <a:ext cx="8905875" cy="5078313"/>
          </a:xfrm>
          <a:prstGeom prst="rect">
            <a:avLst/>
          </a:prstGeom>
          <a:noFill/>
        </p:spPr>
        <p:txBody>
          <a:bodyPr wrap="square" rtlCol="0">
            <a:spAutoFit/>
          </a:bodyPr>
          <a:lstStyle/>
          <a:p>
            <a:r>
              <a:rPr lang="en-US" b="1" dirty="0"/>
              <a:t>Grand Junction Field Office (GJFO) including </a:t>
            </a:r>
          </a:p>
          <a:p>
            <a:r>
              <a:rPr lang="en-US" b="1" dirty="0"/>
              <a:t>McInnis Canyons National Conservation Area (MCNCA) and </a:t>
            </a:r>
          </a:p>
          <a:p>
            <a:r>
              <a:rPr lang="en-US" b="1" dirty="0"/>
              <a:t>Dominguez-Escalante National Conservation Area (DENCA)</a:t>
            </a:r>
          </a:p>
          <a:p>
            <a:r>
              <a:rPr lang="en-US" dirty="0"/>
              <a:t> </a:t>
            </a:r>
          </a:p>
          <a:p>
            <a:r>
              <a:rPr lang="en-US" b="1" dirty="0"/>
              <a:t>Low Elevation (Desert) Rangeland Management-</a:t>
            </a:r>
            <a:r>
              <a:rPr lang="en-US" dirty="0"/>
              <a:t> </a:t>
            </a:r>
          </a:p>
          <a:p>
            <a:r>
              <a:rPr lang="en-US" dirty="0"/>
              <a:t>The Grand Junction Field office (GJFO) is looking for the most innovative methods to manage rangelands; specifically, rangelands that have converted to cheatgrass from past management.  GJFO has had many low elevation rangelands transition over the years to be cheatgrass dominated and is working on developing a best management practices plan for rangelands that are in this state.</a:t>
            </a:r>
          </a:p>
          <a:p>
            <a:r>
              <a:rPr lang="en-US" dirty="0"/>
              <a:t> </a:t>
            </a:r>
          </a:p>
          <a:p>
            <a:r>
              <a:rPr lang="en-US" dirty="0"/>
              <a:t>This project would include looking at the most recent research studies done on cheatgrass rangelands and incorporating that information into a best practices management action plan. Mapping and identifying these areas with the best available data would also be part of this project to help management identify which rangelands to focus management on and what would be the best course of action. The project deliverable will be a report that will help prioritize where and how the office can be most effective at managing these areas to return them to perennial rangelands.</a:t>
            </a:r>
          </a:p>
        </p:txBody>
      </p:sp>
    </p:spTree>
    <p:extLst>
      <p:ext uri="{BB962C8B-B14F-4D97-AF65-F5344CB8AC3E}">
        <p14:creationId xmlns:p14="http://schemas.microsoft.com/office/powerpoint/2010/main" val="25376363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 department of interior Bureau of Land Management, Blm logo and graphic of Topographic lines in black and grey. " title="BLM banner ">
            <a:extLst>
              <a:ext uri="{FF2B5EF4-FFF2-40B4-BE49-F238E27FC236}">
                <a16:creationId xmlns:a16="http://schemas.microsoft.com/office/drawing/2014/main" id="{45F5A2A9-C080-4CEA-A696-C432E03EA0FE}"/>
              </a:ext>
            </a:extLst>
          </p:cNvPr>
          <p:cNvPicPr>
            <a:picLocks noChangeAspect="1"/>
          </p:cNvPicPr>
          <p:nvPr/>
        </p:nvPicPr>
        <p:blipFill rotWithShape="1">
          <a:blip r:embed="rId2">
            <a:extLst>
              <a:ext uri="{28A0092B-C50C-407E-A947-70E740481C1C}">
                <a14:useLocalDpi xmlns:a14="http://schemas.microsoft.com/office/drawing/2010/main" val="0"/>
              </a:ext>
            </a:extLst>
          </a:blip>
          <a:srcRect b="4851"/>
          <a:stretch/>
        </p:blipFill>
        <p:spPr>
          <a:xfrm>
            <a:off x="0" y="0"/>
            <a:ext cx="9144000" cy="6525344"/>
          </a:xfrm>
          <a:prstGeom prst="rect">
            <a:avLst/>
          </a:prstGeom>
        </p:spPr>
      </p:pic>
      <p:sp>
        <p:nvSpPr>
          <p:cNvPr id="2" name="TextBox 1">
            <a:extLst>
              <a:ext uri="{FF2B5EF4-FFF2-40B4-BE49-F238E27FC236}">
                <a16:creationId xmlns:a16="http://schemas.microsoft.com/office/drawing/2014/main" id="{25D3ADEC-0DCE-CC09-7A17-11B866D66981}"/>
              </a:ext>
            </a:extLst>
          </p:cNvPr>
          <p:cNvSpPr txBox="1"/>
          <p:nvPr/>
        </p:nvSpPr>
        <p:spPr>
          <a:xfrm>
            <a:off x="133350" y="742950"/>
            <a:ext cx="8905875" cy="5909310"/>
          </a:xfrm>
          <a:prstGeom prst="rect">
            <a:avLst/>
          </a:prstGeom>
          <a:noFill/>
        </p:spPr>
        <p:txBody>
          <a:bodyPr wrap="square" rtlCol="0">
            <a:spAutoFit/>
          </a:bodyPr>
          <a:lstStyle/>
          <a:p>
            <a:r>
              <a:rPr lang="en-US" b="1" dirty="0"/>
              <a:t>Special Status Species Grazing EA-</a:t>
            </a:r>
            <a:r>
              <a:rPr lang="en-US" dirty="0"/>
              <a:t> </a:t>
            </a:r>
          </a:p>
          <a:p>
            <a:r>
              <a:rPr lang="en-US" dirty="0"/>
              <a:t>The GJFO is planning to reissue 24 grazing permits with revised terms and conditions on 29 grazing allotments that have Colorado hookless cactus and </a:t>
            </a:r>
            <a:r>
              <a:rPr lang="en-US" dirty="0" err="1"/>
              <a:t>Debeque</a:t>
            </a:r>
            <a:r>
              <a:rPr lang="en-US" dirty="0"/>
              <a:t> phacelia (two threatened species). A comment period on the proposed EA started June 15 and ended on July 14.  The 12 conservation measures approved by the USFWS would be added to the permits.</a:t>
            </a:r>
          </a:p>
          <a:p>
            <a:r>
              <a:rPr lang="en-US" dirty="0"/>
              <a:t> </a:t>
            </a:r>
          </a:p>
          <a:p>
            <a:r>
              <a:rPr lang="en-US" b="1" dirty="0"/>
              <a:t>North </a:t>
            </a:r>
            <a:r>
              <a:rPr lang="en-US" b="1" dirty="0" err="1"/>
              <a:t>Fruita</a:t>
            </a:r>
            <a:r>
              <a:rPr lang="en-US" b="1" dirty="0"/>
              <a:t> Desert Trails Master Plan-</a:t>
            </a:r>
            <a:r>
              <a:rPr lang="en-US" dirty="0"/>
              <a:t> </a:t>
            </a:r>
          </a:p>
          <a:p>
            <a:r>
              <a:rPr lang="en-US" dirty="0"/>
              <a:t>In April 2022, BLM signed an Environmental Assessment approving the North </a:t>
            </a:r>
            <a:r>
              <a:rPr lang="en-US" dirty="0" err="1"/>
              <a:t>Fruita</a:t>
            </a:r>
            <a:r>
              <a:rPr lang="en-US" dirty="0"/>
              <a:t> Desert Trails Master Development Plan which includes 32 miles of new trails and trail reroutes and authorizes the use of Class 1 e-bikes on current and future trails in the North </a:t>
            </a:r>
            <a:r>
              <a:rPr lang="en-US" dirty="0" err="1"/>
              <a:t>Fruita</a:t>
            </a:r>
            <a:r>
              <a:rPr lang="en-US" dirty="0"/>
              <a:t> Desert (NFD) Special Recreation Management Area. The Mesa County Trail Crew, Western Colorado Conservation Corps, and volunteers began construction of the new trails and have completed approximately 12 miles of new singletrack trails.</a:t>
            </a:r>
          </a:p>
          <a:p>
            <a:endParaRPr lang="en-US" dirty="0"/>
          </a:p>
          <a:p>
            <a:r>
              <a:rPr lang="en-US" b="1" dirty="0"/>
              <a:t>Bangs OHV trail planning and development-</a:t>
            </a:r>
            <a:r>
              <a:rPr lang="en-US" dirty="0"/>
              <a:t>  </a:t>
            </a:r>
          </a:p>
          <a:p>
            <a:r>
              <a:rPr lang="en-US" dirty="0"/>
              <a:t>Approximately nine miles of new OHV trails (ATV, motorcycle and 4x4 rock crawling) routes were completed and opened to the public in 2022.  Most of the construction was completed by OHV crews funded by Colorado Parks and Wildlife OHV grants. Planning is completed for another six miles of proposed OHV trails in the Bangs Special Recreation Management Area that are planned for construction in the summer and fall of 2023.</a:t>
            </a:r>
          </a:p>
        </p:txBody>
      </p:sp>
    </p:spTree>
    <p:extLst>
      <p:ext uri="{BB962C8B-B14F-4D97-AF65-F5344CB8AC3E}">
        <p14:creationId xmlns:p14="http://schemas.microsoft.com/office/powerpoint/2010/main" val="25252120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 department of interior Bureau of Land Management, Blm logo and graphic of Topographic lines in black and grey. " title="BLM banner ">
            <a:extLst>
              <a:ext uri="{FF2B5EF4-FFF2-40B4-BE49-F238E27FC236}">
                <a16:creationId xmlns:a16="http://schemas.microsoft.com/office/drawing/2014/main" id="{45F5A2A9-C080-4CEA-A696-C432E03EA0FE}"/>
              </a:ext>
            </a:extLst>
          </p:cNvPr>
          <p:cNvPicPr>
            <a:picLocks noChangeAspect="1"/>
          </p:cNvPicPr>
          <p:nvPr/>
        </p:nvPicPr>
        <p:blipFill rotWithShape="1">
          <a:blip r:embed="rId2">
            <a:extLst>
              <a:ext uri="{28A0092B-C50C-407E-A947-70E740481C1C}">
                <a14:useLocalDpi xmlns:a14="http://schemas.microsoft.com/office/drawing/2010/main" val="0"/>
              </a:ext>
            </a:extLst>
          </a:blip>
          <a:srcRect b="4851"/>
          <a:stretch/>
        </p:blipFill>
        <p:spPr>
          <a:xfrm>
            <a:off x="0" y="0"/>
            <a:ext cx="9144000" cy="6525344"/>
          </a:xfrm>
          <a:prstGeom prst="rect">
            <a:avLst/>
          </a:prstGeom>
        </p:spPr>
      </p:pic>
      <p:sp>
        <p:nvSpPr>
          <p:cNvPr id="2" name="TextBox 1">
            <a:extLst>
              <a:ext uri="{FF2B5EF4-FFF2-40B4-BE49-F238E27FC236}">
                <a16:creationId xmlns:a16="http://schemas.microsoft.com/office/drawing/2014/main" id="{25D3ADEC-0DCE-CC09-7A17-11B866D66981}"/>
              </a:ext>
            </a:extLst>
          </p:cNvPr>
          <p:cNvSpPr txBox="1"/>
          <p:nvPr/>
        </p:nvSpPr>
        <p:spPr>
          <a:xfrm>
            <a:off x="238125" y="1628775"/>
            <a:ext cx="8905875" cy="2862322"/>
          </a:xfrm>
          <a:prstGeom prst="rect">
            <a:avLst/>
          </a:prstGeom>
          <a:noFill/>
        </p:spPr>
        <p:txBody>
          <a:bodyPr wrap="square" rtlCol="0">
            <a:spAutoFit/>
          </a:bodyPr>
          <a:lstStyle/>
          <a:p>
            <a:r>
              <a:rPr lang="en-US" b="1" dirty="0"/>
              <a:t>Lands and Realty-</a:t>
            </a:r>
          </a:p>
          <a:p>
            <a:endParaRPr lang="en-US" b="1" dirty="0"/>
          </a:p>
          <a:p>
            <a:r>
              <a:rPr lang="en-US" b="1" dirty="0"/>
              <a:t>Monument Trail-</a:t>
            </a:r>
            <a:r>
              <a:rPr lang="en-US" dirty="0"/>
              <a:t> </a:t>
            </a:r>
          </a:p>
          <a:p>
            <a:r>
              <a:rPr lang="en-US" dirty="0"/>
              <a:t>The Grand Junction Field Office is working with the City of Grand Junction to process their requested right-of-way grant for the Monument Connector Trail, which is an extension of the existing Monument Trail bike path. The path extension would connect the Lunch Loops (</a:t>
            </a:r>
            <a:r>
              <a:rPr lang="en-US" dirty="0" err="1"/>
              <a:t>Tabeguache</a:t>
            </a:r>
            <a:r>
              <a:rPr lang="en-US" dirty="0"/>
              <a:t>) Trailhead to South Camp Road. The City of Grand Junction is also partnering with Colorado West Land Trust on this project. </a:t>
            </a:r>
          </a:p>
          <a:p>
            <a:endParaRPr lang="en-US" dirty="0"/>
          </a:p>
          <a:p>
            <a:endParaRPr lang="en-US" dirty="0"/>
          </a:p>
        </p:txBody>
      </p:sp>
    </p:spTree>
    <p:extLst>
      <p:ext uri="{BB962C8B-B14F-4D97-AF65-F5344CB8AC3E}">
        <p14:creationId xmlns:p14="http://schemas.microsoft.com/office/powerpoint/2010/main" val="34467617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 department of interior Bureau of Land Management, Blm logo and graphic of Topographic lines in black and grey. " title="BLM banner ">
            <a:extLst>
              <a:ext uri="{FF2B5EF4-FFF2-40B4-BE49-F238E27FC236}">
                <a16:creationId xmlns:a16="http://schemas.microsoft.com/office/drawing/2014/main" id="{45F5A2A9-C080-4CEA-A696-C432E03EA0FE}"/>
              </a:ext>
            </a:extLst>
          </p:cNvPr>
          <p:cNvPicPr>
            <a:picLocks noChangeAspect="1"/>
          </p:cNvPicPr>
          <p:nvPr/>
        </p:nvPicPr>
        <p:blipFill rotWithShape="1">
          <a:blip r:embed="rId2">
            <a:extLst>
              <a:ext uri="{28A0092B-C50C-407E-A947-70E740481C1C}">
                <a14:useLocalDpi xmlns:a14="http://schemas.microsoft.com/office/drawing/2010/main" val="0"/>
              </a:ext>
            </a:extLst>
          </a:blip>
          <a:srcRect b="4851"/>
          <a:stretch/>
        </p:blipFill>
        <p:spPr>
          <a:xfrm>
            <a:off x="0" y="0"/>
            <a:ext cx="9144000" cy="6525344"/>
          </a:xfrm>
          <a:prstGeom prst="rect">
            <a:avLst/>
          </a:prstGeom>
        </p:spPr>
      </p:pic>
      <p:sp>
        <p:nvSpPr>
          <p:cNvPr id="2" name="TextBox 1">
            <a:extLst>
              <a:ext uri="{FF2B5EF4-FFF2-40B4-BE49-F238E27FC236}">
                <a16:creationId xmlns:a16="http://schemas.microsoft.com/office/drawing/2014/main" id="{25D3ADEC-0DCE-CC09-7A17-11B866D66981}"/>
              </a:ext>
            </a:extLst>
          </p:cNvPr>
          <p:cNvSpPr txBox="1"/>
          <p:nvPr/>
        </p:nvSpPr>
        <p:spPr>
          <a:xfrm>
            <a:off x="133350" y="742950"/>
            <a:ext cx="8905875" cy="5909310"/>
          </a:xfrm>
          <a:prstGeom prst="rect">
            <a:avLst/>
          </a:prstGeom>
          <a:noFill/>
        </p:spPr>
        <p:txBody>
          <a:bodyPr wrap="square" rtlCol="0">
            <a:spAutoFit/>
          </a:bodyPr>
          <a:lstStyle/>
          <a:p>
            <a:r>
              <a:rPr lang="en-US" b="1" dirty="0"/>
              <a:t>McInnis Canyons National Conservation Area</a:t>
            </a:r>
          </a:p>
          <a:p>
            <a:endParaRPr lang="en-US" b="1" dirty="0"/>
          </a:p>
          <a:p>
            <a:r>
              <a:rPr lang="en-US" b="1" dirty="0"/>
              <a:t>Rabbit Valley Campgrounds-</a:t>
            </a:r>
          </a:p>
          <a:p>
            <a:r>
              <a:rPr lang="en-US" dirty="0"/>
              <a:t> The Grand Junction Field Office implemented an online reservation system for overnight camping on February 1, 2023, for the five campgrounds in the Rabbit Valley area of McInnis Canyons National Conservation Area. The Recreation.gov online reservation system will help manage the increased popularity of the area and will ensure campsite availability prior to arrival. Do to extenuating circumstances connected with the long winter, campsite construction is not yet complete. The BLM is working with the contractor on a regular basis and has limited the reservation of incomplete campsites on rec.gov. The delay has resulted in some visitor confusion. The GJFO is actively engaging the public through regular patrols, signage, and social media.</a:t>
            </a:r>
          </a:p>
          <a:p>
            <a:r>
              <a:rPr lang="en-US" dirty="0"/>
              <a:t> </a:t>
            </a:r>
          </a:p>
          <a:p>
            <a:r>
              <a:rPr lang="en-US" dirty="0"/>
              <a:t>Visitors may make online reservations at www.recreation.gov or call 1-877-444-6777. Reservations can be made up to six months in advance or on-site using a mobile device. The Equestrian campground will be closed to the public from February through April each year to accommodate livestock operations. The camping fee is $20 per night plus an $8 transaction fee for each reservation. Approximately 50 percent of the sites in each campground will be available for online reservations on a six-month rolling window, with the rest of the sites available on a four-day rolling window to accommodate spontaneous trips. Camping in the McInnis Canyons National Conservation Area is limited to 7 nights per month. </a:t>
            </a:r>
          </a:p>
        </p:txBody>
      </p:sp>
    </p:spTree>
    <p:extLst>
      <p:ext uri="{BB962C8B-B14F-4D97-AF65-F5344CB8AC3E}">
        <p14:creationId xmlns:p14="http://schemas.microsoft.com/office/powerpoint/2010/main" val="42698355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 department of interior Bureau of Land Management, Blm logo and graphic of Topographic lines in black and grey. " title="BLM banner ">
            <a:extLst>
              <a:ext uri="{FF2B5EF4-FFF2-40B4-BE49-F238E27FC236}">
                <a16:creationId xmlns:a16="http://schemas.microsoft.com/office/drawing/2014/main" id="{45F5A2A9-C080-4CEA-A696-C432E03EA0FE}"/>
              </a:ext>
            </a:extLst>
          </p:cNvPr>
          <p:cNvPicPr>
            <a:picLocks noChangeAspect="1"/>
          </p:cNvPicPr>
          <p:nvPr/>
        </p:nvPicPr>
        <p:blipFill rotWithShape="1">
          <a:blip r:embed="rId2">
            <a:extLst>
              <a:ext uri="{28A0092B-C50C-407E-A947-70E740481C1C}">
                <a14:useLocalDpi xmlns:a14="http://schemas.microsoft.com/office/drawing/2010/main" val="0"/>
              </a:ext>
            </a:extLst>
          </a:blip>
          <a:srcRect b="4851"/>
          <a:stretch/>
        </p:blipFill>
        <p:spPr>
          <a:xfrm>
            <a:off x="0" y="0"/>
            <a:ext cx="9144000" cy="6525344"/>
          </a:xfrm>
          <a:prstGeom prst="rect">
            <a:avLst/>
          </a:prstGeom>
        </p:spPr>
      </p:pic>
      <p:sp>
        <p:nvSpPr>
          <p:cNvPr id="2" name="TextBox 1">
            <a:extLst>
              <a:ext uri="{FF2B5EF4-FFF2-40B4-BE49-F238E27FC236}">
                <a16:creationId xmlns:a16="http://schemas.microsoft.com/office/drawing/2014/main" id="{25D3ADEC-0DCE-CC09-7A17-11B866D66981}"/>
              </a:ext>
            </a:extLst>
          </p:cNvPr>
          <p:cNvSpPr txBox="1"/>
          <p:nvPr/>
        </p:nvSpPr>
        <p:spPr>
          <a:xfrm>
            <a:off x="133350" y="742950"/>
            <a:ext cx="8905875" cy="6186309"/>
          </a:xfrm>
          <a:prstGeom prst="rect">
            <a:avLst/>
          </a:prstGeom>
          <a:noFill/>
        </p:spPr>
        <p:txBody>
          <a:bodyPr wrap="square" rtlCol="0">
            <a:spAutoFit/>
          </a:bodyPr>
          <a:lstStyle/>
          <a:p>
            <a:r>
              <a:rPr lang="en-US" b="1" dirty="0"/>
              <a:t>Dominguez-Escalante National Conservation Area (D-E NCA)</a:t>
            </a:r>
          </a:p>
          <a:p>
            <a:r>
              <a:rPr lang="en-US" b="1" dirty="0"/>
              <a:t> </a:t>
            </a:r>
          </a:p>
          <a:p>
            <a:r>
              <a:rPr lang="en-US" b="1" dirty="0"/>
              <a:t>Gunnison River Campsite Designation and Permit System-</a:t>
            </a:r>
            <a:r>
              <a:rPr lang="en-US" dirty="0"/>
              <a:t> </a:t>
            </a:r>
          </a:p>
          <a:p>
            <a:r>
              <a:rPr lang="en-US" dirty="0"/>
              <a:t>The BLM implemented a decision from the 2017 D-E NCA RMP to require overnight boaters on the Lower Gunnison River, from Delta to Whitewater, to obtain a permit. BLM staff updated signage and conducted outreach regarding the change with places like Mountain Buzz and American Whitewater. For now, the BLM has implemented a free, self-issued, permit that is filled out on-site. Compliance is estimated at 50-70% and compliance is expected to increase with additional education and outreach.</a:t>
            </a:r>
          </a:p>
          <a:p>
            <a:r>
              <a:rPr lang="en-US" dirty="0"/>
              <a:t>  </a:t>
            </a:r>
          </a:p>
          <a:p>
            <a:r>
              <a:rPr lang="en-US" dirty="0"/>
              <a:t>Moving forward, the BLM will refine the permit system, implement a reservation system, designate river campsites, and develop an allocation for permitted outfitters. Staff spent over 50 days in the field conducting outreach to the public and soliciting input to the planning process. Staff also contacted river outfitters and collaborated with partners like Colorado Canyons Association for outreach. BLM drafted a proposed action for campsites along the Gunnison River and conducted public scoping on the proposal during the winter of 2021. </a:t>
            </a:r>
          </a:p>
          <a:p>
            <a:endParaRPr lang="en-US" dirty="0"/>
          </a:p>
          <a:p>
            <a:r>
              <a:rPr lang="en-US" dirty="0"/>
              <a:t>The BLM received over 100 comments – several substantive comments have shaped the proposed action and alternatives in the Environmental Assessment (EA). The BLM released the Preliminary EA on June 7 for a 30-day public comment period that will end on July 6. </a:t>
            </a:r>
          </a:p>
          <a:p>
            <a:endParaRPr lang="en-US" dirty="0"/>
          </a:p>
          <a:p>
            <a:endParaRPr lang="en-US" dirty="0"/>
          </a:p>
        </p:txBody>
      </p:sp>
    </p:spTree>
    <p:extLst>
      <p:ext uri="{BB962C8B-B14F-4D97-AF65-F5344CB8AC3E}">
        <p14:creationId xmlns:p14="http://schemas.microsoft.com/office/powerpoint/2010/main" val="23925955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 department of interior Bureau of Land Management, Blm logo and graphic of Topographic lines in black and grey. " title="BLM banner ">
            <a:extLst>
              <a:ext uri="{FF2B5EF4-FFF2-40B4-BE49-F238E27FC236}">
                <a16:creationId xmlns:a16="http://schemas.microsoft.com/office/drawing/2014/main" id="{45F5A2A9-C080-4CEA-A696-C432E03EA0FE}"/>
              </a:ext>
            </a:extLst>
          </p:cNvPr>
          <p:cNvPicPr>
            <a:picLocks noChangeAspect="1"/>
          </p:cNvPicPr>
          <p:nvPr/>
        </p:nvPicPr>
        <p:blipFill rotWithShape="1">
          <a:blip r:embed="rId2">
            <a:extLst>
              <a:ext uri="{28A0092B-C50C-407E-A947-70E740481C1C}">
                <a14:useLocalDpi xmlns:a14="http://schemas.microsoft.com/office/drawing/2010/main" val="0"/>
              </a:ext>
            </a:extLst>
          </a:blip>
          <a:srcRect b="4851"/>
          <a:stretch/>
        </p:blipFill>
        <p:spPr>
          <a:xfrm>
            <a:off x="0" y="0"/>
            <a:ext cx="9144000" cy="6525344"/>
          </a:xfrm>
          <a:prstGeom prst="rect">
            <a:avLst/>
          </a:prstGeom>
        </p:spPr>
      </p:pic>
      <p:sp>
        <p:nvSpPr>
          <p:cNvPr id="2" name="TextBox 1">
            <a:extLst>
              <a:ext uri="{FF2B5EF4-FFF2-40B4-BE49-F238E27FC236}">
                <a16:creationId xmlns:a16="http://schemas.microsoft.com/office/drawing/2014/main" id="{25D3ADEC-0DCE-CC09-7A17-11B866D66981}"/>
              </a:ext>
            </a:extLst>
          </p:cNvPr>
          <p:cNvSpPr txBox="1"/>
          <p:nvPr/>
        </p:nvSpPr>
        <p:spPr>
          <a:xfrm>
            <a:off x="133350" y="742950"/>
            <a:ext cx="8905875" cy="3416320"/>
          </a:xfrm>
          <a:prstGeom prst="rect">
            <a:avLst/>
          </a:prstGeom>
          <a:noFill/>
        </p:spPr>
        <p:txBody>
          <a:bodyPr wrap="square" rtlCol="0">
            <a:spAutoFit/>
          </a:bodyPr>
          <a:lstStyle/>
          <a:p>
            <a:r>
              <a:rPr lang="en-US" dirty="0"/>
              <a:t> </a:t>
            </a:r>
          </a:p>
          <a:p>
            <a:r>
              <a:rPr lang="en-US" b="1" dirty="0"/>
              <a:t>Cactus Park Special Recreation Management Area- </a:t>
            </a:r>
          </a:p>
          <a:p>
            <a:r>
              <a:rPr lang="en-US" dirty="0"/>
              <a:t>The 2017 D-E NCA RMP designated the Cactus Park Area as a Special Recreation Management Area targeting family friendly motorized trail riding and associated camping. </a:t>
            </a:r>
          </a:p>
          <a:p>
            <a:endParaRPr lang="en-US" dirty="0"/>
          </a:p>
          <a:p>
            <a:r>
              <a:rPr lang="en-US" dirty="0"/>
              <a:t>The BLM is currently working with Western Slope ATV Association (WSATVA) on projects to improve recreation opportunities and protect sensitive resources in the area. WSATVA received a motorized trail grant from CPW to conduct archaeological surveys on the proposed new Ponderosa Loop Trail. In addition, the BLM is working on layout and design of the Farmers Canyon Trail reroute. This will reroute users outside the mule deer winter range that is closed to travel during the winter to protect mule deer. The BLM completed biological surveys and finished the archaeological surveys during spring of 2022. </a:t>
            </a:r>
          </a:p>
        </p:txBody>
      </p:sp>
    </p:spTree>
    <p:extLst>
      <p:ext uri="{BB962C8B-B14F-4D97-AF65-F5344CB8AC3E}">
        <p14:creationId xmlns:p14="http://schemas.microsoft.com/office/powerpoint/2010/main" val="4977816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 department of interior Bureau of Land Management, Blm logo and graphic of Topographic lines in black and grey. " title="BLM banner ">
            <a:extLst>
              <a:ext uri="{FF2B5EF4-FFF2-40B4-BE49-F238E27FC236}">
                <a16:creationId xmlns:a16="http://schemas.microsoft.com/office/drawing/2014/main" id="{45F5A2A9-C080-4CEA-A696-C432E03EA0FE}"/>
              </a:ext>
            </a:extLst>
          </p:cNvPr>
          <p:cNvPicPr>
            <a:picLocks noChangeAspect="1"/>
          </p:cNvPicPr>
          <p:nvPr/>
        </p:nvPicPr>
        <p:blipFill rotWithShape="1">
          <a:blip r:embed="rId2">
            <a:extLst>
              <a:ext uri="{28A0092B-C50C-407E-A947-70E740481C1C}">
                <a14:useLocalDpi xmlns:a14="http://schemas.microsoft.com/office/drawing/2010/main" val="0"/>
              </a:ext>
            </a:extLst>
          </a:blip>
          <a:srcRect b="4851"/>
          <a:stretch/>
        </p:blipFill>
        <p:spPr>
          <a:xfrm>
            <a:off x="0" y="0"/>
            <a:ext cx="9144000" cy="6525344"/>
          </a:xfrm>
          <a:prstGeom prst="rect">
            <a:avLst/>
          </a:prstGeom>
        </p:spPr>
      </p:pic>
      <p:sp>
        <p:nvSpPr>
          <p:cNvPr id="2" name="TextBox 1">
            <a:extLst>
              <a:ext uri="{FF2B5EF4-FFF2-40B4-BE49-F238E27FC236}">
                <a16:creationId xmlns:a16="http://schemas.microsoft.com/office/drawing/2014/main" id="{25D3ADEC-0DCE-CC09-7A17-11B866D66981}"/>
              </a:ext>
            </a:extLst>
          </p:cNvPr>
          <p:cNvSpPr txBox="1"/>
          <p:nvPr/>
        </p:nvSpPr>
        <p:spPr>
          <a:xfrm>
            <a:off x="133350" y="742950"/>
            <a:ext cx="8905875" cy="5632311"/>
          </a:xfrm>
          <a:prstGeom prst="rect">
            <a:avLst/>
          </a:prstGeom>
          <a:noFill/>
        </p:spPr>
        <p:txBody>
          <a:bodyPr wrap="square" rtlCol="0">
            <a:spAutoFit/>
          </a:bodyPr>
          <a:lstStyle/>
          <a:p>
            <a:r>
              <a:rPr lang="en-US" b="1" dirty="0"/>
              <a:t>Colorado River Valley Field Office (CRVFO – Silt)</a:t>
            </a:r>
          </a:p>
          <a:p>
            <a:r>
              <a:rPr lang="en-US" dirty="0"/>
              <a:t>	</a:t>
            </a:r>
          </a:p>
          <a:p>
            <a:r>
              <a:rPr lang="en-US" b="1" dirty="0"/>
              <a:t>Resources</a:t>
            </a:r>
          </a:p>
          <a:p>
            <a:r>
              <a:rPr lang="en-US" b="1" dirty="0"/>
              <a:t>Horse Creek Stabilization Work- </a:t>
            </a:r>
          </a:p>
          <a:p>
            <a:r>
              <a:rPr lang="en-US" dirty="0"/>
              <a:t>The CRVFO completed the first phase of a project to stop the upstream migration of </a:t>
            </a:r>
            <a:r>
              <a:rPr lang="en-US" dirty="0" err="1"/>
              <a:t>headcuts</a:t>
            </a:r>
            <a:r>
              <a:rPr lang="en-US" dirty="0"/>
              <a:t> and resulting stream channel incision along Horse Creek, a small perennial stream approximately ten miles north of </a:t>
            </a:r>
            <a:r>
              <a:rPr lang="en-US" dirty="0" err="1"/>
              <a:t>Dotsero</a:t>
            </a:r>
            <a:r>
              <a:rPr lang="en-US" dirty="0"/>
              <a:t>, to help protect the existing riparian corridor and resident fishery. Phase I involved road improvements and using heavy equipment and large boulders to build stabilization and grade control structures in critical areas. Additional structures are planned for next year. Once stabilized, the BLM will investigate the causal factors contributing to the </a:t>
            </a:r>
            <a:r>
              <a:rPr lang="en-US" dirty="0" err="1"/>
              <a:t>headcutting</a:t>
            </a:r>
            <a:r>
              <a:rPr lang="en-US" dirty="0"/>
              <a:t> and work to reduce or eliminate future risk.</a:t>
            </a:r>
          </a:p>
          <a:p>
            <a:endParaRPr lang="en-US" dirty="0"/>
          </a:p>
          <a:p>
            <a:r>
              <a:rPr lang="en-US" b="1" dirty="0"/>
              <a:t>Integrated Fuels and Habitat Improvement Projects-</a:t>
            </a:r>
          </a:p>
          <a:p>
            <a:r>
              <a:rPr lang="en-US" dirty="0"/>
              <a:t>The CRVFO is in various stages of planning and implementing several integrated vegetation management projects including the following:</a:t>
            </a:r>
          </a:p>
          <a:p>
            <a:endParaRPr lang="en-US" dirty="0"/>
          </a:p>
          <a:p>
            <a:r>
              <a:rPr lang="en-US" b="1" dirty="0"/>
              <a:t>Stifel Creek </a:t>
            </a:r>
            <a:r>
              <a:rPr lang="en-US" dirty="0"/>
              <a:t>– </a:t>
            </a:r>
          </a:p>
          <a:p>
            <a:r>
              <a:rPr lang="en-US" dirty="0"/>
              <a:t>The Upper Colorado River District Fuels program will be implementing the selective thinning of pinyon and juniper woodlands in the Stifel Creek area. A mix of mechanical and hand thinning is proposed to accomplish restoration of sage and woodland habitats. </a:t>
            </a:r>
          </a:p>
        </p:txBody>
      </p:sp>
    </p:spTree>
    <p:extLst>
      <p:ext uri="{BB962C8B-B14F-4D97-AF65-F5344CB8AC3E}">
        <p14:creationId xmlns:p14="http://schemas.microsoft.com/office/powerpoint/2010/main" val="34608384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 department of interior Bureau of Land Management, Blm logo and graphic of Topographic lines in black and grey. " title="BLM banner ">
            <a:extLst>
              <a:ext uri="{FF2B5EF4-FFF2-40B4-BE49-F238E27FC236}">
                <a16:creationId xmlns:a16="http://schemas.microsoft.com/office/drawing/2014/main" id="{45F5A2A9-C080-4CEA-A696-C432E03EA0FE}"/>
              </a:ext>
            </a:extLst>
          </p:cNvPr>
          <p:cNvPicPr>
            <a:picLocks noChangeAspect="1"/>
          </p:cNvPicPr>
          <p:nvPr/>
        </p:nvPicPr>
        <p:blipFill rotWithShape="1">
          <a:blip r:embed="rId2">
            <a:extLst>
              <a:ext uri="{28A0092B-C50C-407E-A947-70E740481C1C}">
                <a14:useLocalDpi xmlns:a14="http://schemas.microsoft.com/office/drawing/2010/main" val="0"/>
              </a:ext>
            </a:extLst>
          </a:blip>
          <a:srcRect b="4851"/>
          <a:stretch/>
        </p:blipFill>
        <p:spPr>
          <a:xfrm>
            <a:off x="0" y="0"/>
            <a:ext cx="9144000" cy="6525344"/>
          </a:xfrm>
          <a:prstGeom prst="rect">
            <a:avLst/>
          </a:prstGeom>
        </p:spPr>
      </p:pic>
      <p:sp>
        <p:nvSpPr>
          <p:cNvPr id="2" name="TextBox 1">
            <a:extLst>
              <a:ext uri="{FF2B5EF4-FFF2-40B4-BE49-F238E27FC236}">
                <a16:creationId xmlns:a16="http://schemas.microsoft.com/office/drawing/2014/main" id="{25D3ADEC-0DCE-CC09-7A17-11B866D66981}"/>
              </a:ext>
            </a:extLst>
          </p:cNvPr>
          <p:cNvSpPr txBox="1"/>
          <p:nvPr/>
        </p:nvSpPr>
        <p:spPr>
          <a:xfrm>
            <a:off x="133350" y="742950"/>
            <a:ext cx="8905875" cy="3970318"/>
          </a:xfrm>
          <a:prstGeom prst="rect">
            <a:avLst/>
          </a:prstGeom>
          <a:noFill/>
        </p:spPr>
        <p:txBody>
          <a:bodyPr wrap="square" rtlCol="0">
            <a:spAutoFit/>
          </a:bodyPr>
          <a:lstStyle/>
          <a:p>
            <a:r>
              <a:rPr lang="en-US" b="1" dirty="0" err="1"/>
              <a:t>Sutey</a:t>
            </a:r>
            <a:r>
              <a:rPr lang="en-US" b="1" dirty="0"/>
              <a:t> Ranch Targeted Goat Grazing –</a:t>
            </a:r>
          </a:p>
          <a:p>
            <a:r>
              <a:rPr lang="en-US" dirty="0"/>
              <a:t>This is the fourth year that the CRVFO has contracted Goat Green LLC to use targeted goat grazing to improve soil conditions and increase plant diversity in the former agricultural fields. This treatment also reduces fuel loads around the historic buildings. The goats are expected to arrive in mid-October.</a:t>
            </a:r>
          </a:p>
          <a:p>
            <a:endParaRPr lang="en-US" dirty="0"/>
          </a:p>
          <a:p>
            <a:r>
              <a:rPr lang="en-US" b="1" dirty="0"/>
              <a:t>Proposed Fuels Treatments in the King Mountain SRMA </a:t>
            </a:r>
            <a:r>
              <a:rPr lang="en-US" dirty="0"/>
              <a:t>– </a:t>
            </a:r>
          </a:p>
          <a:p>
            <a:r>
              <a:rPr lang="en-US" dirty="0"/>
              <a:t>The CRVFO is in the early stages of collaborating with partners including Colorado State Forest Service, range permittees, water users, conservation groups and elected officials on proposed fuels reduction treatments in the King Mountain SRMA. This area is within Routt County south of the town of </a:t>
            </a:r>
            <a:r>
              <a:rPr lang="en-US" dirty="0" err="1"/>
              <a:t>Toponas</a:t>
            </a:r>
            <a:r>
              <a:rPr lang="en-US" dirty="0"/>
              <a:t>. Approximately 3,000 acres could be mechanically treated over multiple years using Good Neighbor Authority with the Colorado State Forest Service to reduce hazardous fuels and maintain access to infrastructure including range fences and access routes.</a:t>
            </a:r>
          </a:p>
        </p:txBody>
      </p:sp>
    </p:spTree>
    <p:extLst>
      <p:ext uri="{BB962C8B-B14F-4D97-AF65-F5344CB8AC3E}">
        <p14:creationId xmlns:p14="http://schemas.microsoft.com/office/powerpoint/2010/main" val="38793097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 department of interior Bureau of Land Management, Blm logo and graphic of Topographic lines in black and grey. " title="BLM banner ">
            <a:extLst>
              <a:ext uri="{FF2B5EF4-FFF2-40B4-BE49-F238E27FC236}">
                <a16:creationId xmlns:a16="http://schemas.microsoft.com/office/drawing/2014/main" id="{45F5A2A9-C080-4CEA-A696-C432E03EA0FE}"/>
              </a:ext>
            </a:extLst>
          </p:cNvPr>
          <p:cNvPicPr>
            <a:picLocks noChangeAspect="1"/>
          </p:cNvPicPr>
          <p:nvPr/>
        </p:nvPicPr>
        <p:blipFill rotWithShape="1">
          <a:blip r:embed="rId2">
            <a:extLst>
              <a:ext uri="{28A0092B-C50C-407E-A947-70E740481C1C}">
                <a14:useLocalDpi xmlns:a14="http://schemas.microsoft.com/office/drawing/2010/main" val="0"/>
              </a:ext>
            </a:extLst>
          </a:blip>
          <a:srcRect b="4851"/>
          <a:stretch/>
        </p:blipFill>
        <p:spPr>
          <a:xfrm>
            <a:off x="0" y="0"/>
            <a:ext cx="9144000" cy="6525344"/>
          </a:xfrm>
          <a:prstGeom prst="rect">
            <a:avLst/>
          </a:prstGeom>
        </p:spPr>
      </p:pic>
      <p:sp>
        <p:nvSpPr>
          <p:cNvPr id="2" name="TextBox 1">
            <a:extLst>
              <a:ext uri="{FF2B5EF4-FFF2-40B4-BE49-F238E27FC236}">
                <a16:creationId xmlns:a16="http://schemas.microsoft.com/office/drawing/2014/main" id="{25D3ADEC-0DCE-CC09-7A17-11B866D66981}"/>
              </a:ext>
            </a:extLst>
          </p:cNvPr>
          <p:cNvSpPr txBox="1"/>
          <p:nvPr/>
        </p:nvSpPr>
        <p:spPr>
          <a:xfrm>
            <a:off x="133350" y="742950"/>
            <a:ext cx="8905875" cy="5355312"/>
          </a:xfrm>
          <a:prstGeom prst="rect">
            <a:avLst/>
          </a:prstGeom>
          <a:noFill/>
        </p:spPr>
        <p:txBody>
          <a:bodyPr wrap="square" rtlCol="0">
            <a:spAutoFit/>
          </a:bodyPr>
          <a:lstStyle/>
          <a:p>
            <a:r>
              <a:rPr lang="en-US" b="1" dirty="0"/>
              <a:t>Energy, Lands and Minerals</a:t>
            </a:r>
          </a:p>
          <a:p>
            <a:endParaRPr lang="en-US" b="1" dirty="0"/>
          </a:p>
          <a:p>
            <a:r>
              <a:rPr lang="en-US" b="1" dirty="0"/>
              <a:t>Mid-Continent Quarry Updates-</a:t>
            </a:r>
          </a:p>
          <a:p>
            <a:endParaRPr lang="en-US" b="1" dirty="0"/>
          </a:p>
          <a:p>
            <a:r>
              <a:rPr lang="en-US" dirty="0"/>
              <a:t>Noncompliance and Rock Fall - The BLM’s work with RMI to address the noncompliance Order that BLM issued last August for exceeding authorized acres (among other items) has been delayed following the large rockslide that occurred in January. This event resulted in interagency coordination with the U.S. Mine Safety and Health Administration (MSHA) and Colorado Division of Reclamation, Mining and Safety (DRMS). </a:t>
            </a:r>
          </a:p>
          <a:p>
            <a:endParaRPr lang="en-US" dirty="0"/>
          </a:p>
          <a:p>
            <a:r>
              <a:rPr lang="en-US" dirty="0"/>
              <a:t>Ultimately, this event triggered the need for RMI to provide the agencies with a geotechnical engineering report, which includes two parts. The first part is an analysis of the rockfall, the contributing factors, and why it potentially failed like it did. Part two, which the BLM recently received includes an analysis of how likely the highwall areas are to fail again along with some stabilization methods that could be used. It also includes recommendations for mining above the rockfall and how to do that to prevent future failures.  After BLM understands how much additional ground disturbance may be needed to stabilize the highwall, it will resume follow-up actions needed to address the noncompliance.</a:t>
            </a:r>
          </a:p>
          <a:p>
            <a:r>
              <a:rPr lang="en-US" dirty="0"/>
              <a:t> </a:t>
            </a:r>
          </a:p>
        </p:txBody>
      </p:sp>
    </p:spTree>
    <p:extLst>
      <p:ext uri="{BB962C8B-B14F-4D97-AF65-F5344CB8AC3E}">
        <p14:creationId xmlns:p14="http://schemas.microsoft.com/office/powerpoint/2010/main" val="736412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85725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US" sz="1350">
              <a:solidFill>
                <a:prstClr val="white"/>
              </a:solidFill>
              <a:latin typeface="Calibri" panose="020F0502020204030204"/>
            </a:endParaRPr>
          </a:p>
        </p:txBody>
      </p:sp>
      <p:pic>
        <p:nvPicPr>
          <p:cNvPr id="2" name="Picture 1">
            <a:extLst>
              <a:ext uri="{FF2B5EF4-FFF2-40B4-BE49-F238E27FC236}">
                <a16:creationId xmlns:a16="http://schemas.microsoft.com/office/drawing/2014/main" id="{801E3C64-9382-8DDF-7BEE-166DFBC43BEA}"/>
              </a:ext>
            </a:extLst>
          </p:cNvPr>
          <p:cNvPicPr>
            <a:picLocks noChangeAspect="1"/>
          </p:cNvPicPr>
          <p:nvPr/>
        </p:nvPicPr>
        <p:blipFill rotWithShape="1">
          <a:blip r:embed="rId2"/>
          <a:srcRect b="19"/>
          <a:stretch/>
        </p:blipFill>
        <p:spPr>
          <a:xfrm>
            <a:off x="15" y="858211"/>
            <a:ext cx="9143985" cy="5142539"/>
          </a:xfrm>
          <a:prstGeom prst="rect">
            <a:avLst/>
          </a:prstGeom>
        </p:spPr>
      </p:pic>
      <p:pic>
        <p:nvPicPr>
          <p:cNvPr id="3" name="Picture 2">
            <a:extLst>
              <a:ext uri="{FF2B5EF4-FFF2-40B4-BE49-F238E27FC236}">
                <a16:creationId xmlns:a16="http://schemas.microsoft.com/office/drawing/2014/main" id="{296F238F-0F81-24AB-F8B0-BDC20B17E37B}"/>
              </a:ext>
            </a:extLst>
          </p:cNvPr>
          <p:cNvPicPr>
            <a:picLocks noChangeAspect="1"/>
          </p:cNvPicPr>
          <p:nvPr/>
        </p:nvPicPr>
        <p:blipFill>
          <a:blip r:embed="rId3"/>
          <a:stretch>
            <a:fillRect/>
          </a:stretch>
        </p:blipFill>
        <p:spPr>
          <a:xfrm>
            <a:off x="713679" y="1770082"/>
            <a:ext cx="7716643" cy="4335385"/>
          </a:xfrm>
          <a:prstGeom prst="rect">
            <a:avLst/>
          </a:prstGeom>
        </p:spPr>
      </p:pic>
      <p:pic>
        <p:nvPicPr>
          <p:cNvPr id="4" name="Picture 3" descr="A graphic showing today's fire danger level; low, moderate, high, very high and extreme.">
            <a:extLst>
              <a:ext uri="{FF2B5EF4-FFF2-40B4-BE49-F238E27FC236}">
                <a16:creationId xmlns:a16="http://schemas.microsoft.com/office/drawing/2014/main" id="{9323193F-763A-3B9F-52EF-82F994FB6BEF}"/>
              </a:ext>
            </a:extLst>
          </p:cNvPr>
          <p:cNvPicPr>
            <a:picLocks noChangeAspect="1"/>
          </p:cNvPicPr>
          <p:nvPr/>
        </p:nvPicPr>
        <p:blipFill>
          <a:blip r:embed="rId4"/>
          <a:stretch>
            <a:fillRect/>
          </a:stretch>
        </p:blipFill>
        <p:spPr>
          <a:xfrm>
            <a:off x="7177834" y="3256401"/>
            <a:ext cx="1714286" cy="1128572"/>
          </a:xfrm>
          <a:prstGeom prst="rect">
            <a:avLst/>
          </a:prstGeom>
        </p:spPr>
      </p:pic>
    </p:spTree>
    <p:extLst>
      <p:ext uri="{BB962C8B-B14F-4D97-AF65-F5344CB8AC3E}">
        <p14:creationId xmlns:p14="http://schemas.microsoft.com/office/powerpoint/2010/main" val="42289550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 department of interior Bureau of Land Management, Blm logo and graphic of Topographic lines in black and grey. " title="BLM banner ">
            <a:extLst>
              <a:ext uri="{FF2B5EF4-FFF2-40B4-BE49-F238E27FC236}">
                <a16:creationId xmlns:a16="http://schemas.microsoft.com/office/drawing/2014/main" id="{45F5A2A9-C080-4CEA-A696-C432E03EA0FE}"/>
              </a:ext>
            </a:extLst>
          </p:cNvPr>
          <p:cNvPicPr>
            <a:picLocks noChangeAspect="1"/>
          </p:cNvPicPr>
          <p:nvPr/>
        </p:nvPicPr>
        <p:blipFill rotWithShape="1">
          <a:blip r:embed="rId2">
            <a:extLst>
              <a:ext uri="{28A0092B-C50C-407E-A947-70E740481C1C}">
                <a14:useLocalDpi xmlns:a14="http://schemas.microsoft.com/office/drawing/2010/main" val="0"/>
              </a:ext>
            </a:extLst>
          </a:blip>
          <a:srcRect b="4851"/>
          <a:stretch/>
        </p:blipFill>
        <p:spPr>
          <a:xfrm>
            <a:off x="0" y="0"/>
            <a:ext cx="9144000" cy="6525344"/>
          </a:xfrm>
          <a:prstGeom prst="rect">
            <a:avLst/>
          </a:prstGeom>
        </p:spPr>
      </p:pic>
      <p:sp>
        <p:nvSpPr>
          <p:cNvPr id="2" name="TextBox 1">
            <a:extLst>
              <a:ext uri="{FF2B5EF4-FFF2-40B4-BE49-F238E27FC236}">
                <a16:creationId xmlns:a16="http://schemas.microsoft.com/office/drawing/2014/main" id="{25D3ADEC-0DCE-CC09-7A17-11B866D66981}"/>
              </a:ext>
            </a:extLst>
          </p:cNvPr>
          <p:cNvSpPr txBox="1"/>
          <p:nvPr/>
        </p:nvSpPr>
        <p:spPr>
          <a:xfrm>
            <a:off x="133350" y="742950"/>
            <a:ext cx="8905875" cy="2862322"/>
          </a:xfrm>
          <a:prstGeom prst="rect">
            <a:avLst/>
          </a:prstGeom>
          <a:noFill/>
        </p:spPr>
        <p:txBody>
          <a:bodyPr wrap="square" rtlCol="0">
            <a:spAutoFit/>
          </a:bodyPr>
          <a:lstStyle/>
          <a:p>
            <a:r>
              <a:rPr lang="en-US" b="1" dirty="0"/>
              <a:t>DCV and Proposed Expansion- </a:t>
            </a:r>
            <a:r>
              <a:rPr lang="en-US" dirty="0"/>
              <a:t> </a:t>
            </a:r>
          </a:p>
          <a:p>
            <a:endParaRPr lang="en-US" dirty="0"/>
          </a:p>
          <a:p>
            <a:r>
              <a:rPr lang="en-US" dirty="0"/>
              <a:t>The BLM is in the final review stages of the Determination of Common Variety Report (DCV), which was initiated in Spring 2019 by BLM mineral examiners. DCVs are needed to help inform whether the mineral deposit that RMI is currently mining and proposes to expand is an uncommon variety and locatable under the 1872 Mining Law, or common variety. After review of the DCV findings is completed, BLM will identify the appropriate next steps guided by law, regulation, and policy. This could include moving forward with the hydrologic baseline study and Ethnography to help inform a proposed expansion at the original or a reduced scale, or other potential paths.</a:t>
            </a:r>
          </a:p>
        </p:txBody>
      </p:sp>
    </p:spTree>
    <p:extLst>
      <p:ext uri="{BB962C8B-B14F-4D97-AF65-F5344CB8AC3E}">
        <p14:creationId xmlns:p14="http://schemas.microsoft.com/office/powerpoint/2010/main" val="36371265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 department of interior Bureau of Land Management, Blm logo and graphic of Topographic lines in black and grey. " title="BLM banner ">
            <a:extLst>
              <a:ext uri="{FF2B5EF4-FFF2-40B4-BE49-F238E27FC236}">
                <a16:creationId xmlns:a16="http://schemas.microsoft.com/office/drawing/2014/main" id="{45F5A2A9-C080-4CEA-A696-C432E03EA0FE}"/>
              </a:ext>
            </a:extLst>
          </p:cNvPr>
          <p:cNvPicPr>
            <a:picLocks noChangeAspect="1"/>
          </p:cNvPicPr>
          <p:nvPr/>
        </p:nvPicPr>
        <p:blipFill rotWithShape="1">
          <a:blip r:embed="rId2">
            <a:extLst>
              <a:ext uri="{28A0092B-C50C-407E-A947-70E740481C1C}">
                <a14:useLocalDpi xmlns:a14="http://schemas.microsoft.com/office/drawing/2010/main" val="0"/>
              </a:ext>
            </a:extLst>
          </a:blip>
          <a:srcRect b="4851"/>
          <a:stretch/>
        </p:blipFill>
        <p:spPr>
          <a:xfrm>
            <a:off x="0" y="0"/>
            <a:ext cx="9144000" cy="6525344"/>
          </a:xfrm>
          <a:prstGeom prst="rect">
            <a:avLst/>
          </a:prstGeom>
        </p:spPr>
      </p:pic>
      <p:sp>
        <p:nvSpPr>
          <p:cNvPr id="2" name="TextBox 1">
            <a:extLst>
              <a:ext uri="{FF2B5EF4-FFF2-40B4-BE49-F238E27FC236}">
                <a16:creationId xmlns:a16="http://schemas.microsoft.com/office/drawing/2014/main" id="{25D3ADEC-0DCE-CC09-7A17-11B866D66981}"/>
              </a:ext>
            </a:extLst>
          </p:cNvPr>
          <p:cNvSpPr txBox="1"/>
          <p:nvPr/>
        </p:nvSpPr>
        <p:spPr>
          <a:xfrm>
            <a:off x="133350" y="742950"/>
            <a:ext cx="8905875" cy="4524315"/>
          </a:xfrm>
          <a:prstGeom prst="rect">
            <a:avLst/>
          </a:prstGeom>
          <a:noFill/>
        </p:spPr>
        <p:txBody>
          <a:bodyPr wrap="square" rtlCol="0">
            <a:spAutoFit/>
          </a:bodyPr>
          <a:lstStyle/>
          <a:p>
            <a:r>
              <a:rPr lang="en-US" b="1" dirty="0"/>
              <a:t>Oil &amp; Gas</a:t>
            </a:r>
          </a:p>
          <a:p>
            <a:endParaRPr lang="en-US" b="1" dirty="0"/>
          </a:p>
          <a:p>
            <a:r>
              <a:rPr lang="en-US" b="1" dirty="0"/>
              <a:t>West </a:t>
            </a:r>
            <a:r>
              <a:rPr lang="en-US" b="1" dirty="0" err="1"/>
              <a:t>Mamm</a:t>
            </a:r>
            <a:r>
              <a:rPr lang="en-US" b="1" dirty="0"/>
              <a:t> Oil &amp; Gas Pipelines Project-</a:t>
            </a:r>
          </a:p>
          <a:p>
            <a:r>
              <a:rPr lang="en-US" dirty="0"/>
              <a:t>Project Information:  TEP Rocky Mountain LLC (TEP) is requesting new Rights-of-Ways (ROWs) from the Bureau of Land Management (BLM) for the installation and operation of a new buried 8-inch produced water pipeline and a new 6-inch produced water pipeline about 7 miles south of Rifle, CO. Installation of the buried 8-inch produced water pipeline would also require Special and Temporary Use permits from the U.S. Forest Service (FS). The proposed 8-inch produced water pipeline would connect TEP’s existing and proposed West </a:t>
            </a:r>
            <a:r>
              <a:rPr lang="en-US" dirty="0" err="1"/>
              <a:t>Mamm</a:t>
            </a:r>
            <a:r>
              <a:rPr lang="en-US" dirty="0"/>
              <a:t> Creek development to their existing water transfer system at the existing RU 42-7 pad. Access to the proposed 8-inch and 6-inch produced water pipelines would be on existing Fee lease roads, county roads, National Forest System Road (NFSR) 818, and existing BLM lease roads and two tracks. The produced water pipelines would cross BLM lands managed by the Colorado River Valley Field Office (CRVFO), National Forest System (NFS) lands managed by the White River National Forest’s (WRNF) Rifle Ranger District, and private lands in Garfield County, Colorado. The 6-inch and 8-inch water pipelines would be installed in the same trench.</a:t>
            </a:r>
          </a:p>
        </p:txBody>
      </p:sp>
    </p:spTree>
    <p:extLst>
      <p:ext uri="{BB962C8B-B14F-4D97-AF65-F5344CB8AC3E}">
        <p14:creationId xmlns:p14="http://schemas.microsoft.com/office/powerpoint/2010/main" val="40172088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 department of interior Bureau of Land Management, Blm logo and graphic of Topographic lines in black and grey. " title="BLM banner ">
            <a:extLst>
              <a:ext uri="{FF2B5EF4-FFF2-40B4-BE49-F238E27FC236}">
                <a16:creationId xmlns:a16="http://schemas.microsoft.com/office/drawing/2014/main" id="{45F5A2A9-C080-4CEA-A696-C432E03EA0FE}"/>
              </a:ext>
            </a:extLst>
          </p:cNvPr>
          <p:cNvPicPr>
            <a:picLocks noChangeAspect="1"/>
          </p:cNvPicPr>
          <p:nvPr/>
        </p:nvPicPr>
        <p:blipFill rotWithShape="1">
          <a:blip r:embed="rId2">
            <a:extLst>
              <a:ext uri="{28A0092B-C50C-407E-A947-70E740481C1C}">
                <a14:useLocalDpi xmlns:a14="http://schemas.microsoft.com/office/drawing/2010/main" val="0"/>
              </a:ext>
            </a:extLst>
          </a:blip>
          <a:srcRect b="4851"/>
          <a:stretch/>
        </p:blipFill>
        <p:spPr>
          <a:xfrm>
            <a:off x="0" y="0"/>
            <a:ext cx="9144000" cy="6525344"/>
          </a:xfrm>
          <a:prstGeom prst="rect">
            <a:avLst/>
          </a:prstGeom>
        </p:spPr>
      </p:pic>
      <p:sp>
        <p:nvSpPr>
          <p:cNvPr id="2" name="TextBox 1">
            <a:extLst>
              <a:ext uri="{FF2B5EF4-FFF2-40B4-BE49-F238E27FC236}">
                <a16:creationId xmlns:a16="http://schemas.microsoft.com/office/drawing/2014/main" id="{25D3ADEC-0DCE-CC09-7A17-11B866D66981}"/>
              </a:ext>
            </a:extLst>
          </p:cNvPr>
          <p:cNvSpPr txBox="1"/>
          <p:nvPr/>
        </p:nvSpPr>
        <p:spPr>
          <a:xfrm>
            <a:off x="133350" y="742950"/>
            <a:ext cx="8905875" cy="5355312"/>
          </a:xfrm>
          <a:prstGeom prst="rect">
            <a:avLst/>
          </a:prstGeom>
          <a:noFill/>
        </p:spPr>
        <p:txBody>
          <a:bodyPr wrap="square" rtlCol="0">
            <a:spAutoFit/>
          </a:bodyPr>
          <a:lstStyle/>
          <a:p>
            <a:r>
              <a:rPr lang="en-US" dirty="0"/>
              <a:t>Grand River Gathering, LLC (GRG), a wholly owned subsidiary of Summit Midstream Partners, LP (Summit) is requesting Special and Temporary Use permits from the FS to construct and operate two co-located, up to 8-inch diameter low pressure natural gas pipelines. The 8-inch natural gas pipelines would begin at the proposed WMC 24-29 pad. One of the pipelines would terminate at the existing McClung Central Delivery Point (CDP). The other would terminate at Summit’s Rose Valve Yard. The natural gas pipelines would cross NFS lands, managed by the WRNF’s Rifle Ranger District and private lands. In locations where the proposed 8-inch natural gas pipelines parallel the proposed produced water pipelines, they would be installed in the same trench at the same time by the same contractor.</a:t>
            </a:r>
          </a:p>
          <a:p>
            <a:endParaRPr lang="en-US" dirty="0"/>
          </a:p>
          <a:p>
            <a:r>
              <a:rPr lang="en-US" dirty="0"/>
              <a:t>TEP’s 6-inch and 8-inch produced water pipelines would be co-located in the same trench and would require a 30-foot ROW (COC 80870) from the BLM. A separate ROW (COC 80933) would be required from the BLM for pipeline access. A short-term ROW (COC 80941) would be required for temporary use areas including 20-feet along the pipeline length and 25 feet for existing road and pipeline crossings. GRG’s 8-inch natural gas pipelines would also be co-located in the same trench as the TEP produced water pipelines and would require a 30-foot permanent ROW from the FS. On NFS lands, special use and temporary use permits would be required from the FS for TEP’s 6-inch and 8-inch produced water pipelines and GRG’s 8-inch natural gas pipelines.</a:t>
            </a:r>
          </a:p>
        </p:txBody>
      </p:sp>
    </p:spTree>
    <p:extLst>
      <p:ext uri="{BB962C8B-B14F-4D97-AF65-F5344CB8AC3E}">
        <p14:creationId xmlns:p14="http://schemas.microsoft.com/office/powerpoint/2010/main" val="41899260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 department of interior Bureau of Land Management, Blm logo and graphic of Topographic lines in black and grey. " title="BLM banner ">
            <a:extLst>
              <a:ext uri="{FF2B5EF4-FFF2-40B4-BE49-F238E27FC236}">
                <a16:creationId xmlns:a16="http://schemas.microsoft.com/office/drawing/2014/main" id="{45F5A2A9-C080-4CEA-A696-C432E03EA0FE}"/>
              </a:ext>
            </a:extLst>
          </p:cNvPr>
          <p:cNvPicPr>
            <a:picLocks noChangeAspect="1"/>
          </p:cNvPicPr>
          <p:nvPr/>
        </p:nvPicPr>
        <p:blipFill rotWithShape="1">
          <a:blip r:embed="rId2">
            <a:extLst>
              <a:ext uri="{28A0092B-C50C-407E-A947-70E740481C1C}">
                <a14:useLocalDpi xmlns:a14="http://schemas.microsoft.com/office/drawing/2010/main" val="0"/>
              </a:ext>
            </a:extLst>
          </a:blip>
          <a:srcRect b="4851"/>
          <a:stretch/>
        </p:blipFill>
        <p:spPr>
          <a:xfrm>
            <a:off x="0" y="0"/>
            <a:ext cx="9144000" cy="6525344"/>
          </a:xfrm>
          <a:prstGeom prst="rect">
            <a:avLst/>
          </a:prstGeom>
        </p:spPr>
      </p:pic>
      <p:sp>
        <p:nvSpPr>
          <p:cNvPr id="2" name="TextBox 1">
            <a:extLst>
              <a:ext uri="{FF2B5EF4-FFF2-40B4-BE49-F238E27FC236}">
                <a16:creationId xmlns:a16="http://schemas.microsoft.com/office/drawing/2014/main" id="{25D3ADEC-0DCE-CC09-7A17-11B866D66981}"/>
              </a:ext>
            </a:extLst>
          </p:cNvPr>
          <p:cNvSpPr txBox="1"/>
          <p:nvPr/>
        </p:nvSpPr>
        <p:spPr>
          <a:xfrm>
            <a:off x="119062" y="671691"/>
            <a:ext cx="8905875" cy="6186309"/>
          </a:xfrm>
          <a:prstGeom prst="rect">
            <a:avLst/>
          </a:prstGeom>
          <a:noFill/>
        </p:spPr>
        <p:txBody>
          <a:bodyPr wrap="square" rtlCol="0">
            <a:spAutoFit/>
          </a:bodyPr>
          <a:lstStyle/>
          <a:p>
            <a:r>
              <a:rPr lang="en-US" b="1" dirty="0"/>
              <a:t>Current and Forecasted Drilling Activity- </a:t>
            </a:r>
          </a:p>
          <a:p>
            <a:r>
              <a:rPr lang="en-US" dirty="0"/>
              <a:t>Currently, there are no active drill rigs working in the CRVFO or GJFO.  We do have an operator that has submitted APDs for 3 federal wells on one pad and 8 federal wells on another.  Another operator has submitted 3 APDs for the area in the Uncompahgre Field Office that is permitted by the CRVFO. In addition to drilling, the CRVFO has worked with a few operators to continue to plug wells through the summer and into the end of Fiscal Year 2023, primarily in the GJFO.  Drilling and plugging activity are anticipated to continue at a similar into and through Fiscal Year 2024.</a:t>
            </a:r>
          </a:p>
          <a:p>
            <a:endParaRPr lang="en-US" dirty="0"/>
          </a:p>
          <a:p>
            <a:r>
              <a:rPr lang="en-US" b="1" dirty="0"/>
              <a:t>Trespass and Similar Issues/Activities- </a:t>
            </a:r>
          </a:p>
          <a:p>
            <a:r>
              <a:rPr lang="en-US" dirty="0"/>
              <a:t>Trespass - The CRVFO has a growing list of trespass cases where private landowners have inadvertently, or in some cases, knowingly occupied BLM managed lands with items including debris, fencing, vehicles, structures, and motorized trails. Our realty specialists, law enforcement ranger, and Colorado State Office surveyors are working on both backlogged and new cases as we learn about these trespasses.</a:t>
            </a:r>
          </a:p>
          <a:p>
            <a:endParaRPr lang="en-US" dirty="0"/>
          </a:p>
          <a:p>
            <a:r>
              <a:rPr lang="en-US" b="1" dirty="0"/>
              <a:t>Residing on Public Lands and Abandoned Vehicles-</a:t>
            </a:r>
          </a:p>
          <a:p>
            <a:r>
              <a:rPr lang="en-US" dirty="0"/>
              <a:t>These are both a growing resource and law enforcement issue as the cost of living remains an issue in the Colorado, Roaring Fork and Eagle River Valleys. Both issues have the unfortunate direct effect of occupying law enforcement’s time, creating an increased risk of hazardous materials cleanups, and the cost of towing and disposing of abandoned vehicles to local landfills continues to increase.</a:t>
            </a:r>
          </a:p>
        </p:txBody>
      </p:sp>
    </p:spTree>
    <p:extLst>
      <p:ext uri="{BB962C8B-B14F-4D97-AF65-F5344CB8AC3E}">
        <p14:creationId xmlns:p14="http://schemas.microsoft.com/office/powerpoint/2010/main" val="38275338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M logo, Graphic of topographic lines in black and grey. U.S department of the interior Bureau of Land Management." title="Graphic of topographic lin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5" name="TextBox 4"/>
          <p:cNvSpPr txBox="1"/>
          <p:nvPr/>
        </p:nvSpPr>
        <p:spPr>
          <a:xfrm>
            <a:off x="1177175" y="1551095"/>
            <a:ext cx="7416824" cy="338554"/>
          </a:xfrm>
          <a:prstGeom prst="rect">
            <a:avLst/>
          </a:prstGeom>
          <a:noFill/>
        </p:spPr>
        <p:txBody>
          <a:bodyPr wrap="square" rtlCol="0">
            <a:spAutoFit/>
          </a:bodyPr>
          <a:lstStyle/>
          <a:p>
            <a:r>
              <a:rPr lang="en-US" sz="1600" dirty="0">
                <a:solidFill>
                  <a:schemeClr val="bg1"/>
                </a:solidFill>
                <a:latin typeface="Roboto" panose="02000000000000000000" pitchFamily="2" charset="0"/>
                <a:ea typeface="Roboto" panose="02000000000000000000" pitchFamily="2" charset="0"/>
              </a:rPr>
              <a:t>Your Public Lands – 245 Million Acres of Possibilities</a:t>
            </a:r>
            <a:endParaRPr lang="en-CA" sz="1600" dirty="0">
              <a:solidFill>
                <a:schemeClr val="bg1"/>
              </a:solidFill>
              <a:latin typeface="Roboto" panose="02000000000000000000" pitchFamily="2" charset="0"/>
              <a:ea typeface="Roboto" panose="02000000000000000000" pitchFamily="2" charset="0"/>
            </a:endParaRPr>
          </a:p>
        </p:txBody>
      </p:sp>
      <p:sp>
        <p:nvSpPr>
          <p:cNvPr id="7" name="TextBox 6"/>
          <p:cNvSpPr txBox="1"/>
          <p:nvPr/>
        </p:nvSpPr>
        <p:spPr>
          <a:xfrm>
            <a:off x="179512" y="2060848"/>
            <a:ext cx="7416824" cy="400110"/>
          </a:xfrm>
          <a:prstGeom prst="rect">
            <a:avLst/>
          </a:prstGeom>
          <a:noFill/>
        </p:spPr>
        <p:txBody>
          <a:bodyPr wrap="square" rtlCol="0">
            <a:spAutoFit/>
          </a:bodyPr>
          <a:lstStyle/>
          <a:p>
            <a:r>
              <a:rPr lang="en-US" sz="2000" dirty="0">
                <a:solidFill>
                  <a:schemeClr val="bg1"/>
                </a:solidFill>
                <a:latin typeface="Roboto Medium" panose="02000000000000000000" pitchFamily="2" charset="0"/>
                <a:ea typeface="Roboto Medium" panose="02000000000000000000" pitchFamily="2" charset="0"/>
              </a:rPr>
              <a:t>Supporting Text</a:t>
            </a:r>
            <a:endParaRPr lang="en-CA" sz="2000" dirty="0">
              <a:solidFill>
                <a:schemeClr val="bg1"/>
              </a:solidFill>
              <a:latin typeface="Roboto Medium" panose="02000000000000000000" pitchFamily="2" charset="0"/>
              <a:ea typeface="Roboto Medium" panose="02000000000000000000" pitchFamily="2" charset="0"/>
            </a:endParaRPr>
          </a:p>
        </p:txBody>
      </p:sp>
      <p:sp>
        <p:nvSpPr>
          <p:cNvPr id="4" name="Rectangle 3" title="green banner line"/>
          <p:cNvSpPr/>
          <p:nvPr/>
        </p:nvSpPr>
        <p:spPr>
          <a:xfrm>
            <a:off x="229288" y="870167"/>
            <a:ext cx="8712000" cy="61200"/>
          </a:xfrm>
          <a:prstGeom prst="rect">
            <a:avLst/>
          </a:prstGeom>
          <a:solidFill>
            <a:srgbClr val="ADB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99CC00"/>
              </a:solidFill>
            </a:endParaRPr>
          </a:p>
        </p:txBody>
      </p:sp>
      <p:sp>
        <p:nvSpPr>
          <p:cNvPr id="8" name="Rectangle 7" title="green banner line "/>
          <p:cNvSpPr/>
          <p:nvPr/>
        </p:nvSpPr>
        <p:spPr>
          <a:xfrm>
            <a:off x="229288" y="1889649"/>
            <a:ext cx="8712000" cy="61200"/>
          </a:xfrm>
          <a:prstGeom prst="rect">
            <a:avLst/>
          </a:prstGeom>
          <a:solidFill>
            <a:srgbClr val="ADB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B1F4ED75-73C2-4610-BCCC-E461C2B8DAA7}"/>
              </a:ext>
            </a:extLst>
          </p:cNvPr>
          <p:cNvSpPr txBox="1"/>
          <p:nvPr/>
        </p:nvSpPr>
        <p:spPr>
          <a:xfrm>
            <a:off x="-696236" y="827257"/>
            <a:ext cx="8424936" cy="830997"/>
          </a:xfrm>
          <a:prstGeom prst="rect">
            <a:avLst/>
          </a:prstGeom>
          <a:noFill/>
        </p:spPr>
        <p:txBody>
          <a:bodyPr wrap="square" rtlCol="0">
            <a:spAutoFit/>
          </a:bodyPr>
          <a:lstStyle/>
          <a:p>
            <a:pPr algn="ctr"/>
            <a:r>
              <a:rPr lang="en-US" sz="4800" b="1" dirty="0">
                <a:solidFill>
                  <a:schemeClr val="bg1"/>
                </a:solidFill>
                <a:latin typeface="Roboto" panose="02000000000000000000" pitchFamily="2" charset="0"/>
                <a:ea typeface="Roboto" panose="02000000000000000000" pitchFamily="2" charset="0"/>
              </a:rPr>
              <a:t>Closing Remarks</a:t>
            </a:r>
            <a:endParaRPr lang="en-CA" sz="4800" b="1"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04524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85725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US" sz="1350">
              <a:solidFill>
                <a:prstClr val="white"/>
              </a:solidFill>
              <a:latin typeface="Calibri" panose="020F0502020204030204"/>
            </a:endParaRPr>
          </a:p>
        </p:txBody>
      </p:sp>
      <p:pic>
        <p:nvPicPr>
          <p:cNvPr id="2" name="Picture 1">
            <a:extLst>
              <a:ext uri="{FF2B5EF4-FFF2-40B4-BE49-F238E27FC236}">
                <a16:creationId xmlns:a16="http://schemas.microsoft.com/office/drawing/2014/main" id="{801E3C64-9382-8DDF-7BEE-166DFBC43BEA}"/>
              </a:ext>
            </a:extLst>
          </p:cNvPr>
          <p:cNvPicPr>
            <a:picLocks noChangeAspect="1"/>
          </p:cNvPicPr>
          <p:nvPr/>
        </p:nvPicPr>
        <p:blipFill rotWithShape="1">
          <a:blip r:embed="rId2"/>
          <a:srcRect b="19"/>
          <a:stretch/>
        </p:blipFill>
        <p:spPr>
          <a:xfrm>
            <a:off x="15" y="858211"/>
            <a:ext cx="9143985" cy="5142539"/>
          </a:xfrm>
          <a:prstGeom prst="rect">
            <a:avLst/>
          </a:prstGeom>
        </p:spPr>
      </p:pic>
      <p:pic>
        <p:nvPicPr>
          <p:cNvPr id="4" name="Picture 3">
            <a:extLst>
              <a:ext uri="{FF2B5EF4-FFF2-40B4-BE49-F238E27FC236}">
                <a16:creationId xmlns:a16="http://schemas.microsoft.com/office/drawing/2014/main" id="{B0DB2AA4-3A81-B2DC-F9AD-520C2E4E2E3E}"/>
              </a:ext>
            </a:extLst>
          </p:cNvPr>
          <p:cNvPicPr>
            <a:picLocks noChangeAspect="1"/>
          </p:cNvPicPr>
          <p:nvPr/>
        </p:nvPicPr>
        <p:blipFill>
          <a:blip r:embed="rId3"/>
          <a:stretch>
            <a:fillRect/>
          </a:stretch>
        </p:blipFill>
        <p:spPr>
          <a:xfrm>
            <a:off x="539441" y="1519180"/>
            <a:ext cx="8260265" cy="4635074"/>
          </a:xfrm>
          <a:prstGeom prst="rect">
            <a:avLst/>
          </a:prstGeom>
        </p:spPr>
      </p:pic>
      <p:pic>
        <p:nvPicPr>
          <p:cNvPr id="3" name="Picture 2" descr="BLM Fuels Crews">
            <a:extLst>
              <a:ext uri="{FF2B5EF4-FFF2-40B4-BE49-F238E27FC236}">
                <a16:creationId xmlns:a16="http://schemas.microsoft.com/office/drawing/2014/main" id="{625E43F5-4F2E-6047-C0CB-44BFAF860B35}"/>
              </a:ext>
            </a:extLst>
          </p:cNvPr>
          <p:cNvPicPr>
            <a:picLocks noChangeAspect="1"/>
          </p:cNvPicPr>
          <p:nvPr/>
        </p:nvPicPr>
        <p:blipFill>
          <a:blip r:embed="rId4"/>
          <a:stretch>
            <a:fillRect/>
          </a:stretch>
        </p:blipFill>
        <p:spPr>
          <a:xfrm>
            <a:off x="7067260" y="3801521"/>
            <a:ext cx="1193006" cy="1035844"/>
          </a:xfrm>
          <a:prstGeom prst="rect">
            <a:avLst/>
          </a:prstGeom>
        </p:spPr>
      </p:pic>
      <p:pic>
        <p:nvPicPr>
          <p:cNvPr id="5" name="Picture 4" descr="Hand crew">
            <a:extLst>
              <a:ext uri="{FF2B5EF4-FFF2-40B4-BE49-F238E27FC236}">
                <a16:creationId xmlns:a16="http://schemas.microsoft.com/office/drawing/2014/main" id="{0277B8EA-2C53-5949-D1D3-A6D06D1D634F}"/>
              </a:ext>
            </a:extLst>
          </p:cNvPr>
          <p:cNvPicPr>
            <a:picLocks noChangeAspect="1"/>
          </p:cNvPicPr>
          <p:nvPr/>
        </p:nvPicPr>
        <p:blipFill>
          <a:blip r:embed="rId5"/>
          <a:stretch>
            <a:fillRect/>
          </a:stretch>
        </p:blipFill>
        <p:spPr>
          <a:xfrm>
            <a:off x="5593557" y="3800475"/>
            <a:ext cx="1035844" cy="1035844"/>
          </a:xfrm>
          <a:prstGeom prst="rect">
            <a:avLst/>
          </a:prstGeom>
        </p:spPr>
      </p:pic>
      <p:pic>
        <p:nvPicPr>
          <p:cNvPr id="6" name="Picture 5" descr="Engine crew">
            <a:extLst>
              <a:ext uri="{FF2B5EF4-FFF2-40B4-BE49-F238E27FC236}">
                <a16:creationId xmlns:a16="http://schemas.microsoft.com/office/drawing/2014/main" id="{78E6B538-422B-C68B-957E-B51A5BC24B2C}"/>
              </a:ext>
            </a:extLst>
          </p:cNvPr>
          <p:cNvPicPr>
            <a:picLocks noChangeAspect="1"/>
          </p:cNvPicPr>
          <p:nvPr/>
        </p:nvPicPr>
        <p:blipFill>
          <a:blip r:embed="rId6"/>
          <a:stretch>
            <a:fillRect/>
          </a:stretch>
        </p:blipFill>
        <p:spPr>
          <a:xfrm>
            <a:off x="7093744" y="2421731"/>
            <a:ext cx="1185863" cy="1185863"/>
          </a:xfrm>
          <a:prstGeom prst="rect">
            <a:avLst/>
          </a:prstGeom>
        </p:spPr>
      </p:pic>
      <p:pic>
        <p:nvPicPr>
          <p:cNvPr id="8" name="Picture 7" descr="Aviation support">
            <a:extLst>
              <a:ext uri="{FF2B5EF4-FFF2-40B4-BE49-F238E27FC236}">
                <a16:creationId xmlns:a16="http://schemas.microsoft.com/office/drawing/2014/main" id="{08C2E8C9-93BF-68AF-67CB-C6E139460FF1}"/>
              </a:ext>
            </a:extLst>
          </p:cNvPr>
          <p:cNvPicPr>
            <a:picLocks noChangeAspect="1"/>
          </p:cNvPicPr>
          <p:nvPr/>
        </p:nvPicPr>
        <p:blipFill>
          <a:blip r:embed="rId7"/>
          <a:stretch>
            <a:fillRect/>
          </a:stretch>
        </p:blipFill>
        <p:spPr>
          <a:xfrm>
            <a:off x="5614987" y="2471738"/>
            <a:ext cx="1100138" cy="1107281"/>
          </a:xfrm>
          <a:prstGeom prst="rect">
            <a:avLst/>
          </a:prstGeom>
        </p:spPr>
      </p:pic>
    </p:spTree>
    <p:extLst>
      <p:ext uri="{BB962C8B-B14F-4D97-AF65-F5344CB8AC3E}">
        <p14:creationId xmlns:p14="http://schemas.microsoft.com/office/powerpoint/2010/main" val="370846998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186</TotalTime>
  <Words>8578</Words>
  <Application>Microsoft Office PowerPoint</Application>
  <PresentationFormat>On-screen Show (4:3)</PresentationFormat>
  <Paragraphs>479</Paragraphs>
  <Slides>84</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84</vt:i4>
      </vt:variant>
    </vt:vector>
  </HeadingPairs>
  <TitlesOfParts>
    <vt:vector size="93" baseType="lpstr">
      <vt:lpstr>Arial</vt:lpstr>
      <vt:lpstr>Avenir Next LT Pro</vt:lpstr>
      <vt:lpstr>Calibri</vt:lpstr>
      <vt:lpstr>Calibri Light</vt:lpstr>
      <vt:lpstr>Gill Sans MT</vt:lpstr>
      <vt:lpstr>Roboto</vt:lpstr>
      <vt:lpstr>Roboto Medium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Fuels Treatments; Current Opportunities and Challenges in NWDFA/UCRD RAC Meeting, 10/5/2023 </vt:lpstr>
      <vt:lpstr>PowerPoint Presentation</vt:lpstr>
      <vt:lpstr>About the District  </vt:lpstr>
      <vt:lpstr>About the District  </vt:lpstr>
      <vt:lpstr>About the District: Kremmling Field Office </vt:lpstr>
      <vt:lpstr>About the District: Kremmling Field Office </vt:lpstr>
      <vt:lpstr>About the District: Kremmling Field Office </vt:lpstr>
      <vt:lpstr>About the District: Kremmling Field Office </vt:lpstr>
      <vt:lpstr>About the District: Little Snake Field Office </vt:lpstr>
      <vt:lpstr>About the District: Little Snake Field Office </vt:lpstr>
      <vt:lpstr>About the District: Little Snake Field Office </vt:lpstr>
      <vt:lpstr>About the District: Little Snake Field Office </vt:lpstr>
      <vt:lpstr>About the District: Little Snake Field Office </vt:lpstr>
      <vt:lpstr>About the District: White River Field Office </vt:lpstr>
      <vt:lpstr>About the District: White River Field Office </vt:lpstr>
      <vt:lpstr>About the District: White River Field Office </vt:lpstr>
      <vt:lpstr>About the District: White River Field Office </vt:lpstr>
      <vt:lpstr>About Fuels  </vt:lpstr>
      <vt:lpstr>About the District: White River Field Office </vt:lpstr>
      <vt:lpstr>About the District: CA / Mit Ed / Trespass </vt:lpstr>
      <vt:lpstr>About the District: CA / Mit Ed / Trespass </vt:lpstr>
      <vt:lpstr>Northwest District Programmatic Veg EA.   </vt:lpstr>
      <vt:lpstr>Northwest District Programmatic Veg EA.   </vt:lpstr>
      <vt:lpstr>Program Overview Since 2013</vt:lpstr>
      <vt:lpstr>Planning NWD 2024</vt:lpstr>
      <vt:lpstr>Potential “Bumps in the Road” NWD 2024</vt:lpstr>
      <vt:lpstr>Workforce</vt:lpstr>
      <vt:lpstr>NWD Workforce 2024 and Beyond</vt:lpstr>
      <vt:lpstr>Fuels Management Planning</vt:lpstr>
      <vt:lpstr>NWD Fuels Management Planning 2024 and Beyond</vt:lpstr>
      <vt:lpstr>Contracting</vt:lpstr>
      <vt:lpstr>NWD Contracting 2024 and Beyond</vt:lpstr>
      <vt:lpstr>Partnerships</vt:lpstr>
      <vt:lpstr>NWD Partnerships 2024 and Beyond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the UCR District: Community Assistance</vt:lpstr>
      <vt:lpstr>Thank you for your time!  Any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Maestas, Chris J</dc:creator>
  <cp:lastModifiedBy>Emerson, Jubal D</cp:lastModifiedBy>
  <cp:revision>4</cp:revision>
  <dcterms:created xsi:type="dcterms:W3CDTF">2022-04-05T17:30:28Z</dcterms:created>
  <dcterms:modified xsi:type="dcterms:W3CDTF">2023-10-04T20:39:40Z</dcterms:modified>
</cp:coreProperties>
</file>