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74" r:id="rId4"/>
    <p:sldId id="364" r:id="rId5"/>
    <p:sldId id="270" r:id="rId6"/>
    <p:sldId id="273" r:id="rId7"/>
    <p:sldId id="365" r:id="rId8"/>
    <p:sldId id="259" r:id="rId9"/>
    <p:sldId id="258" r:id="rId10"/>
    <p:sldId id="266" r:id="rId11"/>
    <p:sldId id="271" r:id="rId12"/>
    <p:sldId id="26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79EE-197E-408B-B875-99880BA8F0FB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38A6-F5D7-48E7-89EB-74CD2D2F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7F0E4-D626-4724-985B-BB460890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3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ranger is non-law enforcement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7F0E4-D626-4724-985B-BB460890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3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ranger is non-law enforcement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7F0E4-D626-4724-985B-BB460890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3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67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84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64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BA1E-0AF2-1462-4874-756817DC6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A81-8F36-1538-6690-DFD65901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7259C-A33F-3B7E-3882-B6A0B3B1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8415-E840-4F86-7706-126AA052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D1A8-B81A-83F0-A4AB-A52C874F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9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C226-D05C-9599-6C16-823EEBBC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A7E5-6499-C515-9585-D41CE0654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AE94-B6A5-3A71-0B76-798737F9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E033-CBE5-FBC9-27C6-F6C4893C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2F700-B245-C093-AAD5-C23B608B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0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8CF1-B357-2C96-2971-B31DCC5A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A3C5-ADE8-D23D-188B-102E0FA29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D1CD-B2F1-80B9-B185-8EE51AAC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7B33-785A-E309-E036-A13967C5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2D451-058E-81A0-CE52-327F25B7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984E-DD16-32C4-B73C-4448482E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F67D-E559-B415-890A-785FC8C45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79F34-19E8-0F63-116F-EDA7C9904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0FA68-4A18-9727-1000-8F6883AB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AC075-A2A7-D112-E2D3-BFD05BA4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FDA7D-DCC9-1192-783E-0A87286F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63DB-5BFC-6278-7345-37C315A0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FBAF-582B-D799-1686-3368C0D0E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BC236-2EFC-0482-0969-241C65DD2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6CB5A-6DAA-C0C3-9494-423AD155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F8DB0-8725-54A9-CF09-727E1FB8D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BD613-C385-F159-5F94-F5ACACA2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D49AF-2389-10BB-9598-2996597D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D86E2-350A-6DA3-8990-C120C2EC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4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CA76-0D4D-004C-0EE0-87E43A64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2E87-4D84-0AFC-4E91-57886C7D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52ABA-6384-A751-78DF-7EDE5057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E4C9C-2ED0-88C1-D836-EEEAC752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5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70EAC-5203-4937-D77B-9D64663B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EB1AB-5ECC-C1D5-F57C-7AE7EE39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A3260-C057-96D0-B3F5-5110891B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6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9B80-1D74-24A0-564D-40160472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C3705-63A3-85EB-76BC-7DD51C18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009B3-0D89-DD9E-4857-EA743626F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ECCD0-FC2A-1ADF-37C6-A905A94F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E1299-3FC8-3F92-7C17-2A167F34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14DDC-0890-F5C6-7994-6A7AB72D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7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85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311C-EA5F-1675-87ED-FD201A0C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7BE8D-86A9-0F5D-416B-6F7488CA4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378AD-2C53-AB88-E6D7-E5C07100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2CD84-2FF2-44EA-D390-0EB19A51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F8354-A69E-FCE8-4855-A9CFC1F2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8BB35-6E35-BEC5-2BF8-7895C40D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8324-05E5-1B7F-FED6-1B5C0FA9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288CE-EAAA-92BA-F3B5-BD3A7B7ED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8B89-37C7-E76D-6DF3-388A61EC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1A1B-A6CD-0127-2F75-0AEED9BC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B315D-B04F-F2D1-0BB4-EFA01DB6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3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35093-4927-84F3-3C13-7390D08D6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1AFEE-3236-1213-C44A-AD5290E63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1DE7F-8E3C-80D2-0BB8-9FE120B7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EB2A-112E-561B-C0F8-857C4AB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C648A-2D75-6CC0-5F2B-A9AF748A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53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19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49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58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41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14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61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2023-10-05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71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B8F12-0354-BFE0-5EFB-23A85768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00E28-46AC-BBB0-ABAC-3DEC19331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38FD-774A-410E-61A6-3DC9356B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7916-BC9B-42D8-8AE8-ABA9F4F297A3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81E35-63B1-1255-D00B-714647965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3894C-8B1A-5942-D103-5859B583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1F16-E628-47D1-A1CC-408A62E65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M logo, Graphic of topographic lines in black and grey. U.S department of the interior Bureau of Land Management." title="Graphic of topographic lin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041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Colorado River Valley Field Office - Kremmling Field Office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Coordinated River Management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Combined Business Plan for the Upper Colorado River SRMAs</a:t>
            </a:r>
            <a:endParaRPr lang="en-CA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 title="green banner line"/>
          <p:cNvSpPr/>
          <p:nvPr/>
        </p:nvSpPr>
        <p:spPr>
          <a:xfrm>
            <a:off x="1753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99CC00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011D7-B22B-332E-AB0E-E7BAE3B1F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90" y="3586418"/>
            <a:ext cx="4351779" cy="326128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 descr="A group of people in kayaks on a river&#10;&#10;Description automatically generated with low confidence">
            <a:extLst>
              <a:ext uri="{FF2B5EF4-FFF2-40B4-BE49-F238E27FC236}">
                <a16:creationId xmlns:a16="http://schemas.microsoft.com/office/drawing/2014/main" id="{77F96203-C45D-E4E0-E4D9-00FDC03B6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7" y="2167607"/>
            <a:ext cx="3783498" cy="2837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F7F76-9927-08B6-A4A7-6BF24C53D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442" y="2167608"/>
            <a:ext cx="4658497" cy="31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77D47EE0-6799-9F7C-0D7C-7725A3D98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53AF03-FBED-DA4A-E974-72456F68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6B37E-F77D-4EDE-0591-6596421D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22667"/>
            <a:ext cx="9144000" cy="4320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CRVFO Current Approved Fee Schedule and DRAFT Fee Proposal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B70F4-5F91-224D-411E-955F2737F975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1000710"/>
          <a:ext cx="8928992" cy="5210102"/>
        </p:xfrm>
        <a:graphic>
          <a:graphicData uri="http://schemas.openxmlformats.org/drawingml/2006/table">
            <a:tbl>
              <a:tblPr firstRow="1" firstCol="1" bandRow="1"/>
              <a:tblGrid>
                <a:gridCol w="1512067">
                  <a:extLst>
                    <a:ext uri="{9D8B030D-6E8A-4147-A177-3AD203B41FA5}">
                      <a16:colId xmlns:a16="http://schemas.microsoft.com/office/drawing/2014/main" val="1485079145"/>
                    </a:ext>
                  </a:extLst>
                </a:gridCol>
                <a:gridCol w="2088333">
                  <a:extLst>
                    <a:ext uri="{9D8B030D-6E8A-4147-A177-3AD203B41FA5}">
                      <a16:colId xmlns:a16="http://schemas.microsoft.com/office/drawing/2014/main" val="243318849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950531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4951672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50124546"/>
                    </a:ext>
                  </a:extLst>
                </a:gridCol>
              </a:tblGrid>
              <a:tr h="6079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Approved Fee Schedule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(pending FRN NOI)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Fee Schedule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09859"/>
                  </a:ext>
                </a:extLst>
              </a:tr>
              <a:tr h="217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Use Pass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Wolcott Day Use Site Only - $5.00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at other sites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single vehicle, motorcycle, bicycle or walk-in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 Per Vehicle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 Per Motorcycle, Bicycle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Per Day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single vehicle, motorcycle, bicycle or walk-in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79028"/>
                  </a:ext>
                </a:extLst>
              </a:tr>
              <a:tr h="369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Catamount Campground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 Per Single Site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9 people, 2 vehicles and 2 tents per single site.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Site-$25 Per Night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- Up to 10 People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33218"/>
                  </a:ext>
                </a:extLst>
              </a:tr>
              <a:tr h="369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Pinball Campground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 Per Single Site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9 people, 2 vehicles and 2 tents per single site.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Site-$25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- Up to 10 People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54657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Lyons Gulch Campground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 Per Night for single site; $4.00 Per Person in Group Sites ($40.00 Minimum)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9 people, 2 vehicles and 2 tents per single site. No limits for Group Sites.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Site-$25 Per Night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Site-$75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- Up to 10 People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– Up to 30 People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21154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Gypsum Campground**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 Per Night for single site; $4.00 Per Person in Group Sites ($40.00 Minimum)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9 people, 2 vehicles and 2 tents per single site.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limits for Group Sites.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Site-$25 Per Night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Site-$75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- Up to 10 People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– Up to 30 People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26785"/>
                  </a:ext>
                </a:extLst>
              </a:tr>
              <a:tr h="369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Wolcott Campground**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 Per Single Site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9 people, 2 vehicles and 2 tents per single site.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Site-$25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- Up to 10 People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7760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Prince Creek Campgrounds**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 Per Night for single site; $4.00 Per Person in Group Sites ($40.00 Minimum)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9 people, 2 vehicles and 2 tents per single site.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limits for Group Sites.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Site-$25 Per Night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Site-$75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- Up to 10 People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– Up to 30 People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61416"/>
                  </a:ext>
                </a:extLst>
              </a:tr>
              <a:tr h="401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 Pass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 Per Pass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Vehicle, motorcycle, bicycle, or walk-in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65547"/>
                  </a:ext>
                </a:extLst>
              </a:tr>
              <a:tr h="561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Client Facility Use Fee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Proposed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99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A1EA16-0A01-30BB-B809-74590C917CD7}"/>
              </a:ext>
            </a:extLst>
          </p:cNvPr>
          <p:cNvSpPr txBox="1"/>
          <p:nvPr/>
        </p:nvSpPr>
        <p:spPr>
          <a:xfrm>
            <a:off x="1775520" y="641981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** Sites not within the Upper Colorado SRMA</a:t>
            </a:r>
          </a:p>
        </p:txBody>
      </p:sp>
    </p:spTree>
    <p:extLst>
      <p:ext uri="{BB962C8B-B14F-4D97-AF65-F5344CB8AC3E}">
        <p14:creationId xmlns:p14="http://schemas.microsoft.com/office/powerpoint/2010/main" val="13951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2E554F27-16A9-2124-286E-C53B8CFF0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F0D50-DD1E-8E32-47B4-001C878F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KFO Use of Proposed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690E-EDD7-C2AD-A3F2-F3DDC9B2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412776"/>
            <a:ext cx="8784976" cy="525658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Provide funding for critical maintenance and additional improvements</a:t>
            </a:r>
          </a:p>
          <a:p>
            <a:pPr lvl="1"/>
            <a:r>
              <a:rPr lang="en-US" sz="2400" dirty="0"/>
              <a:t>Recreational Onsite Fee Kiosks – allows for credit cards</a:t>
            </a:r>
          </a:p>
          <a:p>
            <a:pPr lvl="1"/>
            <a:r>
              <a:rPr lang="en-US" sz="2400" dirty="0"/>
              <a:t>Additional Parking at Pumphouse Recreation Area</a:t>
            </a:r>
          </a:p>
          <a:p>
            <a:pPr lvl="1"/>
            <a:r>
              <a:rPr lang="en-US" sz="2400" dirty="0"/>
              <a:t>Gore Canyon Ranch Access Parking and Trailhead</a:t>
            </a:r>
          </a:p>
          <a:p>
            <a:pPr lvl="1"/>
            <a:r>
              <a:rPr lang="en-US" sz="2400" dirty="0"/>
              <a:t>Warm Springs Recreation Area additional funding for campground expansion</a:t>
            </a:r>
          </a:p>
          <a:p>
            <a:pPr lvl="1"/>
            <a:r>
              <a:rPr lang="en-US" sz="2400" dirty="0"/>
              <a:t>State Bridge Recreation Area Boat Ramp Improvements</a:t>
            </a:r>
          </a:p>
          <a:p>
            <a:r>
              <a:rPr lang="en-US" sz="2400" dirty="0"/>
              <a:t>Fund additional Career Seasonal River Ranger Position</a:t>
            </a:r>
          </a:p>
          <a:p>
            <a:r>
              <a:rPr lang="en-US" sz="2400" dirty="0"/>
              <a:t>Fund 2 additional Seasonal Recreation Staff Positions</a:t>
            </a:r>
          </a:p>
          <a:p>
            <a:pPr lvl="1"/>
            <a:r>
              <a:rPr lang="en-US" sz="2400" dirty="0"/>
              <a:t>For maintenance, implementation and compliance of River Permit System, Supplemental Rules (upcoming) and Campground Reservations through Recreation.gov</a:t>
            </a:r>
          </a:p>
          <a:p>
            <a:r>
              <a:rPr lang="en-US" sz="2400" dirty="0"/>
              <a:t>Fund 4-6 Campground and Recreation Site Hosts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4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2E554F27-16A9-2124-286E-C53B8CFF0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F0D50-DD1E-8E32-47B4-001C878F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CRVFO Use of Proposed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690E-EDD7-C2AD-A3F2-F3DDC9B2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412776"/>
            <a:ext cx="8784976" cy="5256584"/>
          </a:xfrm>
        </p:spPr>
        <p:txBody>
          <a:bodyPr>
            <a:normAutofit/>
          </a:bodyPr>
          <a:lstStyle/>
          <a:p>
            <a:r>
              <a:rPr lang="en-US" sz="2400" dirty="0"/>
              <a:t>Provide funding for critical maintenance and additional improvements</a:t>
            </a:r>
          </a:p>
          <a:p>
            <a:pPr lvl="1"/>
            <a:r>
              <a:rPr lang="en-US" sz="2400" dirty="0"/>
              <a:t>Annual Facility Maintenance </a:t>
            </a:r>
          </a:p>
          <a:p>
            <a:pPr lvl="1"/>
            <a:r>
              <a:rPr lang="en-US" sz="2400" dirty="0"/>
              <a:t>Recreational Onsite Fee Kiosks – allows for credit cards</a:t>
            </a:r>
          </a:p>
          <a:p>
            <a:pPr lvl="1"/>
            <a:r>
              <a:rPr lang="en-US" sz="2400" dirty="0"/>
              <a:t>Gravel Two-Bridges Parking Area</a:t>
            </a:r>
          </a:p>
          <a:p>
            <a:pPr lvl="1"/>
            <a:r>
              <a:rPr lang="en-US" sz="2400" dirty="0"/>
              <a:t>Two-Bridges Building Improvements</a:t>
            </a:r>
          </a:p>
          <a:p>
            <a:pPr lvl="1"/>
            <a:r>
              <a:rPr lang="en-US" sz="2400" dirty="0"/>
              <a:t>Campsite Expansion at Pinball Recreation Site </a:t>
            </a:r>
          </a:p>
          <a:p>
            <a:r>
              <a:rPr lang="en-US" sz="2400" dirty="0"/>
              <a:t>Fund 2 additional Seasonal Recreation Staff Positions</a:t>
            </a:r>
          </a:p>
          <a:p>
            <a:pPr lvl="1"/>
            <a:r>
              <a:rPr lang="en-US" sz="2400" dirty="0"/>
              <a:t>For maintenance, implementation and compliance of River Permit System, Supplemental Rules (upcoming) and Campground Reservations through Recreation.gov</a:t>
            </a:r>
          </a:p>
          <a:p>
            <a:r>
              <a:rPr lang="en-US" sz="2400" dirty="0"/>
              <a:t>Fund Campground and Recreation Site Hosts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5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8139" y="42146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SRMA River Management</a:t>
            </a:r>
            <a:endParaRPr lang="en-CA" sz="3600" b="1" dirty="0">
              <a:solidFill>
                <a:srgbClr val="1F497D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496" y="1014487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Both Field Offices have SRMA Designations through RMP’s</a:t>
            </a:r>
          </a:p>
          <a:p>
            <a:pPr lvl="1" algn="ctr"/>
            <a:endParaRPr lang="en-US" sz="5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sz="1600" b="1" dirty="0">
                <a:solidFill>
                  <a:prstClr val="black"/>
                </a:solidFill>
                <a:latin typeface="Calibri"/>
              </a:rPr>
              <a:t>SRMA’s are managed to protect and enhance a targeted set of activities, experiences, beneficial outcomes, and desired recreation setting characteristics. The SRMAs may be subdivided into Recreation Management Zones (RMZ) to further delineate specific recreation opportunities. </a:t>
            </a: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lvl="1"/>
            <a:r>
              <a:rPr lang="en-US" sz="16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		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endParaRPr lang="en-US" sz="1600" b="1" dirty="0">
              <a:solidFill>
                <a:prstClr val="black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lvl="1"/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endParaRPr lang="en-US" sz="2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en-US" sz="2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CB692-85BE-6CF6-8B86-BE26879B3AF0}"/>
              </a:ext>
            </a:extLst>
          </p:cNvPr>
          <p:cNvSpPr txBox="1"/>
          <p:nvPr/>
        </p:nvSpPr>
        <p:spPr>
          <a:xfrm>
            <a:off x="6776614" y="2341847"/>
            <a:ext cx="3783883" cy="45397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/>
            <a:r>
              <a:rPr lang="en-US" sz="1400" b="1" u="sng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KFO SRMA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Parshall to State Bridge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15,026 acres 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37 River Miles (20 BLM)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 Recreation Management Zones (RMZ)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 Wild and Scenic Eligible Segments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 Headwaters Scenic &amp; Historic Byway</a:t>
            </a:r>
          </a:p>
          <a:p>
            <a:pPr lvl="1"/>
            <a:endParaRPr lang="en-US" sz="1400" b="1" dirty="0">
              <a:solidFill>
                <a:prstClr val="black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lvl="1"/>
            <a:r>
              <a:rPr lang="en-US" sz="1400" b="1" u="sng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CRVFO SRMA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State Bridge to Glenwood Canyon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15,695 Acres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51 River Miles (31 BLM)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 Recreation Management Zones (RMZ)</a:t>
            </a: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 Wild and Scenic Eligible Segments</a:t>
            </a:r>
          </a:p>
          <a:p>
            <a:pPr lvl="1"/>
            <a:endParaRPr lang="en-US" sz="1400" b="1" dirty="0">
              <a:solidFill>
                <a:prstClr val="black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lvl="1"/>
            <a:r>
              <a:rPr lang="en-US" sz="1400" b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Same Supplemental Rules for Corridor</a:t>
            </a:r>
          </a:p>
          <a:p>
            <a:pPr lvl="1"/>
            <a:endParaRPr lang="en-US" sz="1400" b="1" dirty="0">
              <a:solidFill>
                <a:prstClr val="black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lvl="1"/>
            <a:r>
              <a:rPr lang="en-US" sz="1100" b="1" i="1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*Wild and Scenic Segments Managed under Upper Colorado River Wild and Scenic Stakeholder Group Management Plan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4DE37A5-9486-26A6-B5C2-DA0A5C253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472502"/>
            <a:ext cx="5616624" cy="423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86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3512" y="49087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F497D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 Plan Update</a:t>
            </a:r>
            <a:endParaRPr lang="en-CA" sz="4800" b="1" dirty="0">
              <a:solidFill>
                <a:srgbClr val="1F497D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5" y="1252460"/>
            <a:ext cx="89644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River Management Consistency – Including Fees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KFO and CRVFO combined Business Plan</a:t>
            </a:r>
          </a:p>
          <a:p>
            <a:pPr lvl="1"/>
            <a:endParaRPr lang="en-US" sz="2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DRAFT KFO Proposed Fees Presented at September 2022 RAC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KFO Last Business Plan and Fee Schedule Update 2012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Recreation Area Management Plan completed in 2019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Identified On-River Camping Permit System (ISRPs)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CRVFO Campground Business Plan and Fees Approved by RAC in 2019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 Implemented yet due to pandemic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Federal Register Notice Pending – can implement 6 mos. after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Only Covered Campgrounds and One Day Use Site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 Schedule inconsistent with adjacent KFO proposal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RAC input to KFO that proposed fees were too low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CA" sz="2000" b="1" dirty="0">
                <a:solidFill>
                  <a:srgbClr val="9BBB59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KFO Updating Proposed Fee Schedule, Desire for Consistent River Management, a combined Business Plan was best path forward  </a:t>
            </a:r>
          </a:p>
        </p:txBody>
      </p:sp>
    </p:spTree>
    <p:extLst>
      <p:ext uri="{BB962C8B-B14F-4D97-AF65-F5344CB8AC3E}">
        <p14:creationId xmlns:p14="http://schemas.microsoft.com/office/powerpoint/2010/main" val="243710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F13BC3-91F2-92B0-9ED4-90C3175E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B6F654C-9A74-DE09-7361-B35842B3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9A9CB-5845-A001-8D45-CFD695968810}"/>
              </a:ext>
            </a:extLst>
          </p:cNvPr>
          <p:cNvSpPr txBox="1"/>
          <p:nvPr/>
        </p:nvSpPr>
        <p:spPr>
          <a:xfrm>
            <a:off x="1991544" y="620689"/>
            <a:ext cx="820891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Update Schedule to be consistent with fees at other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Arapaho National Recreation Area: Single Campsites $25-$34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Rocky Mountain National Park: Single Campsite $35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Arkansas Headwaters Recreation Area: Daily Vehicle Pass $10; Individual Daily Pass $4; Annual Pass $80 (sticker) $120 (Hangtag)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Rio Chama River Launch/Camping: $5 per person/per launch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Increased Use and Facility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 additional Fee Sites due to improved facilities and use at current non-fee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Proposal includes approving future fee sites once improvements are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Campgrounds may be expanded in future </a:t>
            </a:r>
          </a:p>
        </p:txBody>
      </p:sp>
    </p:spTree>
    <p:extLst>
      <p:ext uri="{BB962C8B-B14F-4D97-AF65-F5344CB8AC3E}">
        <p14:creationId xmlns:p14="http://schemas.microsoft.com/office/powerpoint/2010/main" val="284449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4CFB9A04-9DEF-9B68-E913-D6F51B9C1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C6452-8F95-04EC-023F-1F511FA8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FA5E5-9D9C-5C9A-31F5-9F2B490C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462" y="1628801"/>
            <a:ext cx="2093119" cy="5472609"/>
          </a:xfrm>
        </p:spPr>
        <p:txBody>
          <a:bodyPr>
            <a:normAutofit fontScale="90000"/>
          </a:bodyPr>
          <a:lstStyle/>
          <a:p>
            <a:r>
              <a:rPr lang="en-US" sz="2325" b="1" u="sng" dirty="0">
                <a:solidFill>
                  <a:schemeClr val="bg1"/>
                </a:solidFill>
              </a:rPr>
              <a:t>KFO SRMA</a:t>
            </a:r>
            <a:br>
              <a:rPr lang="en-US" sz="2325" b="1" u="sng" dirty="0">
                <a:solidFill>
                  <a:schemeClr val="bg1"/>
                </a:solidFill>
              </a:rPr>
            </a:br>
            <a:r>
              <a:rPr lang="en-US" sz="2325" b="1" u="sng" dirty="0">
                <a:solidFill>
                  <a:schemeClr val="bg1"/>
                </a:solidFill>
              </a:rPr>
              <a:t>Current Fee Sites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- 2 Current Fee Sites with Campgrounds</a:t>
            </a: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b="1" u="sng" dirty="0">
                <a:solidFill>
                  <a:schemeClr val="bg1"/>
                </a:solidFill>
              </a:rPr>
              <a:t>Fee Proposal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- Updated Fee Schedule</a:t>
            </a: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- 3 New Day Use Fee Sites</a:t>
            </a: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- 3 Deferred Fee Sites  (2 Day Use, 1 Campground)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Utilize Consumer Price Index (CPI) to adjust fees annually</a:t>
            </a:r>
            <a:br>
              <a:rPr lang="en-US" sz="28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br>
              <a:rPr lang="en-US" sz="2325" dirty="0">
                <a:solidFill>
                  <a:schemeClr val="bg1"/>
                </a:solidFill>
              </a:rPr>
            </a:br>
            <a:endParaRPr lang="en-US" sz="2325" dirty="0">
              <a:solidFill>
                <a:schemeClr val="bg1"/>
              </a:solidFill>
            </a:endParaRPr>
          </a:p>
        </p:txBody>
      </p:sp>
      <p:pic>
        <p:nvPicPr>
          <p:cNvPr id="2050" name="Picture 2" descr="Map&#10;&#10;Description automatically generated">
            <a:extLst>
              <a:ext uri="{FF2B5EF4-FFF2-40B4-BE49-F238E27FC236}">
                <a16:creationId xmlns:a16="http://schemas.microsoft.com/office/drawing/2014/main" id="{66CD0098-F621-D158-C0E2-EB4AFC5299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16" y="764705"/>
            <a:ext cx="687056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6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16B53980-734E-7B37-1F43-74EBF86A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1F0517-950B-C8B1-3C0D-C57C50E1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CCFF53-CE99-475F-ABEE-C4B8CE6A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090978"/>
            <a:ext cx="7886700" cy="342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CRVFO Campground and Wolcott Day Use Site Fees Timeline</a:t>
            </a:r>
            <a:b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F3403-3317-3782-7251-237A4CF0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552" y="1700809"/>
            <a:ext cx="7975798" cy="499647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2019 - Draft Business Plan completed following public comment period.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13, 2019 - Northwest Colorado RAC voted unanimously in favor of fees.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2019 - Final Business Plan signed.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Pandemic – National direction to halt new fees.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- Notice of Intent to collect fees is moving through BLM approval process.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fee structure will go into effect six months after the NOI is published in the Federal Register.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Collected fees will stay on-site to maintain and improve these increasingly popular areas.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714A4-1D84-5278-EC0E-05C21A65B025}"/>
              </a:ext>
            </a:extLst>
          </p:cNvPr>
          <p:cNvSpPr txBox="1"/>
          <p:nvPr/>
        </p:nvSpPr>
        <p:spPr>
          <a:xfrm>
            <a:off x="1667508" y="809417"/>
            <a:ext cx="88569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prstClr val="white"/>
                </a:solidFill>
                <a:latin typeface="Calibri" panose="020F0502020204030204"/>
              </a:rPr>
              <a:t>CRVFO Campground and Wolcott Day Use Site Fees Timeline</a:t>
            </a:r>
          </a:p>
        </p:txBody>
      </p:sp>
    </p:spTree>
    <p:extLst>
      <p:ext uri="{BB962C8B-B14F-4D97-AF65-F5344CB8AC3E}">
        <p14:creationId xmlns:p14="http://schemas.microsoft.com/office/powerpoint/2010/main" val="189516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D1EB64CB-1462-F0EE-D475-834AEC6A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3C60E6-B4F9-92D6-BC6F-8AEE3223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p&#10;&#10;Description automatically generated">
            <a:extLst>
              <a:ext uri="{FF2B5EF4-FFF2-40B4-BE49-F238E27FC236}">
                <a16:creationId xmlns:a16="http://schemas.microsoft.com/office/drawing/2014/main" id="{FC6D6DFE-15E6-59B2-6C26-2954DCDE6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57" y="970817"/>
            <a:ext cx="6425885" cy="49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62A5A-89AC-BAD7-91A7-EDE3E862B18A}"/>
              </a:ext>
            </a:extLst>
          </p:cNvPr>
          <p:cNvSpPr txBox="1"/>
          <p:nvPr/>
        </p:nvSpPr>
        <p:spPr>
          <a:xfrm>
            <a:off x="8037681" y="166378"/>
            <a:ext cx="2538603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prstClr val="white"/>
                </a:solidFill>
                <a:latin typeface="Calibri" panose="020F0502020204030204"/>
              </a:rPr>
              <a:t>CRVFO SRMA</a:t>
            </a:r>
          </a:p>
          <a:p>
            <a:pPr algn="ctr"/>
            <a:r>
              <a:rPr lang="en-US" sz="2100" b="1" u="sng" dirty="0">
                <a:solidFill>
                  <a:prstClr val="white"/>
                </a:solidFill>
                <a:latin typeface="Calibri" panose="020F0502020204030204"/>
              </a:rPr>
              <a:t>Current Fee Sites</a:t>
            </a:r>
          </a:p>
          <a:p>
            <a:pPr algn="ctr"/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- No Day Use Fee Sites</a:t>
            </a:r>
          </a:p>
          <a:p>
            <a:pPr algn="ctr"/>
            <a:endParaRPr lang="en-US" sz="100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- Campgrounds Approved  (Not Implemented)</a:t>
            </a:r>
          </a:p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100" b="1" u="sng" dirty="0">
                <a:solidFill>
                  <a:prstClr val="white"/>
                </a:solidFill>
                <a:latin typeface="Calibri" panose="020F0502020204030204"/>
              </a:rPr>
              <a:t>Fee Proposal</a:t>
            </a:r>
          </a:p>
          <a:p>
            <a:pPr algn="ctr"/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- 6 New Day Use Fee Sites</a:t>
            </a:r>
          </a:p>
          <a:p>
            <a:pPr algn="ctr"/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- Utilize Consumer Price Index (CPI) to adjust fees annually</a:t>
            </a:r>
          </a:p>
          <a:p>
            <a:pPr algn="ctr"/>
            <a:endParaRPr lang="en-US" sz="10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Updated Fee Schedule for Campgrounds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(Including Campgrounds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outside of SRMA) </a:t>
            </a:r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en-US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334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A1DB1BA9-7189-1351-4015-A7C0A646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1E2A1-2E68-6471-71E2-CA81B4A0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532F1-F16C-9685-EBA4-A861B274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0" y="1131095"/>
            <a:ext cx="2286000" cy="25693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700" b="1" u="sng" dirty="0">
                <a:solidFill>
                  <a:schemeClr val="bg1"/>
                </a:solidFill>
              </a:rPr>
              <a:t>KFO and CRVFO</a:t>
            </a:r>
            <a:br>
              <a:rPr lang="en-US" sz="2000" b="1" u="sng" dirty="0">
                <a:solidFill>
                  <a:schemeClr val="bg1"/>
                </a:solidFill>
              </a:rPr>
            </a:br>
            <a:br>
              <a:rPr lang="en-US" sz="2000" b="1" u="sng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- </a:t>
            </a:r>
            <a:r>
              <a:rPr lang="en-US" sz="2300" b="1" dirty="0">
                <a:solidFill>
                  <a:schemeClr val="bg1"/>
                </a:solidFill>
              </a:rPr>
              <a:t>No current permit or fees associated with on-river campsites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700" b="1" u="sng" dirty="0">
                <a:solidFill>
                  <a:schemeClr val="bg1"/>
                </a:solidFill>
              </a:rPr>
              <a:t>Fee Proposal</a:t>
            </a:r>
            <a:br>
              <a:rPr lang="en-US" sz="2700" b="1" u="sng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300" b="1" dirty="0">
                <a:solidFill>
                  <a:schemeClr val="bg1"/>
                </a:solidFill>
              </a:rPr>
              <a:t>- Designated </a:t>
            </a:r>
            <a:br>
              <a:rPr lang="en-US" sz="2300" b="1" dirty="0">
                <a:solidFill>
                  <a:schemeClr val="bg1"/>
                </a:solidFill>
              </a:rPr>
            </a:br>
            <a:r>
              <a:rPr lang="en-US" sz="2300" b="1" dirty="0">
                <a:solidFill>
                  <a:schemeClr val="bg1"/>
                </a:solidFill>
              </a:rPr>
              <a:t>On-River Campsite Permit System with per participant fee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Map&#10;&#10;Description automatically generated">
            <a:extLst>
              <a:ext uri="{FF2B5EF4-FFF2-40B4-BE49-F238E27FC236}">
                <a16:creationId xmlns:a16="http://schemas.microsoft.com/office/drawing/2014/main" id="{C682F7F7-A630-7D0D-0136-D61CD97505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53" y="958268"/>
            <a:ext cx="6580867" cy="50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3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77D47EE0-6799-9F7C-0D7C-7725A3D9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53AF03-FBED-DA4A-E974-72456F68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6B37E-F77D-4EDE-0591-6596421D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19" y="692696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KFO Current Fee Schedule and Updated Fee Proposal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B70F4-5F91-224D-411E-955F2737F975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1412776"/>
          <a:ext cx="8928992" cy="5208772"/>
        </p:xfrm>
        <a:graphic>
          <a:graphicData uri="http://schemas.openxmlformats.org/drawingml/2006/table">
            <a:tbl>
              <a:tblPr firstRow="1" firstCol="1" bandRow="1"/>
              <a:tblGrid>
                <a:gridCol w="1512067">
                  <a:extLst>
                    <a:ext uri="{9D8B030D-6E8A-4147-A177-3AD203B41FA5}">
                      <a16:colId xmlns:a16="http://schemas.microsoft.com/office/drawing/2014/main" val="1485079145"/>
                    </a:ext>
                  </a:extLst>
                </a:gridCol>
                <a:gridCol w="1389856">
                  <a:extLst>
                    <a:ext uri="{9D8B030D-6E8A-4147-A177-3AD203B41FA5}">
                      <a16:colId xmlns:a16="http://schemas.microsoft.com/office/drawing/2014/main" val="243318849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795053199"/>
                    </a:ext>
                  </a:extLst>
                </a:gridCol>
                <a:gridCol w="2184844">
                  <a:extLst>
                    <a:ext uri="{9D8B030D-6E8A-4147-A177-3AD203B41FA5}">
                      <a16:colId xmlns:a16="http://schemas.microsoft.com/office/drawing/2014/main" val="3849516726"/>
                    </a:ext>
                  </a:extLst>
                </a:gridCol>
                <a:gridCol w="1609977">
                  <a:extLst>
                    <a:ext uri="{9D8B030D-6E8A-4147-A177-3AD203B41FA5}">
                      <a16:colId xmlns:a16="http://schemas.microsoft.com/office/drawing/2014/main" val="950124546"/>
                    </a:ext>
                  </a:extLst>
                </a:gridCol>
              </a:tblGrid>
              <a:tr h="4225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Fee Schedule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Fee Schedule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09859"/>
                  </a:ext>
                </a:extLst>
              </a:tr>
              <a:tr h="558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Use Pass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 Per Entry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single vehicle, motorcycle, bicycle or walk-in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 Per Vehicle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 Per Motorcycle, Bicycle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Per Day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single vehicle, motorcycle, bicycle or walk-in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36588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Pumphouse Single Campsite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10 people, includes 1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vehicle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 Per Night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10 people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86201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Pumphouse Group Campsite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 Per Night 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30 people, includes 1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vehicle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 Per Night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30 people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4259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Radium Single Campsite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10 people, includes 1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vehicle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 Per Night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10 people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95518"/>
                  </a:ext>
                </a:extLst>
              </a:tr>
              <a:tr h="392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Radium Group Campsite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30 people, includes 1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vehicle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 Per Night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30 people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Vehicle included)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26785"/>
                  </a:ext>
                </a:extLst>
              </a:tr>
              <a:tr h="548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 Pass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 Per Pass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1 Vehicle, motorcycle or bicycle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 Per Pass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1 Vehicle, motorcycle, bicycle, or walk-in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65547"/>
                  </a:ext>
                </a:extLst>
              </a:tr>
              <a:tr h="5484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Designated On-River Campsites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Current Fee or Limitation on Campsite Group size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 Per Participant Per Night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On-River Camping Per Participant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35125"/>
                  </a:ext>
                </a:extLst>
              </a:tr>
              <a:tr h="573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Client Facility Use Fee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$1.25 Per Client Per Day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and Facility Use Per Client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$2.00 Per Client Per Day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and Facility Use Per Client</a:t>
                      </a:r>
                    </a:p>
                  </a:txBody>
                  <a:tcPr marL="65773" marR="65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940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1548</Words>
  <Application>Microsoft Office PowerPoint</Application>
  <PresentationFormat>Widescreen</PresentationFormat>
  <Paragraphs>232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Medium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KFO SRMA Current Fee Sites - 2 Current Fee Sites with Campgrounds  Fee Proposal - Updated Fee Schedule  - 3 New Day Use Fee Sites  - 3 Deferred Fee Sites  (2 Day Use, 1 Campground) - Utilize Consumer Price Index (CPI) to adjust fees annually      </vt:lpstr>
      <vt:lpstr>CRVFO Campground and Wolcott Day Use Site Fees Timeline   </vt:lpstr>
      <vt:lpstr>PowerPoint Presentation</vt:lpstr>
      <vt:lpstr>KFO and CRVFO  - No current permit or fees associated with on-river campsites  Fee Proposal  - Designated  On-River Campsite Permit System with per participant fee  </vt:lpstr>
      <vt:lpstr>KFO Current Fee Schedule and Updated Fee Proposal</vt:lpstr>
      <vt:lpstr>CRVFO Current Approved Fee Schedule and DRAFT Fee Proposal</vt:lpstr>
      <vt:lpstr>KFO Use of Proposed Fees</vt:lpstr>
      <vt:lpstr>CRVFO Use of Proposed Fees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Monkouski, John J</dc:creator>
  <cp:lastModifiedBy>Monkouski, John J</cp:lastModifiedBy>
  <cp:revision>1</cp:revision>
  <dcterms:created xsi:type="dcterms:W3CDTF">2023-10-05T14:39:34Z</dcterms:created>
  <dcterms:modified xsi:type="dcterms:W3CDTF">2023-10-05T14:49:11Z</dcterms:modified>
</cp:coreProperties>
</file>