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77" r:id="rId1"/>
  </p:sldMasterIdLst>
  <p:notesMasterIdLst>
    <p:notesMasterId r:id="rId10"/>
  </p:notesMasterIdLst>
  <p:handoutMasterIdLst>
    <p:handoutMasterId r:id="rId11"/>
  </p:handoutMasterIdLst>
  <p:sldIdLst>
    <p:sldId id="317" r:id="rId2"/>
    <p:sldId id="296" r:id="rId3"/>
    <p:sldId id="298" r:id="rId4"/>
    <p:sldId id="299" r:id="rId5"/>
    <p:sldId id="305" r:id="rId6"/>
    <p:sldId id="314" r:id="rId7"/>
    <p:sldId id="316" r:id="rId8"/>
    <p:sldId id="31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264" userDrawn="1">
          <p15:clr>
            <a:srgbClr val="A4A3A4"/>
          </p15:clr>
        </p15:guide>
        <p15:guide id="2" orient="horz" pos="22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F4F"/>
    <a:srgbClr val="A92B43"/>
    <a:srgbClr val="FF7C80"/>
    <a:srgbClr val="7030A0"/>
    <a:srgbClr val="800000"/>
    <a:srgbClr val="DF4163"/>
    <a:srgbClr val="D0D42D"/>
    <a:srgbClr val="DA42B2"/>
    <a:srgbClr val="07BBE7"/>
    <a:srgbClr val="F5C4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96357" autoAdjust="0"/>
  </p:normalViewPr>
  <p:slideViewPr>
    <p:cSldViewPr snapToGrid="0">
      <p:cViewPr varScale="1">
        <p:scale>
          <a:sx n="110" d="100"/>
          <a:sy n="110" d="100"/>
        </p:scale>
        <p:origin x="576" y="78"/>
      </p:cViewPr>
      <p:guideLst>
        <p:guide pos="6264"/>
        <p:guide orient="horz" pos="22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2C5104-B160-49CA-BBEA-F89DC47F2E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FA77B3F-59DC-4CD3-9EDD-457BB0F4ED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7AD89C-BB88-48A3-A1C9-D13CF625B286}" type="datetimeFigureOut">
              <a:rPr lang="en-US" smtClean="0"/>
              <a:t>1/7/2022</a:t>
            </a:fld>
            <a:endParaRPr lang="en-US" dirty="0"/>
          </a:p>
        </p:txBody>
      </p:sp>
      <p:sp>
        <p:nvSpPr>
          <p:cNvPr id="4" name="Footer Placeholder 3">
            <a:extLst>
              <a:ext uri="{FF2B5EF4-FFF2-40B4-BE49-F238E27FC236}">
                <a16:creationId xmlns:a16="http://schemas.microsoft.com/office/drawing/2014/main" id="{91D14D80-1829-4047-8B70-CA13F85B2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19C54F4-FD5F-49B3-9277-2EBC1373BA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7205A-E1E8-4792-BFE4-BDA00885454D}" type="slidenum">
              <a:rPr lang="en-US" smtClean="0"/>
              <a:t>‹#›</a:t>
            </a:fld>
            <a:endParaRPr lang="en-US" dirty="0"/>
          </a:p>
        </p:txBody>
      </p:sp>
    </p:spTree>
    <p:extLst>
      <p:ext uri="{BB962C8B-B14F-4D97-AF65-F5344CB8AC3E}">
        <p14:creationId xmlns:p14="http://schemas.microsoft.com/office/powerpoint/2010/main" val="1372982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09F21-8F1F-4129-8AEA-7EF5D9ADF331}" type="datetimeFigureOut">
              <a:rPr lang="en-US" smtClean="0"/>
              <a:t>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2C31BA-67D8-413F-A5DD-028125073D1D}" type="slidenum">
              <a:rPr lang="en-US" smtClean="0"/>
              <a:t>‹#›</a:t>
            </a:fld>
            <a:endParaRPr lang="en-US" dirty="0"/>
          </a:p>
        </p:txBody>
      </p:sp>
    </p:spTree>
    <p:extLst>
      <p:ext uri="{BB962C8B-B14F-4D97-AF65-F5344CB8AC3E}">
        <p14:creationId xmlns:p14="http://schemas.microsoft.com/office/powerpoint/2010/main" val="415508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20DBFB-B27A-4152-B93B-E0544768A4B5}"/>
              </a:ext>
            </a:extLst>
          </p:cNvPr>
          <p:cNvSpPr>
            <a:spLocks noGrp="1"/>
          </p:cNvSpPr>
          <p:nvPr>
            <p:ph type="dt" sz="half" idx="10"/>
          </p:nvPr>
        </p:nvSpPr>
        <p:spPr/>
        <p:txBody>
          <a:bodyPr/>
          <a:lstStyle/>
          <a:p>
            <a:fld id="{74929172-4BF7-429F-BA25-7E9D1A4215EE}" type="datetimeFigureOut">
              <a:rPr lang="en-US" noProof="0" smtClean="0"/>
              <a:t>1/7/2022</a:t>
            </a:fld>
            <a:endParaRPr lang="en-US" noProof="0" dirty="0"/>
          </a:p>
        </p:txBody>
      </p:sp>
      <p:sp>
        <p:nvSpPr>
          <p:cNvPr id="4" name="Footer Placeholder 3">
            <a:extLst>
              <a:ext uri="{FF2B5EF4-FFF2-40B4-BE49-F238E27FC236}">
                <a16:creationId xmlns:a16="http://schemas.microsoft.com/office/drawing/2014/main" id="{4E2609EE-8677-453E-B000-7C9D37C31BBD}"/>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A85346EE-7757-43D9-8F90-C5A66E3A878A}"/>
              </a:ext>
            </a:extLst>
          </p:cNvPr>
          <p:cNvSpPr>
            <a:spLocks noGrp="1"/>
          </p:cNvSpPr>
          <p:nvPr>
            <p:ph type="sldNum" sz="quarter" idx="12"/>
          </p:nvPr>
        </p:nvSpPr>
        <p:spPr/>
        <p:txBody>
          <a:bodyPr/>
          <a:lstStyle/>
          <a:p>
            <a:fld id="{7966EA62-41C5-4F9A-A915-5B0BC739C923}" type="slidenum">
              <a:rPr lang="en-US" noProof="0" smtClean="0"/>
              <a:t>‹#›</a:t>
            </a:fld>
            <a:endParaRPr lang="en-US" noProof="0" dirty="0"/>
          </a:p>
        </p:txBody>
      </p:sp>
      <p:sp>
        <p:nvSpPr>
          <p:cNvPr id="6" name="Title 1">
            <a:extLst>
              <a:ext uri="{FF2B5EF4-FFF2-40B4-BE49-F238E27FC236}">
                <a16:creationId xmlns:a16="http://schemas.microsoft.com/office/drawing/2014/main" id="{F0128637-293C-4F87-8D53-0BE4379C8169}"/>
              </a:ext>
            </a:extLst>
          </p:cNvPr>
          <p:cNvSpPr>
            <a:spLocks noGrp="1"/>
          </p:cNvSpPr>
          <p:nvPr>
            <p:ph type="title" hasCustomPrompt="1"/>
          </p:nvPr>
        </p:nvSpPr>
        <p:spPr>
          <a:xfrm>
            <a:off x="343337" y="310287"/>
            <a:ext cx="5238313" cy="853352"/>
          </a:xfrm>
        </p:spPr>
        <p:txBody>
          <a:bodyPr>
            <a:normAutofit/>
          </a:bodyPr>
          <a:lstStyle>
            <a:lvl1pPr>
              <a:defRPr sz="3600" b="1"/>
            </a:lvl1pPr>
          </a:lstStyle>
          <a:p>
            <a:r>
              <a:rPr lang="en-US" dirty="0"/>
              <a:t>CLICK TO EDIT MASTER TITLE STYLE</a:t>
            </a:r>
          </a:p>
        </p:txBody>
      </p:sp>
      <p:sp>
        <p:nvSpPr>
          <p:cNvPr id="7" name="Text Placeholder 7">
            <a:extLst>
              <a:ext uri="{FF2B5EF4-FFF2-40B4-BE49-F238E27FC236}">
                <a16:creationId xmlns:a16="http://schemas.microsoft.com/office/drawing/2014/main" id="{ABCAE7BC-9D1D-42BA-A132-117B58540CC7}"/>
              </a:ext>
            </a:extLst>
          </p:cNvPr>
          <p:cNvSpPr>
            <a:spLocks noGrp="1"/>
          </p:cNvSpPr>
          <p:nvPr>
            <p:ph type="body" sz="quarter" idx="13"/>
          </p:nvPr>
        </p:nvSpPr>
        <p:spPr>
          <a:xfrm>
            <a:off x="343337" y="981076"/>
            <a:ext cx="3581400" cy="365126"/>
          </a:xfrm>
        </p:spPr>
        <p:txBody>
          <a:bodyPr>
            <a:normAutofit/>
          </a:bodyPr>
          <a:lstStyle>
            <a:lvl1pPr marL="0" indent="0">
              <a:spcBef>
                <a:spcPts val="900"/>
              </a:spcBef>
              <a:buNone/>
              <a:defRPr sz="2000" b="1">
                <a:latin typeface="+mj-lt"/>
              </a:defRPr>
            </a:lvl1pPr>
          </a:lstStyle>
          <a:p>
            <a:pPr lvl="0"/>
            <a:r>
              <a:rPr lang="en-US"/>
              <a:t>Click to edit Master text styles</a:t>
            </a:r>
          </a:p>
        </p:txBody>
      </p:sp>
    </p:spTree>
    <p:extLst>
      <p:ext uri="{BB962C8B-B14F-4D97-AF65-F5344CB8AC3E}">
        <p14:creationId xmlns:p14="http://schemas.microsoft.com/office/powerpoint/2010/main" val="233573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20DBFB-B27A-4152-B93B-E0544768A4B5}"/>
              </a:ext>
            </a:extLst>
          </p:cNvPr>
          <p:cNvSpPr>
            <a:spLocks noGrp="1"/>
          </p:cNvSpPr>
          <p:nvPr>
            <p:ph type="dt" sz="half" idx="10"/>
          </p:nvPr>
        </p:nvSpPr>
        <p:spPr/>
        <p:txBody>
          <a:bodyPr/>
          <a:lstStyle/>
          <a:p>
            <a:fld id="{74929172-4BF7-429F-BA25-7E9D1A4215EE}" type="datetimeFigureOut">
              <a:rPr lang="en-US" noProof="0" smtClean="0"/>
              <a:t>1/7/2022</a:t>
            </a:fld>
            <a:endParaRPr lang="en-US" noProof="0" dirty="0"/>
          </a:p>
        </p:txBody>
      </p:sp>
      <p:sp>
        <p:nvSpPr>
          <p:cNvPr id="4" name="Footer Placeholder 3">
            <a:extLst>
              <a:ext uri="{FF2B5EF4-FFF2-40B4-BE49-F238E27FC236}">
                <a16:creationId xmlns:a16="http://schemas.microsoft.com/office/drawing/2014/main" id="{4E2609EE-8677-453E-B000-7C9D37C31BBD}"/>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A85346EE-7757-43D9-8F90-C5A66E3A878A}"/>
              </a:ext>
            </a:extLst>
          </p:cNvPr>
          <p:cNvSpPr>
            <a:spLocks noGrp="1"/>
          </p:cNvSpPr>
          <p:nvPr>
            <p:ph type="sldNum" sz="quarter" idx="12"/>
          </p:nvPr>
        </p:nvSpPr>
        <p:spPr/>
        <p:txBody>
          <a:bodyPr/>
          <a:lstStyle/>
          <a:p>
            <a:fld id="{7966EA62-41C5-4F9A-A915-5B0BC739C923}" type="slidenum">
              <a:rPr lang="en-US" noProof="0" smtClean="0"/>
              <a:t>‹#›</a:t>
            </a:fld>
            <a:endParaRPr lang="en-US" noProof="0" dirty="0"/>
          </a:p>
        </p:txBody>
      </p:sp>
      <p:sp>
        <p:nvSpPr>
          <p:cNvPr id="6" name="Title 1">
            <a:extLst>
              <a:ext uri="{FF2B5EF4-FFF2-40B4-BE49-F238E27FC236}">
                <a16:creationId xmlns:a16="http://schemas.microsoft.com/office/drawing/2014/main" id="{F0128637-293C-4F87-8D53-0BE4379C8169}"/>
              </a:ext>
            </a:extLst>
          </p:cNvPr>
          <p:cNvSpPr>
            <a:spLocks noGrp="1"/>
          </p:cNvSpPr>
          <p:nvPr>
            <p:ph type="title" hasCustomPrompt="1"/>
          </p:nvPr>
        </p:nvSpPr>
        <p:spPr>
          <a:xfrm>
            <a:off x="343337" y="310287"/>
            <a:ext cx="5238313" cy="853352"/>
          </a:xfrm>
        </p:spPr>
        <p:txBody>
          <a:bodyPr>
            <a:normAutofit/>
          </a:bodyPr>
          <a:lstStyle>
            <a:lvl1pPr>
              <a:defRPr sz="3600" b="1"/>
            </a:lvl1pPr>
          </a:lstStyle>
          <a:p>
            <a:r>
              <a:rPr lang="en-US" dirty="0"/>
              <a:t>CLICK TO EDIT MASTER TITLE STYLE</a:t>
            </a:r>
          </a:p>
        </p:txBody>
      </p:sp>
      <p:sp>
        <p:nvSpPr>
          <p:cNvPr id="7" name="Text Placeholder 7">
            <a:extLst>
              <a:ext uri="{FF2B5EF4-FFF2-40B4-BE49-F238E27FC236}">
                <a16:creationId xmlns:a16="http://schemas.microsoft.com/office/drawing/2014/main" id="{ABCAE7BC-9D1D-42BA-A132-117B58540CC7}"/>
              </a:ext>
            </a:extLst>
          </p:cNvPr>
          <p:cNvSpPr>
            <a:spLocks noGrp="1"/>
          </p:cNvSpPr>
          <p:nvPr>
            <p:ph type="body" sz="quarter" idx="13"/>
          </p:nvPr>
        </p:nvSpPr>
        <p:spPr>
          <a:xfrm>
            <a:off x="343337" y="981076"/>
            <a:ext cx="3581400" cy="365126"/>
          </a:xfrm>
        </p:spPr>
        <p:txBody>
          <a:bodyPr>
            <a:normAutofit/>
          </a:bodyPr>
          <a:lstStyle>
            <a:lvl1pPr marL="0" indent="0">
              <a:spcBef>
                <a:spcPts val="900"/>
              </a:spcBef>
              <a:buNone/>
              <a:defRPr sz="2000" b="1">
                <a:latin typeface="+mj-lt"/>
              </a:defRPr>
            </a:lvl1pPr>
          </a:lstStyle>
          <a:p>
            <a:pPr lvl="0"/>
            <a:r>
              <a:rPr lang="en-US"/>
              <a:t>Click to edit Master text styles</a:t>
            </a:r>
          </a:p>
        </p:txBody>
      </p:sp>
      <p:sp>
        <p:nvSpPr>
          <p:cNvPr id="8" name="Content Placeholder 7">
            <a:extLst>
              <a:ext uri="{FF2B5EF4-FFF2-40B4-BE49-F238E27FC236}">
                <a16:creationId xmlns:a16="http://schemas.microsoft.com/office/drawing/2014/main" id="{6001FCC3-C0B6-411C-97C8-DCB57E6D3D8E}"/>
              </a:ext>
            </a:extLst>
          </p:cNvPr>
          <p:cNvSpPr>
            <a:spLocks noGrp="1"/>
          </p:cNvSpPr>
          <p:nvPr>
            <p:ph sz="quarter" idx="14"/>
          </p:nvPr>
        </p:nvSpPr>
        <p:spPr>
          <a:xfrm>
            <a:off x="342900" y="1470027"/>
            <a:ext cx="1148715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45137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2D4183-9737-47D0-A399-C54D7F7C4C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E3A5CB-DFC3-4FD4-B13D-480B9D5777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0C37A-64D2-409F-A58F-B4B1F1F349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29172-4BF7-429F-BA25-7E9D1A4215EE}" type="datetimeFigureOut">
              <a:rPr lang="en-US" noProof="0" smtClean="0"/>
              <a:t>1/7/2022</a:t>
            </a:fld>
            <a:endParaRPr lang="en-US" noProof="0" dirty="0"/>
          </a:p>
        </p:txBody>
      </p:sp>
      <p:sp>
        <p:nvSpPr>
          <p:cNvPr id="5" name="Footer Placeholder 4">
            <a:extLst>
              <a:ext uri="{FF2B5EF4-FFF2-40B4-BE49-F238E27FC236}">
                <a16:creationId xmlns:a16="http://schemas.microsoft.com/office/drawing/2014/main" id="{C034EBE4-7608-464D-BFA2-97741404DA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B56BEC42-CA83-4077-8D77-E2514DA723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6EA62-41C5-4F9A-A915-5B0BC739C923}" type="slidenum">
              <a:rPr lang="en-US" noProof="0" smtClean="0"/>
              <a:t>‹#›</a:t>
            </a:fld>
            <a:endParaRPr lang="en-US" noProof="0" dirty="0"/>
          </a:p>
        </p:txBody>
      </p:sp>
    </p:spTree>
    <p:extLst>
      <p:ext uri="{BB962C8B-B14F-4D97-AF65-F5344CB8AC3E}">
        <p14:creationId xmlns:p14="http://schemas.microsoft.com/office/powerpoint/2010/main" val="1167616121"/>
      </p:ext>
    </p:extLst>
  </p:cSld>
  <p:clrMap bg1="lt1" tx1="dk1" bg2="lt2" tx2="dk2" accent1="accent1" accent2="accent2" accent3="accent3" accent4="accent4" accent5="accent5" accent6="accent6" hlink="hlink" folHlink="folHlink"/>
  <p:sldLayoutIdLst>
    <p:sldLayoutId id="2147484790" r:id="rId1"/>
    <p:sldLayoutId id="214748479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orphanedwells@blm.gov"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orphanedwells@blm.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n orphaned well in a field.">
            <a:extLst>
              <a:ext uri="{FF2B5EF4-FFF2-40B4-BE49-F238E27FC236}">
                <a16:creationId xmlns:a16="http://schemas.microsoft.com/office/drawing/2014/main" id="{B7A71F6B-B91A-45A4-B105-6F479BCFB5BF}"/>
              </a:ext>
            </a:extLst>
          </p:cNvPr>
          <p:cNvPicPr>
            <a:picLocks noGrp="1" noChangeAspect="1"/>
          </p:cNvPicPr>
          <p:nvPr>
            <p:ph sz="quarter" idx="14"/>
          </p:nvPr>
        </p:nvPicPr>
        <p:blipFill rotWithShape="1">
          <a:blip r:embed="rId2" cstate="print">
            <a:extLst>
              <a:ext uri="{28A0092B-C50C-407E-A947-70E740481C1C}">
                <a14:useLocalDpi xmlns:a14="http://schemas.microsoft.com/office/drawing/2010/main" val="0"/>
              </a:ext>
            </a:extLst>
          </a:blip>
          <a:srcRect t="12621" b="19811"/>
          <a:stretch/>
        </p:blipFill>
        <p:spPr>
          <a:xfrm>
            <a:off x="20" y="10"/>
            <a:ext cx="12191980" cy="6857990"/>
          </a:xfrm>
          <a:prstGeom prst="rect">
            <a:avLst/>
          </a:prstGeom>
        </p:spPr>
      </p:pic>
      <p:sp>
        <p:nvSpPr>
          <p:cNvPr id="15" name="Freeform 24">
            <a:extLst>
              <a:ext uri="{FF2B5EF4-FFF2-40B4-BE49-F238E27FC236}">
                <a16:creationId xmlns:a16="http://schemas.microsoft.com/office/drawing/2014/main" id="{A414F261-E931-45CB-8605-20FFD6826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75200"/>
            <a:ext cx="4838700" cy="1323975"/>
          </a:xfrm>
          <a:custGeom>
            <a:avLst/>
            <a:gdLst>
              <a:gd name="connsiteX0" fmla="*/ 0 w 4838700"/>
              <a:gd name="connsiteY0" fmla="*/ 0 h 1323975"/>
              <a:gd name="connsiteX1" fmla="*/ 4838700 w 4838700"/>
              <a:gd name="connsiteY1" fmla="*/ 0 h 1323975"/>
              <a:gd name="connsiteX2" fmla="*/ 4838700 w 4838700"/>
              <a:gd name="connsiteY2" fmla="*/ 78123 h 1323975"/>
              <a:gd name="connsiteX3" fmla="*/ 4822272 w 4838700"/>
              <a:gd name="connsiteY3" fmla="*/ 81440 h 1323975"/>
              <a:gd name="connsiteX4" fmla="*/ 4781550 w 4838700"/>
              <a:gd name="connsiteY4" fmla="*/ 142875 h 1323975"/>
              <a:gd name="connsiteX5" fmla="*/ 4822272 w 4838700"/>
              <a:gd name="connsiteY5" fmla="*/ 204311 h 1323975"/>
              <a:gd name="connsiteX6" fmla="*/ 4838700 w 4838700"/>
              <a:gd name="connsiteY6" fmla="*/ 207627 h 1323975"/>
              <a:gd name="connsiteX7" fmla="*/ 4838700 w 4838700"/>
              <a:gd name="connsiteY7" fmla="*/ 287197 h 1323975"/>
              <a:gd name="connsiteX8" fmla="*/ 4822272 w 4838700"/>
              <a:gd name="connsiteY8" fmla="*/ 290514 h 1323975"/>
              <a:gd name="connsiteX9" fmla="*/ 4781550 w 4838700"/>
              <a:gd name="connsiteY9" fmla="*/ 351949 h 1323975"/>
              <a:gd name="connsiteX10" fmla="*/ 4822272 w 4838700"/>
              <a:gd name="connsiteY10" fmla="*/ 413385 h 1323975"/>
              <a:gd name="connsiteX11" fmla="*/ 4838700 w 4838700"/>
              <a:gd name="connsiteY11" fmla="*/ 416701 h 1323975"/>
              <a:gd name="connsiteX12" fmla="*/ 4838700 w 4838700"/>
              <a:gd name="connsiteY12" fmla="*/ 496271 h 1323975"/>
              <a:gd name="connsiteX13" fmla="*/ 4822272 w 4838700"/>
              <a:gd name="connsiteY13" fmla="*/ 499588 h 1323975"/>
              <a:gd name="connsiteX14" fmla="*/ 4781550 w 4838700"/>
              <a:gd name="connsiteY14" fmla="*/ 561023 h 1323975"/>
              <a:gd name="connsiteX15" fmla="*/ 4822272 w 4838700"/>
              <a:gd name="connsiteY15" fmla="*/ 622459 h 1323975"/>
              <a:gd name="connsiteX16" fmla="*/ 4838700 w 4838700"/>
              <a:gd name="connsiteY16" fmla="*/ 625775 h 1323975"/>
              <a:gd name="connsiteX17" fmla="*/ 4838700 w 4838700"/>
              <a:gd name="connsiteY17" fmla="*/ 705345 h 1323975"/>
              <a:gd name="connsiteX18" fmla="*/ 4822272 w 4838700"/>
              <a:gd name="connsiteY18" fmla="*/ 708662 h 1323975"/>
              <a:gd name="connsiteX19" fmla="*/ 4781550 w 4838700"/>
              <a:gd name="connsiteY19" fmla="*/ 770097 h 1323975"/>
              <a:gd name="connsiteX20" fmla="*/ 4822272 w 4838700"/>
              <a:gd name="connsiteY20" fmla="*/ 831533 h 1323975"/>
              <a:gd name="connsiteX21" fmla="*/ 4838700 w 4838700"/>
              <a:gd name="connsiteY21" fmla="*/ 834849 h 1323975"/>
              <a:gd name="connsiteX22" fmla="*/ 4838700 w 4838700"/>
              <a:gd name="connsiteY22" fmla="*/ 914419 h 1323975"/>
              <a:gd name="connsiteX23" fmla="*/ 4822272 w 4838700"/>
              <a:gd name="connsiteY23" fmla="*/ 917736 h 1323975"/>
              <a:gd name="connsiteX24" fmla="*/ 4781550 w 4838700"/>
              <a:gd name="connsiteY24" fmla="*/ 979171 h 1323975"/>
              <a:gd name="connsiteX25" fmla="*/ 4822272 w 4838700"/>
              <a:gd name="connsiteY25" fmla="*/ 1040607 h 1323975"/>
              <a:gd name="connsiteX26" fmla="*/ 4838700 w 4838700"/>
              <a:gd name="connsiteY26" fmla="*/ 1043923 h 1323975"/>
              <a:gd name="connsiteX27" fmla="*/ 4838700 w 4838700"/>
              <a:gd name="connsiteY27" fmla="*/ 1123491 h 1323975"/>
              <a:gd name="connsiteX28" fmla="*/ 4822272 w 4838700"/>
              <a:gd name="connsiteY28" fmla="*/ 1126808 h 1323975"/>
              <a:gd name="connsiteX29" fmla="*/ 4781550 w 4838700"/>
              <a:gd name="connsiteY29" fmla="*/ 1188243 h 1323975"/>
              <a:gd name="connsiteX30" fmla="*/ 4822272 w 4838700"/>
              <a:gd name="connsiteY30" fmla="*/ 1249679 h 1323975"/>
              <a:gd name="connsiteX31" fmla="*/ 4838700 w 4838700"/>
              <a:gd name="connsiteY31" fmla="*/ 1252995 h 1323975"/>
              <a:gd name="connsiteX32" fmla="*/ 4838700 w 4838700"/>
              <a:gd name="connsiteY32" fmla="*/ 1323975 h 1323975"/>
              <a:gd name="connsiteX33" fmla="*/ 0 w 4838700"/>
              <a:gd name="connsiteY33" fmla="*/ 1323975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38700" h="1323975">
                <a:moveTo>
                  <a:pt x="0" y="0"/>
                </a:moveTo>
                <a:lnTo>
                  <a:pt x="4838700" y="0"/>
                </a:lnTo>
                <a:lnTo>
                  <a:pt x="4838700" y="78123"/>
                </a:lnTo>
                <a:lnTo>
                  <a:pt x="4822272" y="81440"/>
                </a:lnTo>
                <a:cubicBezTo>
                  <a:pt x="4798341" y="91561"/>
                  <a:pt x="4781550" y="115257"/>
                  <a:pt x="4781550" y="142875"/>
                </a:cubicBezTo>
                <a:cubicBezTo>
                  <a:pt x="4781550" y="170493"/>
                  <a:pt x="4798341" y="194189"/>
                  <a:pt x="4822272" y="204311"/>
                </a:cubicBezTo>
                <a:lnTo>
                  <a:pt x="4838700" y="207627"/>
                </a:lnTo>
                <a:lnTo>
                  <a:pt x="4838700" y="287197"/>
                </a:lnTo>
                <a:lnTo>
                  <a:pt x="4822272" y="290514"/>
                </a:lnTo>
                <a:cubicBezTo>
                  <a:pt x="4798341" y="300635"/>
                  <a:pt x="4781550" y="324331"/>
                  <a:pt x="4781550" y="351949"/>
                </a:cubicBezTo>
                <a:cubicBezTo>
                  <a:pt x="4781550" y="379567"/>
                  <a:pt x="4798341" y="403263"/>
                  <a:pt x="4822272" y="413385"/>
                </a:cubicBezTo>
                <a:lnTo>
                  <a:pt x="4838700" y="416701"/>
                </a:lnTo>
                <a:lnTo>
                  <a:pt x="4838700" y="496271"/>
                </a:lnTo>
                <a:lnTo>
                  <a:pt x="4822272" y="499588"/>
                </a:lnTo>
                <a:cubicBezTo>
                  <a:pt x="4798341" y="509709"/>
                  <a:pt x="4781550" y="533405"/>
                  <a:pt x="4781550" y="561023"/>
                </a:cubicBezTo>
                <a:cubicBezTo>
                  <a:pt x="4781550" y="588641"/>
                  <a:pt x="4798341" y="612337"/>
                  <a:pt x="4822272" y="622459"/>
                </a:cubicBezTo>
                <a:lnTo>
                  <a:pt x="4838700" y="625775"/>
                </a:lnTo>
                <a:lnTo>
                  <a:pt x="4838700" y="705345"/>
                </a:lnTo>
                <a:lnTo>
                  <a:pt x="4822272" y="708662"/>
                </a:lnTo>
                <a:cubicBezTo>
                  <a:pt x="4798341" y="718783"/>
                  <a:pt x="4781550" y="742479"/>
                  <a:pt x="4781550" y="770097"/>
                </a:cubicBezTo>
                <a:cubicBezTo>
                  <a:pt x="4781550" y="797715"/>
                  <a:pt x="4798341" y="821411"/>
                  <a:pt x="4822272" y="831533"/>
                </a:cubicBezTo>
                <a:lnTo>
                  <a:pt x="4838700" y="834849"/>
                </a:lnTo>
                <a:lnTo>
                  <a:pt x="4838700" y="914419"/>
                </a:lnTo>
                <a:lnTo>
                  <a:pt x="4822272" y="917736"/>
                </a:lnTo>
                <a:cubicBezTo>
                  <a:pt x="4798341" y="927857"/>
                  <a:pt x="4781550" y="951553"/>
                  <a:pt x="4781550" y="979171"/>
                </a:cubicBezTo>
                <a:cubicBezTo>
                  <a:pt x="4781550" y="1006789"/>
                  <a:pt x="4798341" y="1030485"/>
                  <a:pt x="4822272" y="1040607"/>
                </a:cubicBezTo>
                <a:lnTo>
                  <a:pt x="4838700" y="1043923"/>
                </a:lnTo>
                <a:lnTo>
                  <a:pt x="4838700" y="1123491"/>
                </a:lnTo>
                <a:lnTo>
                  <a:pt x="4822272" y="1126808"/>
                </a:lnTo>
                <a:cubicBezTo>
                  <a:pt x="4798341" y="1136929"/>
                  <a:pt x="4781550" y="1160625"/>
                  <a:pt x="4781550" y="1188243"/>
                </a:cubicBezTo>
                <a:cubicBezTo>
                  <a:pt x="4781550" y="1215861"/>
                  <a:pt x="4798341" y="1239557"/>
                  <a:pt x="4822272" y="1249679"/>
                </a:cubicBezTo>
                <a:lnTo>
                  <a:pt x="4838700" y="1252995"/>
                </a:lnTo>
                <a:lnTo>
                  <a:pt x="4838700" y="1323975"/>
                </a:lnTo>
                <a:lnTo>
                  <a:pt x="0" y="1323975"/>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B9056B-171C-46D7-82AB-0865D16E6BB5}"/>
              </a:ext>
            </a:extLst>
          </p:cNvPr>
          <p:cNvSpPr>
            <a:spLocks noGrp="1"/>
          </p:cNvSpPr>
          <p:nvPr>
            <p:ph type="title"/>
          </p:nvPr>
        </p:nvSpPr>
        <p:spPr>
          <a:xfrm>
            <a:off x="59267" y="4981575"/>
            <a:ext cx="4779433" cy="860426"/>
          </a:xfrm>
          <a:prstGeom prst="rect">
            <a:avLst/>
          </a:prstGeom>
          <a:noFill/>
          <a:ln w="174625" cap="sq" cmpd="thinThick">
            <a:noFill/>
            <a:miter lim="800000"/>
          </a:ln>
        </p:spPr>
        <p:txBody>
          <a:bodyPr vert="horz" lIns="91440" tIns="45720" rIns="91440" bIns="45720" rtlCol="0" anchor="ctr">
            <a:normAutofit/>
          </a:bodyPr>
          <a:lstStyle/>
          <a:p>
            <a:r>
              <a:rPr lang="en-US" sz="2200" dirty="0">
                <a:solidFill>
                  <a:srgbClr val="FFFFFF"/>
                </a:solidFill>
              </a:rPr>
              <a:t>FEDERAL ORPHANED WELLS PROGRAM</a:t>
            </a:r>
          </a:p>
        </p:txBody>
      </p:sp>
      <p:cxnSp>
        <p:nvCxnSpPr>
          <p:cNvPr id="16" name="Straight Connector 11">
            <a:extLst>
              <a:ext uri="{FF2B5EF4-FFF2-40B4-BE49-F238E27FC236}">
                <a16:creationId xmlns:a16="http://schemas.microsoft.com/office/drawing/2014/main" id="{B63CF8AD-BB19-4F90-BDE5-B3B3F56F4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 y="4876800"/>
            <a:ext cx="4791456" cy="3175"/>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4E62CA-FAA3-4628-AEF3-5033C77149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 y="5969000"/>
            <a:ext cx="4791456" cy="3175"/>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331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reeform: Shape 71">
            <a:extLst>
              <a:ext uri="{FF2B5EF4-FFF2-40B4-BE49-F238E27FC236}">
                <a16:creationId xmlns:a16="http://schemas.microsoft.com/office/drawing/2014/main" id="{1087742E-D93F-4630-849C-267120F3734C}"/>
              </a:ext>
              <a:ext uri="{C183D7F6-B498-43B3-948B-1728B52AA6E4}">
                <adec:decorative xmlns:adec="http://schemas.microsoft.com/office/drawing/2017/decorative" val="1"/>
              </a:ext>
            </a:extLst>
          </p:cNvPr>
          <p:cNvSpPr/>
          <p:nvPr/>
        </p:nvSpPr>
        <p:spPr>
          <a:xfrm>
            <a:off x="6694877" y="3037549"/>
            <a:ext cx="2098916" cy="778526"/>
          </a:xfrm>
          <a:custGeom>
            <a:avLst/>
            <a:gdLst>
              <a:gd name="connsiteX0" fmla="*/ 1710523 w 2098916"/>
              <a:gd name="connsiteY0" fmla="*/ 778526 h 778526"/>
              <a:gd name="connsiteX1" fmla="*/ 1699810 w 2098916"/>
              <a:gd name="connsiteY1" fmla="*/ 778526 h 778526"/>
              <a:gd name="connsiteX2" fmla="*/ 1030834 w 2098916"/>
              <a:gd name="connsiteY2" fmla="*/ 778526 h 778526"/>
              <a:gd name="connsiteX3" fmla="*/ 635876 w 2098916"/>
              <a:gd name="connsiteY3" fmla="*/ 778526 h 778526"/>
              <a:gd name="connsiteX4" fmla="*/ 635876 w 2098916"/>
              <a:gd name="connsiteY4" fmla="*/ 777331 h 778526"/>
              <a:gd name="connsiteX5" fmla="*/ 636779 w 2098916"/>
              <a:gd name="connsiteY5" fmla="*/ 777240 h 778526"/>
              <a:gd name="connsiteX6" fmla="*/ 399106 w 2098916"/>
              <a:gd name="connsiteY6" fmla="*/ 777240 h 778526"/>
              <a:gd name="connsiteX7" fmla="*/ 388393 w 2098916"/>
              <a:gd name="connsiteY7" fmla="*/ 777240 h 778526"/>
              <a:gd name="connsiteX8" fmla="*/ 0 w 2098916"/>
              <a:gd name="connsiteY8" fmla="*/ 388620 h 778526"/>
              <a:gd name="connsiteX9" fmla="*/ 388393 w 2098916"/>
              <a:gd name="connsiteY9" fmla="*/ 0 h 778526"/>
              <a:gd name="connsiteX10" fmla="*/ 399106 w 2098916"/>
              <a:gd name="connsiteY10" fmla="*/ 0 h 778526"/>
              <a:gd name="connsiteX11" fmla="*/ 1068082 w 2098916"/>
              <a:gd name="connsiteY11" fmla="*/ 0 h 778526"/>
              <a:gd name="connsiteX12" fmla="*/ 1463040 w 2098916"/>
              <a:gd name="connsiteY12" fmla="*/ 0 h 778526"/>
              <a:gd name="connsiteX13" fmla="*/ 1463040 w 2098916"/>
              <a:gd name="connsiteY13" fmla="*/ 1195 h 778526"/>
              <a:gd name="connsiteX14" fmla="*/ 1462137 w 2098916"/>
              <a:gd name="connsiteY14" fmla="*/ 1286 h 778526"/>
              <a:gd name="connsiteX15" fmla="*/ 1699810 w 2098916"/>
              <a:gd name="connsiteY15" fmla="*/ 1286 h 778526"/>
              <a:gd name="connsiteX16" fmla="*/ 1710523 w 2098916"/>
              <a:gd name="connsiteY16" fmla="*/ 1286 h 778526"/>
              <a:gd name="connsiteX17" fmla="*/ 2098916 w 2098916"/>
              <a:gd name="connsiteY17" fmla="*/ 389906 h 778526"/>
              <a:gd name="connsiteX18" fmla="*/ 1710523 w 2098916"/>
              <a:gd name="connsiteY18" fmla="*/ 778526 h 77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98916" h="778526">
                <a:moveTo>
                  <a:pt x="1710523" y="778526"/>
                </a:moveTo>
                <a:lnTo>
                  <a:pt x="1699810" y="778526"/>
                </a:lnTo>
                <a:lnTo>
                  <a:pt x="1030834" y="778526"/>
                </a:lnTo>
                <a:lnTo>
                  <a:pt x="635876" y="778526"/>
                </a:lnTo>
                <a:lnTo>
                  <a:pt x="635876" y="777331"/>
                </a:lnTo>
                <a:lnTo>
                  <a:pt x="636779" y="777240"/>
                </a:lnTo>
                <a:lnTo>
                  <a:pt x="399106" y="777240"/>
                </a:lnTo>
                <a:lnTo>
                  <a:pt x="388393" y="777240"/>
                </a:lnTo>
                <a:cubicBezTo>
                  <a:pt x="173889" y="777240"/>
                  <a:pt x="0" y="603249"/>
                  <a:pt x="0" y="388620"/>
                </a:cubicBezTo>
                <a:cubicBezTo>
                  <a:pt x="0" y="173991"/>
                  <a:pt x="173889" y="0"/>
                  <a:pt x="388393" y="0"/>
                </a:cubicBezTo>
                <a:lnTo>
                  <a:pt x="399106" y="0"/>
                </a:lnTo>
                <a:lnTo>
                  <a:pt x="1068082" y="0"/>
                </a:lnTo>
                <a:lnTo>
                  <a:pt x="1463040" y="0"/>
                </a:lnTo>
                <a:lnTo>
                  <a:pt x="1463040" y="1195"/>
                </a:lnTo>
                <a:lnTo>
                  <a:pt x="1462137" y="1286"/>
                </a:lnTo>
                <a:lnTo>
                  <a:pt x="1699810" y="1286"/>
                </a:lnTo>
                <a:lnTo>
                  <a:pt x="1710523" y="1286"/>
                </a:lnTo>
                <a:cubicBezTo>
                  <a:pt x="1925027" y="1286"/>
                  <a:pt x="2098916" y="175277"/>
                  <a:pt x="2098916" y="389906"/>
                </a:cubicBezTo>
                <a:cubicBezTo>
                  <a:pt x="2098916" y="604535"/>
                  <a:pt x="1925027" y="778526"/>
                  <a:pt x="1710523" y="778526"/>
                </a:cubicBezTo>
                <a:close/>
              </a:path>
            </a:pathLst>
          </a:custGeom>
          <a:solidFill>
            <a:schemeClr val="tx2">
              <a:lumMod val="75000"/>
            </a:schemeClr>
          </a:solidFill>
          <a:ln w="28575" cap="rnd" cmpd="sng" algn="ctr">
            <a:noFill/>
            <a:prstDash val="solid"/>
          </a:ln>
          <a:effectLst>
            <a:outerShdw blurRad="50800" dist="38100" dir="2700000" algn="tl" rotWithShape="0">
              <a:prstClr val="black">
                <a:alpha val="40000"/>
              </a:prstClr>
            </a:outerShdw>
            <a:reflection blurRad="6350" stA="52000" endA="300" endPos="35000" dir="5400000" sy="-100000" algn="bl" rotWithShape="0"/>
          </a:effectLst>
        </p:spPr>
        <p:style>
          <a:lnRef idx="2">
            <a:scrgbClr r="0" g="0" b="0"/>
          </a:lnRef>
          <a:fillRef idx="1">
            <a:scrgbClr r="0" g="0" b="0"/>
          </a:fillRef>
          <a:effectRef idx="0">
            <a:scrgbClr r="0" g="0" b="0"/>
          </a:effectRef>
          <a:fontRef idx="minor">
            <a:schemeClr val="lt1"/>
          </a:fontRef>
        </p:style>
        <p:txBody>
          <a:bodyPr spcFirstLastPara="0" vert="horz" wrap="square" lIns="457200" tIns="5715" rIns="91440" bIns="54011" numCol="1" spcCol="1270" anchor="ctr" anchorCtr="0">
            <a:noAutofit/>
            <a:flatTx/>
          </a:bodyPr>
          <a:lstStyle/>
          <a:p>
            <a:pPr algn="ctr" defTabSz="400050">
              <a:lnSpc>
                <a:spcPct val="90000"/>
              </a:lnSpc>
              <a:spcBef>
                <a:spcPct val="0"/>
              </a:spcBef>
              <a:spcAft>
                <a:spcPct val="35000"/>
              </a:spcAft>
            </a:pPr>
            <a:endParaRPr lang="en-US" sz="900" dirty="0">
              <a:solidFill>
                <a:schemeClr val="tx1"/>
              </a:solidFill>
            </a:endParaRPr>
          </a:p>
        </p:txBody>
      </p:sp>
      <p:grpSp>
        <p:nvGrpSpPr>
          <p:cNvPr id="2049" name="Group 2048">
            <a:extLst>
              <a:ext uri="{FF2B5EF4-FFF2-40B4-BE49-F238E27FC236}">
                <a16:creationId xmlns:a16="http://schemas.microsoft.com/office/drawing/2014/main" id="{94EBD376-32F3-4A06-8A1A-A77D82298F8E}"/>
              </a:ext>
              <a:ext uri="{C183D7F6-B498-43B3-948B-1728B52AA6E4}">
                <adec:decorative xmlns:adec="http://schemas.microsoft.com/office/drawing/2017/decorative" val="1"/>
              </a:ext>
            </a:extLst>
          </p:cNvPr>
          <p:cNvGrpSpPr/>
          <p:nvPr/>
        </p:nvGrpSpPr>
        <p:grpSpPr>
          <a:xfrm>
            <a:off x="239995" y="221963"/>
            <a:ext cx="9530398" cy="1131486"/>
            <a:chOff x="239995" y="221963"/>
            <a:chExt cx="9530398" cy="1131486"/>
          </a:xfrm>
          <a:effectLst>
            <a:reflection blurRad="6350" stA="52000" endA="300" endPos="35000" dir="5400000" sy="-100000" algn="bl" rotWithShape="0"/>
          </a:effectLst>
        </p:grpSpPr>
        <p:grpSp>
          <p:nvGrpSpPr>
            <p:cNvPr id="2048" name="Group 2047">
              <a:extLst>
                <a:ext uri="{FF2B5EF4-FFF2-40B4-BE49-F238E27FC236}">
                  <a16:creationId xmlns:a16="http://schemas.microsoft.com/office/drawing/2014/main" id="{FA70AC38-36BA-4DE5-9E71-04428D601FC5}"/>
                </a:ext>
              </a:extLst>
            </p:cNvPr>
            <p:cNvGrpSpPr/>
            <p:nvPr/>
          </p:nvGrpSpPr>
          <p:grpSpPr>
            <a:xfrm>
              <a:off x="777766" y="221963"/>
              <a:ext cx="8992627" cy="1131486"/>
              <a:chOff x="777766" y="221963"/>
              <a:chExt cx="8992627" cy="1131486"/>
            </a:xfrm>
          </p:grpSpPr>
          <p:sp>
            <p:nvSpPr>
              <p:cNvPr id="27" name="Freeform: Shape 26">
                <a:extLst>
                  <a:ext uri="{FF2B5EF4-FFF2-40B4-BE49-F238E27FC236}">
                    <a16:creationId xmlns:a16="http://schemas.microsoft.com/office/drawing/2014/main" id="{6A4A5763-4250-410A-8B09-8109C5E6967C}"/>
                  </a:ext>
                </a:extLst>
              </p:cNvPr>
              <p:cNvSpPr/>
              <p:nvPr/>
            </p:nvSpPr>
            <p:spPr>
              <a:xfrm>
                <a:off x="6737764" y="221963"/>
                <a:ext cx="3032629" cy="1131486"/>
              </a:xfrm>
              <a:custGeom>
                <a:avLst/>
                <a:gdLst>
                  <a:gd name="connsiteX0" fmla="*/ 12728 w 1909898"/>
                  <a:gd name="connsiteY0" fmla="*/ 0 h 777240"/>
                  <a:gd name="connsiteX1" fmla="*/ 1521278 w 1909898"/>
                  <a:gd name="connsiteY1" fmla="*/ 0 h 777240"/>
                  <a:gd name="connsiteX2" fmla="*/ 1909898 w 1909898"/>
                  <a:gd name="connsiteY2" fmla="*/ 388620 h 777240"/>
                  <a:gd name="connsiteX3" fmla="*/ 1521278 w 1909898"/>
                  <a:gd name="connsiteY3" fmla="*/ 777240 h 777240"/>
                  <a:gd name="connsiteX4" fmla="*/ 12728 w 1909898"/>
                  <a:gd name="connsiteY4" fmla="*/ 777240 h 777240"/>
                  <a:gd name="connsiteX5" fmla="*/ 0 w 1909898"/>
                  <a:gd name="connsiteY5" fmla="*/ 775957 h 777240"/>
                  <a:gd name="connsiteX6" fmla="*/ 0 w 1909898"/>
                  <a:gd name="connsiteY6" fmla="*/ 128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9898" h="777240">
                    <a:moveTo>
                      <a:pt x="12728" y="0"/>
                    </a:moveTo>
                    <a:lnTo>
                      <a:pt x="1521278" y="0"/>
                    </a:lnTo>
                    <a:cubicBezTo>
                      <a:pt x="1735907" y="0"/>
                      <a:pt x="1909898" y="173991"/>
                      <a:pt x="1909898" y="388620"/>
                    </a:cubicBezTo>
                    <a:cubicBezTo>
                      <a:pt x="1909898" y="603249"/>
                      <a:pt x="1735907" y="777240"/>
                      <a:pt x="1521278" y="777240"/>
                    </a:cubicBezTo>
                    <a:lnTo>
                      <a:pt x="12728" y="777240"/>
                    </a:lnTo>
                    <a:lnTo>
                      <a:pt x="0" y="775957"/>
                    </a:lnTo>
                    <a:lnTo>
                      <a:pt x="0" y="1283"/>
                    </a:lnTo>
                    <a:close/>
                  </a:path>
                </a:pathLst>
              </a:custGeom>
              <a:solidFill>
                <a:srgbClr val="4D90CD"/>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57200" tIns="5715" rIns="91440" bIns="54011" numCol="1" spcCol="1270" anchor="ctr" anchorCtr="0">
                <a:noAutofit/>
                <a:flatTx/>
              </a:bodyPr>
              <a:lstStyle/>
              <a:p>
                <a:pPr defTabSz="400050">
                  <a:lnSpc>
                    <a:spcPct val="90000"/>
                  </a:lnSpc>
                  <a:spcBef>
                    <a:spcPct val="0"/>
                  </a:spcBef>
                  <a:spcAft>
                    <a:spcPct val="35000"/>
                  </a:spcAft>
                </a:pPr>
                <a:endParaRPr lang="en-US" sz="1000" b="1">
                  <a:solidFill>
                    <a:schemeClr val="accent4">
                      <a:lumMod val="50000"/>
                    </a:schemeClr>
                  </a:solidFill>
                </a:endParaRPr>
              </a:p>
            </p:txBody>
          </p:sp>
          <p:sp>
            <p:nvSpPr>
              <p:cNvPr id="30" name="Freeform: Shape 29">
                <a:extLst>
                  <a:ext uri="{FF2B5EF4-FFF2-40B4-BE49-F238E27FC236}">
                    <a16:creationId xmlns:a16="http://schemas.microsoft.com/office/drawing/2014/main" id="{594F2DD8-6357-4DB9-80CC-347E2AFB72E3}"/>
                  </a:ext>
                </a:extLst>
              </p:cNvPr>
              <p:cNvSpPr/>
              <p:nvPr/>
            </p:nvSpPr>
            <p:spPr>
              <a:xfrm>
                <a:off x="777766" y="221963"/>
                <a:ext cx="7754807" cy="1131486"/>
              </a:xfrm>
              <a:custGeom>
                <a:avLst/>
                <a:gdLst>
                  <a:gd name="connsiteX0" fmla="*/ 12728 w 1909898"/>
                  <a:gd name="connsiteY0" fmla="*/ 0 h 777240"/>
                  <a:gd name="connsiteX1" fmla="*/ 1521278 w 1909898"/>
                  <a:gd name="connsiteY1" fmla="*/ 0 h 777240"/>
                  <a:gd name="connsiteX2" fmla="*/ 1909898 w 1909898"/>
                  <a:gd name="connsiteY2" fmla="*/ 388620 h 777240"/>
                  <a:gd name="connsiteX3" fmla="*/ 1521278 w 1909898"/>
                  <a:gd name="connsiteY3" fmla="*/ 777240 h 777240"/>
                  <a:gd name="connsiteX4" fmla="*/ 12728 w 1909898"/>
                  <a:gd name="connsiteY4" fmla="*/ 777240 h 777240"/>
                  <a:gd name="connsiteX5" fmla="*/ 0 w 1909898"/>
                  <a:gd name="connsiteY5" fmla="*/ 775957 h 777240"/>
                  <a:gd name="connsiteX6" fmla="*/ 0 w 1909898"/>
                  <a:gd name="connsiteY6" fmla="*/ 128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9898" h="777240">
                    <a:moveTo>
                      <a:pt x="12728" y="0"/>
                    </a:moveTo>
                    <a:lnTo>
                      <a:pt x="1521278" y="0"/>
                    </a:lnTo>
                    <a:cubicBezTo>
                      <a:pt x="1735907" y="0"/>
                      <a:pt x="1909898" y="173991"/>
                      <a:pt x="1909898" y="388620"/>
                    </a:cubicBezTo>
                    <a:cubicBezTo>
                      <a:pt x="1909898" y="603249"/>
                      <a:pt x="1735907" y="777240"/>
                      <a:pt x="1521278" y="777240"/>
                    </a:cubicBezTo>
                    <a:lnTo>
                      <a:pt x="12728" y="777240"/>
                    </a:lnTo>
                    <a:lnTo>
                      <a:pt x="0" y="775957"/>
                    </a:lnTo>
                    <a:lnTo>
                      <a:pt x="0" y="1283"/>
                    </a:lnTo>
                    <a:close/>
                  </a:path>
                </a:pathLst>
              </a:custGeom>
              <a:solidFill>
                <a:srgbClr val="4D90CD"/>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57200" tIns="5715" rIns="91440" bIns="54011" numCol="1" spcCol="1270" anchor="ctr" anchorCtr="0">
                <a:noAutofit/>
                <a:flatTx/>
              </a:bodyPr>
              <a:lstStyle/>
              <a:p>
                <a:pPr defTabSz="400050">
                  <a:lnSpc>
                    <a:spcPct val="90000"/>
                  </a:lnSpc>
                  <a:spcBef>
                    <a:spcPct val="0"/>
                  </a:spcBef>
                  <a:spcAft>
                    <a:spcPct val="35000"/>
                  </a:spcAft>
                </a:pPr>
                <a:endParaRPr lang="en-US" sz="1000" b="1" dirty="0">
                  <a:solidFill>
                    <a:schemeClr val="accent4">
                      <a:lumMod val="50000"/>
                    </a:schemeClr>
                  </a:solidFill>
                </a:endParaRPr>
              </a:p>
            </p:txBody>
          </p:sp>
        </p:grpSp>
        <p:pic>
          <p:nvPicPr>
            <p:cNvPr id="2050" name="Picture 2" descr="U.S. Department of the Interior (DoI) | Drought.gov">
              <a:extLst>
                <a:ext uri="{FF2B5EF4-FFF2-40B4-BE49-F238E27FC236}">
                  <a16:creationId xmlns:a16="http://schemas.microsoft.com/office/drawing/2014/main" id="{6AC574C4-6E4D-40D0-85C4-BC6696821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95" y="221963"/>
              <a:ext cx="1131486" cy="1131486"/>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itle 30">
            <a:extLst>
              <a:ext uri="{FF2B5EF4-FFF2-40B4-BE49-F238E27FC236}">
                <a16:creationId xmlns:a16="http://schemas.microsoft.com/office/drawing/2014/main" id="{621F6498-6522-4F59-9988-C8FA23CBB418}"/>
              </a:ext>
            </a:extLst>
          </p:cNvPr>
          <p:cNvSpPr txBox="1">
            <a:spLocks noGrp="1"/>
          </p:cNvSpPr>
          <p:nvPr>
            <p:ph type="title" idx="4294967295"/>
          </p:nvPr>
        </p:nvSpPr>
        <p:spPr>
          <a:xfrm>
            <a:off x="1788588" y="496664"/>
            <a:ext cx="7393242" cy="40011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Orphaned Well Site Plugging, Remediation, and Restoration</a:t>
            </a:r>
          </a:p>
        </p:txBody>
      </p:sp>
      <p:sp>
        <p:nvSpPr>
          <p:cNvPr id="35" name="TextBox 34">
            <a:extLst>
              <a:ext uri="{FF2B5EF4-FFF2-40B4-BE49-F238E27FC236}">
                <a16:creationId xmlns:a16="http://schemas.microsoft.com/office/drawing/2014/main" id="{346076D5-F9A2-4789-818B-B2355D459476}"/>
              </a:ext>
            </a:extLst>
          </p:cNvPr>
          <p:cNvSpPr txBox="1"/>
          <p:nvPr/>
        </p:nvSpPr>
        <p:spPr>
          <a:xfrm>
            <a:off x="4380226" y="864098"/>
            <a:ext cx="2060885" cy="307777"/>
          </a:xfrm>
          <a:prstGeom prst="rect">
            <a:avLst/>
          </a:prstGeom>
          <a:noFill/>
        </p:spPr>
        <p:txBody>
          <a:bodyPr wrap="none" rtlCol="0">
            <a:spAutoFit/>
          </a:bodyPr>
          <a:lstStyle/>
          <a:p>
            <a:r>
              <a:rPr lang="en-US" sz="1400" dirty="0">
                <a:solidFill>
                  <a:schemeClr val="bg1"/>
                </a:solidFill>
                <a:latin typeface="Arial Nova Light" panose="020B0304020202020204" pitchFamily="34" charset="0"/>
              </a:rPr>
              <a:t>Sec. 40601, P.L. 117-58</a:t>
            </a:r>
          </a:p>
        </p:txBody>
      </p:sp>
      <p:sp>
        <p:nvSpPr>
          <p:cNvPr id="87" name="TextBox 86" descr="$4.707 billion is distributed to four separate program groups to manage Orphaned Well Sites.">
            <a:extLst>
              <a:ext uri="{FF2B5EF4-FFF2-40B4-BE49-F238E27FC236}">
                <a16:creationId xmlns:a16="http://schemas.microsoft.com/office/drawing/2014/main" id="{C416581E-F53E-4EB0-B8B3-CAD02EA0ED84}"/>
              </a:ext>
            </a:extLst>
          </p:cNvPr>
          <p:cNvSpPr txBox="1"/>
          <p:nvPr/>
        </p:nvSpPr>
        <p:spPr>
          <a:xfrm>
            <a:off x="877951" y="1815591"/>
            <a:ext cx="1768433" cy="400110"/>
          </a:xfrm>
          <a:prstGeom prst="rect">
            <a:avLst/>
          </a:prstGeom>
          <a:noFill/>
        </p:spPr>
        <p:txBody>
          <a:bodyPr wrap="none" rtlCol="0">
            <a:spAutoFit/>
          </a:bodyPr>
          <a:lstStyle/>
          <a:p>
            <a:r>
              <a:rPr lang="en-US" sz="2000" dirty="0"/>
              <a:t>$4.707 billion</a:t>
            </a:r>
          </a:p>
        </p:txBody>
      </p:sp>
      <p:cxnSp>
        <p:nvCxnSpPr>
          <p:cNvPr id="2054" name="Straight Connector 2053">
            <a:extLst>
              <a:ext uri="{FF2B5EF4-FFF2-40B4-BE49-F238E27FC236}">
                <a16:creationId xmlns:a16="http://schemas.microsoft.com/office/drawing/2014/main" id="{A7EFE1E0-51D5-4A2D-8035-7E71FC82CE06}"/>
              </a:ext>
              <a:ext uri="{C183D7F6-B498-43B3-948B-1728B52AA6E4}">
                <adec:decorative xmlns:adec="http://schemas.microsoft.com/office/drawing/2017/decorative" val="1"/>
              </a:ext>
            </a:extLst>
          </p:cNvPr>
          <p:cNvCxnSpPr/>
          <p:nvPr/>
        </p:nvCxnSpPr>
        <p:spPr>
          <a:xfrm>
            <a:off x="805738" y="1460938"/>
            <a:ext cx="0" cy="798786"/>
          </a:xfrm>
          <a:prstGeom prst="line">
            <a:avLst/>
          </a:prstGeom>
        </p:spPr>
        <p:style>
          <a:lnRef idx="1">
            <a:schemeClr val="dk1"/>
          </a:lnRef>
          <a:fillRef idx="0">
            <a:schemeClr val="dk1"/>
          </a:fillRef>
          <a:effectRef idx="0">
            <a:schemeClr val="dk1"/>
          </a:effectRef>
          <a:fontRef idx="minor">
            <a:schemeClr val="tx1"/>
          </a:fontRef>
        </p:style>
      </p:cxnSp>
      <p:cxnSp>
        <p:nvCxnSpPr>
          <p:cNvPr id="2056" name="Straight Connector 2055">
            <a:extLst>
              <a:ext uri="{FF2B5EF4-FFF2-40B4-BE49-F238E27FC236}">
                <a16:creationId xmlns:a16="http://schemas.microsoft.com/office/drawing/2014/main" id="{0F32FA38-3569-4C03-B05F-67214D9391A1}"/>
              </a:ext>
              <a:ext uri="{C183D7F6-B498-43B3-948B-1728B52AA6E4}">
                <adec:decorative xmlns:adec="http://schemas.microsoft.com/office/drawing/2017/decorative" val="1"/>
              </a:ext>
            </a:extLst>
          </p:cNvPr>
          <p:cNvCxnSpPr>
            <a:cxnSpLocks/>
          </p:cNvCxnSpPr>
          <p:nvPr/>
        </p:nvCxnSpPr>
        <p:spPr>
          <a:xfrm>
            <a:off x="805738" y="2259724"/>
            <a:ext cx="9790635" cy="0"/>
          </a:xfrm>
          <a:prstGeom prst="line">
            <a:avLst/>
          </a:prstGeom>
        </p:spPr>
        <p:style>
          <a:lnRef idx="1">
            <a:schemeClr val="dk1"/>
          </a:lnRef>
          <a:fillRef idx="0">
            <a:schemeClr val="dk1"/>
          </a:fillRef>
          <a:effectRef idx="0">
            <a:schemeClr val="dk1"/>
          </a:effectRef>
          <a:fontRef idx="minor">
            <a:schemeClr val="tx1"/>
          </a:fontRef>
        </p:style>
      </p:cxnSp>
      <p:cxnSp>
        <p:nvCxnSpPr>
          <p:cNvPr id="2058" name="Straight Connector 2057">
            <a:extLst>
              <a:ext uri="{FF2B5EF4-FFF2-40B4-BE49-F238E27FC236}">
                <a16:creationId xmlns:a16="http://schemas.microsoft.com/office/drawing/2014/main" id="{523DFC19-0954-4101-8837-06E46FDD6C7C}"/>
              </a:ext>
              <a:ext uri="{C183D7F6-B498-43B3-948B-1728B52AA6E4}">
                <adec:decorative xmlns:adec="http://schemas.microsoft.com/office/drawing/2017/decorative" val="1"/>
              </a:ext>
            </a:extLst>
          </p:cNvPr>
          <p:cNvCxnSpPr/>
          <p:nvPr/>
        </p:nvCxnSpPr>
        <p:spPr>
          <a:xfrm>
            <a:off x="2102069" y="2312278"/>
            <a:ext cx="0" cy="672662"/>
          </a:xfrm>
          <a:prstGeom prst="line">
            <a:avLst/>
          </a:prstGeom>
        </p:spPr>
        <p:style>
          <a:lnRef idx="1">
            <a:schemeClr val="dk1"/>
          </a:lnRef>
          <a:fillRef idx="0">
            <a:schemeClr val="dk1"/>
          </a:fillRef>
          <a:effectRef idx="0">
            <a:schemeClr val="dk1"/>
          </a:effectRef>
          <a:fontRef idx="minor">
            <a:schemeClr val="tx1"/>
          </a:fontRef>
        </p:style>
      </p:cxnSp>
      <p:sp>
        <p:nvSpPr>
          <p:cNvPr id="46" name="Freeform: Shape 45">
            <a:extLst>
              <a:ext uri="{FF2B5EF4-FFF2-40B4-BE49-F238E27FC236}">
                <a16:creationId xmlns:a16="http://schemas.microsoft.com/office/drawing/2014/main" id="{E1BCE441-E791-4E78-AAC8-22B927C8158A}"/>
              </a:ext>
              <a:ext uri="{C183D7F6-B498-43B3-948B-1728B52AA6E4}">
                <adec:decorative xmlns:adec="http://schemas.microsoft.com/office/drawing/2017/decorative" val="1"/>
              </a:ext>
            </a:extLst>
          </p:cNvPr>
          <p:cNvSpPr/>
          <p:nvPr/>
        </p:nvSpPr>
        <p:spPr>
          <a:xfrm>
            <a:off x="1052611" y="3037549"/>
            <a:ext cx="2098916" cy="778526"/>
          </a:xfrm>
          <a:custGeom>
            <a:avLst/>
            <a:gdLst>
              <a:gd name="connsiteX0" fmla="*/ 1710523 w 2098916"/>
              <a:gd name="connsiteY0" fmla="*/ 778526 h 778526"/>
              <a:gd name="connsiteX1" fmla="*/ 1699810 w 2098916"/>
              <a:gd name="connsiteY1" fmla="*/ 778526 h 778526"/>
              <a:gd name="connsiteX2" fmla="*/ 1030834 w 2098916"/>
              <a:gd name="connsiteY2" fmla="*/ 778526 h 778526"/>
              <a:gd name="connsiteX3" fmla="*/ 635876 w 2098916"/>
              <a:gd name="connsiteY3" fmla="*/ 778526 h 778526"/>
              <a:gd name="connsiteX4" fmla="*/ 635876 w 2098916"/>
              <a:gd name="connsiteY4" fmla="*/ 777331 h 778526"/>
              <a:gd name="connsiteX5" fmla="*/ 636779 w 2098916"/>
              <a:gd name="connsiteY5" fmla="*/ 777240 h 778526"/>
              <a:gd name="connsiteX6" fmla="*/ 399106 w 2098916"/>
              <a:gd name="connsiteY6" fmla="*/ 777240 h 778526"/>
              <a:gd name="connsiteX7" fmla="*/ 388393 w 2098916"/>
              <a:gd name="connsiteY7" fmla="*/ 777240 h 778526"/>
              <a:gd name="connsiteX8" fmla="*/ 0 w 2098916"/>
              <a:gd name="connsiteY8" fmla="*/ 388620 h 778526"/>
              <a:gd name="connsiteX9" fmla="*/ 388393 w 2098916"/>
              <a:gd name="connsiteY9" fmla="*/ 0 h 778526"/>
              <a:gd name="connsiteX10" fmla="*/ 399106 w 2098916"/>
              <a:gd name="connsiteY10" fmla="*/ 0 h 778526"/>
              <a:gd name="connsiteX11" fmla="*/ 1068082 w 2098916"/>
              <a:gd name="connsiteY11" fmla="*/ 0 h 778526"/>
              <a:gd name="connsiteX12" fmla="*/ 1463040 w 2098916"/>
              <a:gd name="connsiteY12" fmla="*/ 0 h 778526"/>
              <a:gd name="connsiteX13" fmla="*/ 1463040 w 2098916"/>
              <a:gd name="connsiteY13" fmla="*/ 1195 h 778526"/>
              <a:gd name="connsiteX14" fmla="*/ 1462137 w 2098916"/>
              <a:gd name="connsiteY14" fmla="*/ 1286 h 778526"/>
              <a:gd name="connsiteX15" fmla="*/ 1699810 w 2098916"/>
              <a:gd name="connsiteY15" fmla="*/ 1286 h 778526"/>
              <a:gd name="connsiteX16" fmla="*/ 1710523 w 2098916"/>
              <a:gd name="connsiteY16" fmla="*/ 1286 h 778526"/>
              <a:gd name="connsiteX17" fmla="*/ 2098916 w 2098916"/>
              <a:gd name="connsiteY17" fmla="*/ 389906 h 778526"/>
              <a:gd name="connsiteX18" fmla="*/ 1710523 w 2098916"/>
              <a:gd name="connsiteY18" fmla="*/ 778526 h 77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98916" h="778526">
                <a:moveTo>
                  <a:pt x="1710523" y="778526"/>
                </a:moveTo>
                <a:lnTo>
                  <a:pt x="1699810" y="778526"/>
                </a:lnTo>
                <a:lnTo>
                  <a:pt x="1030834" y="778526"/>
                </a:lnTo>
                <a:lnTo>
                  <a:pt x="635876" y="778526"/>
                </a:lnTo>
                <a:lnTo>
                  <a:pt x="635876" y="777331"/>
                </a:lnTo>
                <a:lnTo>
                  <a:pt x="636779" y="777240"/>
                </a:lnTo>
                <a:lnTo>
                  <a:pt x="399106" y="777240"/>
                </a:lnTo>
                <a:lnTo>
                  <a:pt x="388393" y="777240"/>
                </a:lnTo>
                <a:cubicBezTo>
                  <a:pt x="173889" y="777240"/>
                  <a:pt x="0" y="603249"/>
                  <a:pt x="0" y="388620"/>
                </a:cubicBezTo>
                <a:cubicBezTo>
                  <a:pt x="0" y="173991"/>
                  <a:pt x="173889" y="0"/>
                  <a:pt x="388393" y="0"/>
                </a:cubicBezTo>
                <a:lnTo>
                  <a:pt x="399106" y="0"/>
                </a:lnTo>
                <a:lnTo>
                  <a:pt x="1068082" y="0"/>
                </a:lnTo>
                <a:lnTo>
                  <a:pt x="1463040" y="0"/>
                </a:lnTo>
                <a:lnTo>
                  <a:pt x="1463040" y="1195"/>
                </a:lnTo>
                <a:lnTo>
                  <a:pt x="1462137" y="1286"/>
                </a:lnTo>
                <a:lnTo>
                  <a:pt x="1699810" y="1286"/>
                </a:lnTo>
                <a:lnTo>
                  <a:pt x="1710523" y="1286"/>
                </a:lnTo>
                <a:cubicBezTo>
                  <a:pt x="1925027" y="1286"/>
                  <a:pt x="2098916" y="175277"/>
                  <a:pt x="2098916" y="389906"/>
                </a:cubicBezTo>
                <a:cubicBezTo>
                  <a:pt x="2098916" y="604535"/>
                  <a:pt x="1925027" y="778526"/>
                  <a:pt x="1710523" y="778526"/>
                </a:cubicBezTo>
                <a:close/>
              </a:path>
            </a:pathLst>
          </a:custGeom>
          <a:solidFill>
            <a:schemeClr val="accent6">
              <a:lumMod val="75000"/>
            </a:schemeClr>
          </a:solidFill>
          <a:ln w="28575" cap="rnd" cmpd="sng" algn="ctr">
            <a:noFill/>
            <a:prstDash val="solid"/>
          </a:ln>
          <a:effectLst>
            <a:outerShdw blurRad="50800" dist="38100" dir="2700000" algn="tl" rotWithShape="0">
              <a:prstClr val="black">
                <a:alpha val="40000"/>
              </a:prstClr>
            </a:outerShdw>
            <a:reflection blurRad="6350" stA="52000" endA="300" endPos="35000" dir="5400000" sy="-100000" algn="bl" rotWithShape="0"/>
          </a:effectLst>
        </p:spPr>
        <p:style>
          <a:lnRef idx="2">
            <a:scrgbClr r="0" g="0" b="0"/>
          </a:lnRef>
          <a:fillRef idx="1">
            <a:scrgbClr r="0" g="0" b="0"/>
          </a:fillRef>
          <a:effectRef idx="0">
            <a:scrgbClr r="0" g="0" b="0"/>
          </a:effectRef>
          <a:fontRef idx="minor">
            <a:schemeClr val="lt1"/>
          </a:fontRef>
        </p:style>
        <p:txBody>
          <a:bodyPr spcFirstLastPara="0" vert="horz" wrap="square" lIns="457200" tIns="5715" rIns="91440" bIns="54011" numCol="1" spcCol="1270" anchor="ctr" anchorCtr="0">
            <a:noAutofit/>
            <a:flatTx/>
          </a:bodyPr>
          <a:lstStyle/>
          <a:p>
            <a:pPr algn="ctr" defTabSz="400050">
              <a:lnSpc>
                <a:spcPct val="90000"/>
              </a:lnSpc>
              <a:spcBef>
                <a:spcPct val="0"/>
              </a:spcBef>
              <a:spcAft>
                <a:spcPct val="35000"/>
              </a:spcAft>
            </a:pPr>
            <a:endParaRPr lang="en-US" sz="900" dirty="0">
              <a:solidFill>
                <a:schemeClr val="tx1"/>
              </a:solidFill>
            </a:endParaRPr>
          </a:p>
        </p:txBody>
      </p:sp>
      <p:sp>
        <p:nvSpPr>
          <p:cNvPr id="2059" name="TextBox 2058">
            <a:extLst>
              <a:ext uri="{FF2B5EF4-FFF2-40B4-BE49-F238E27FC236}">
                <a16:creationId xmlns:a16="http://schemas.microsoft.com/office/drawing/2014/main" id="{50C66117-7A8C-4B99-9C08-3951812FDE93}"/>
              </a:ext>
            </a:extLst>
          </p:cNvPr>
          <p:cNvSpPr txBox="1"/>
          <p:nvPr/>
        </p:nvSpPr>
        <p:spPr>
          <a:xfrm>
            <a:off x="1237313" y="3165459"/>
            <a:ext cx="1729512" cy="338554"/>
          </a:xfrm>
          <a:prstGeom prst="rect">
            <a:avLst/>
          </a:prstGeom>
          <a:noFill/>
        </p:spPr>
        <p:txBody>
          <a:bodyPr wrap="none" rtlCol="0">
            <a:spAutoFit/>
          </a:bodyPr>
          <a:lstStyle/>
          <a:p>
            <a:r>
              <a:rPr lang="en-US" sz="1600" dirty="0">
                <a:solidFill>
                  <a:schemeClr val="bg1"/>
                </a:solidFill>
                <a:latin typeface="Avenir Next LT Pro Demi" panose="020B0704020202020204" pitchFamily="34" charset="0"/>
              </a:rPr>
              <a:t>Federal Program</a:t>
            </a:r>
          </a:p>
        </p:txBody>
      </p:sp>
      <p:sp>
        <p:nvSpPr>
          <p:cNvPr id="48" name="TextBox 47">
            <a:extLst>
              <a:ext uri="{FF2B5EF4-FFF2-40B4-BE49-F238E27FC236}">
                <a16:creationId xmlns:a16="http://schemas.microsoft.com/office/drawing/2014/main" id="{40DDAD30-4AA7-47E5-B660-0609439B664C}"/>
              </a:ext>
            </a:extLst>
          </p:cNvPr>
          <p:cNvSpPr txBox="1"/>
          <p:nvPr/>
        </p:nvSpPr>
        <p:spPr>
          <a:xfrm>
            <a:off x="1452788" y="3422390"/>
            <a:ext cx="1298561" cy="307777"/>
          </a:xfrm>
          <a:prstGeom prst="rect">
            <a:avLst/>
          </a:prstGeom>
          <a:noFill/>
        </p:spPr>
        <p:txBody>
          <a:bodyPr wrap="none" rtlCol="0">
            <a:spAutoFit/>
          </a:bodyPr>
          <a:lstStyle/>
          <a:p>
            <a:r>
              <a:rPr lang="en-US" sz="1400" dirty="0">
                <a:solidFill>
                  <a:schemeClr val="bg1"/>
                </a:solidFill>
                <a:latin typeface="Arial Nova Light" panose="020B0304020202020204" pitchFamily="34" charset="0"/>
              </a:rPr>
              <a:t>Subsection (b)</a:t>
            </a:r>
          </a:p>
        </p:txBody>
      </p:sp>
      <p:sp>
        <p:nvSpPr>
          <p:cNvPr id="2070" name="TextBox 2069">
            <a:extLst>
              <a:ext uri="{FF2B5EF4-FFF2-40B4-BE49-F238E27FC236}">
                <a16:creationId xmlns:a16="http://schemas.microsoft.com/office/drawing/2014/main" id="{5212F8F0-363A-4F7C-A83A-22488F79FBD0}"/>
              </a:ext>
            </a:extLst>
          </p:cNvPr>
          <p:cNvSpPr txBox="1"/>
          <p:nvPr/>
        </p:nvSpPr>
        <p:spPr>
          <a:xfrm>
            <a:off x="1291589" y="4073006"/>
            <a:ext cx="1620957" cy="400110"/>
          </a:xfrm>
          <a:prstGeom prst="rect">
            <a:avLst/>
          </a:prstGeom>
          <a:noFill/>
        </p:spPr>
        <p:txBody>
          <a:bodyPr wrap="none" rtlCol="0">
            <a:spAutoFit/>
          </a:bodyPr>
          <a:lstStyle/>
          <a:p>
            <a:r>
              <a:rPr lang="en-US" sz="2000" dirty="0"/>
              <a:t>$250 million</a:t>
            </a:r>
          </a:p>
        </p:txBody>
      </p:sp>
      <p:cxnSp>
        <p:nvCxnSpPr>
          <p:cNvPr id="50" name="Straight Connector 49">
            <a:extLst>
              <a:ext uri="{FF2B5EF4-FFF2-40B4-BE49-F238E27FC236}">
                <a16:creationId xmlns:a16="http://schemas.microsoft.com/office/drawing/2014/main" id="{C892F6E2-A037-4199-BEEC-8990F16CD08F}"/>
              </a:ext>
              <a:ext uri="{C183D7F6-B498-43B3-948B-1728B52AA6E4}">
                <adec:decorative xmlns:adec="http://schemas.microsoft.com/office/drawing/2017/decorative" val="1"/>
              </a:ext>
            </a:extLst>
          </p:cNvPr>
          <p:cNvCxnSpPr/>
          <p:nvPr/>
        </p:nvCxnSpPr>
        <p:spPr>
          <a:xfrm>
            <a:off x="4901727" y="2312278"/>
            <a:ext cx="0" cy="672662"/>
          </a:xfrm>
          <a:prstGeom prst="line">
            <a:avLst/>
          </a:prstGeom>
        </p:spPr>
        <p:style>
          <a:lnRef idx="1">
            <a:schemeClr val="dk1"/>
          </a:lnRef>
          <a:fillRef idx="0">
            <a:schemeClr val="dk1"/>
          </a:fillRef>
          <a:effectRef idx="0">
            <a:schemeClr val="dk1"/>
          </a:effectRef>
          <a:fontRef idx="minor">
            <a:schemeClr val="tx1"/>
          </a:fontRef>
        </p:style>
      </p:cxnSp>
      <p:sp>
        <p:nvSpPr>
          <p:cNvPr id="52" name="Freeform: Shape 51">
            <a:extLst>
              <a:ext uri="{FF2B5EF4-FFF2-40B4-BE49-F238E27FC236}">
                <a16:creationId xmlns:a16="http://schemas.microsoft.com/office/drawing/2014/main" id="{CA40B550-1D8C-4B7E-8D18-DC8B09799022}"/>
              </a:ext>
              <a:ext uri="{C183D7F6-B498-43B3-948B-1728B52AA6E4}">
                <adec:decorative xmlns:adec="http://schemas.microsoft.com/office/drawing/2017/decorative" val="1"/>
              </a:ext>
            </a:extLst>
          </p:cNvPr>
          <p:cNvSpPr/>
          <p:nvPr/>
        </p:nvSpPr>
        <p:spPr>
          <a:xfrm>
            <a:off x="3852269" y="3037549"/>
            <a:ext cx="2098916" cy="778526"/>
          </a:xfrm>
          <a:custGeom>
            <a:avLst/>
            <a:gdLst>
              <a:gd name="connsiteX0" fmla="*/ 1710523 w 2098916"/>
              <a:gd name="connsiteY0" fmla="*/ 778526 h 778526"/>
              <a:gd name="connsiteX1" fmla="*/ 1699810 w 2098916"/>
              <a:gd name="connsiteY1" fmla="*/ 778526 h 778526"/>
              <a:gd name="connsiteX2" fmla="*/ 1030834 w 2098916"/>
              <a:gd name="connsiteY2" fmla="*/ 778526 h 778526"/>
              <a:gd name="connsiteX3" fmla="*/ 635876 w 2098916"/>
              <a:gd name="connsiteY3" fmla="*/ 778526 h 778526"/>
              <a:gd name="connsiteX4" fmla="*/ 635876 w 2098916"/>
              <a:gd name="connsiteY4" fmla="*/ 777331 h 778526"/>
              <a:gd name="connsiteX5" fmla="*/ 636779 w 2098916"/>
              <a:gd name="connsiteY5" fmla="*/ 777240 h 778526"/>
              <a:gd name="connsiteX6" fmla="*/ 399106 w 2098916"/>
              <a:gd name="connsiteY6" fmla="*/ 777240 h 778526"/>
              <a:gd name="connsiteX7" fmla="*/ 388393 w 2098916"/>
              <a:gd name="connsiteY7" fmla="*/ 777240 h 778526"/>
              <a:gd name="connsiteX8" fmla="*/ 0 w 2098916"/>
              <a:gd name="connsiteY8" fmla="*/ 388620 h 778526"/>
              <a:gd name="connsiteX9" fmla="*/ 388393 w 2098916"/>
              <a:gd name="connsiteY9" fmla="*/ 0 h 778526"/>
              <a:gd name="connsiteX10" fmla="*/ 399106 w 2098916"/>
              <a:gd name="connsiteY10" fmla="*/ 0 h 778526"/>
              <a:gd name="connsiteX11" fmla="*/ 1068082 w 2098916"/>
              <a:gd name="connsiteY11" fmla="*/ 0 h 778526"/>
              <a:gd name="connsiteX12" fmla="*/ 1463040 w 2098916"/>
              <a:gd name="connsiteY12" fmla="*/ 0 h 778526"/>
              <a:gd name="connsiteX13" fmla="*/ 1463040 w 2098916"/>
              <a:gd name="connsiteY13" fmla="*/ 1195 h 778526"/>
              <a:gd name="connsiteX14" fmla="*/ 1462137 w 2098916"/>
              <a:gd name="connsiteY14" fmla="*/ 1286 h 778526"/>
              <a:gd name="connsiteX15" fmla="*/ 1699810 w 2098916"/>
              <a:gd name="connsiteY15" fmla="*/ 1286 h 778526"/>
              <a:gd name="connsiteX16" fmla="*/ 1710523 w 2098916"/>
              <a:gd name="connsiteY16" fmla="*/ 1286 h 778526"/>
              <a:gd name="connsiteX17" fmla="*/ 2098916 w 2098916"/>
              <a:gd name="connsiteY17" fmla="*/ 389906 h 778526"/>
              <a:gd name="connsiteX18" fmla="*/ 1710523 w 2098916"/>
              <a:gd name="connsiteY18" fmla="*/ 778526 h 77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98916" h="778526">
                <a:moveTo>
                  <a:pt x="1710523" y="778526"/>
                </a:moveTo>
                <a:lnTo>
                  <a:pt x="1699810" y="778526"/>
                </a:lnTo>
                <a:lnTo>
                  <a:pt x="1030834" y="778526"/>
                </a:lnTo>
                <a:lnTo>
                  <a:pt x="635876" y="778526"/>
                </a:lnTo>
                <a:lnTo>
                  <a:pt x="635876" y="777331"/>
                </a:lnTo>
                <a:lnTo>
                  <a:pt x="636779" y="777240"/>
                </a:lnTo>
                <a:lnTo>
                  <a:pt x="399106" y="777240"/>
                </a:lnTo>
                <a:lnTo>
                  <a:pt x="388393" y="777240"/>
                </a:lnTo>
                <a:cubicBezTo>
                  <a:pt x="173889" y="777240"/>
                  <a:pt x="0" y="603249"/>
                  <a:pt x="0" y="388620"/>
                </a:cubicBezTo>
                <a:cubicBezTo>
                  <a:pt x="0" y="173991"/>
                  <a:pt x="173889" y="0"/>
                  <a:pt x="388393" y="0"/>
                </a:cubicBezTo>
                <a:lnTo>
                  <a:pt x="399106" y="0"/>
                </a:lnTo>
                <a:lnTo>
                  <a:pt x="1068082" y="0"/>
                </a:lnTo>
                <a:lnTo>
                  <a:pt x="1463040" y="0"/>
                </a:lnTo>
                <a:lnTo>
                  <a:pt x="1463040" y="1195"/>
                </a:lnTo>
                <a:lnTo>
                  <a:pt x="1462137" y="1286"/>
                </a:lnTo>
                <a:lnTo>
                  <a:pt x="1699810" y="1286"/>
                </a:lnTo>
                <a:lnTo>
                  <a:pt x="1710523" y="1286"/>
                </a:lnTo>
                <a:cubicBezTo>
                  <a:pt x="1925027" y="1286"/>
                  <a:pt x="2098916" y="175277"/>
                  <a:pt x="2098916" y="389906"/>
                </a:cubicBezTo>
                <a:cubicBezTo>
                  <a:pt x="2098916" y="604535"/>
                  <a:pt x="1925027" y="778526"/>
                  <a:pt x="1710523" y="778526"/>
                </a:cubicBezTo>
                <a:close/>
              </a:path>
            </a:pathLst>
          </a:custGeom>
          <a:solidFill>
            <a:srgbClr val="C12143"/>
          </a:solidFill>
          <a:ln w="28575" cap="rnd" cmpd="sng" algn="ctr">
            <a:noFill/>
            <a:prstDash val="solid"/>
          </a:ln>
          <a:effectLst>
            <a:outerShdw blurRad="50800" dist="38100" dir="2700000" algn="tl" rotWithShape="0">
              <a:prstClr val="black">
                <a:alpha val="40000"/>
              </a:prstClr>
            </a:outerShdw>
            <a:reflection blurRad="6350" stA="52000" endA="300" endPos="35000" dir="5400000" sy="-100000" algn="bl" rotWithShape="0"/>
          </a:effectLst>
        </p:spPr>
        <p:style>
          <a:lnRef idx="2">
            <a:scrgbClr r="0" g="0" b="0"/>
          </a:lnRef>
          <a:fillRef idx="1">
            <a:scrgbClr r="0" g="0" b="0"/>
          </a:fillRef>
          <a:effectRef idx="0">
            <a:scrgbClr r="0" g="0" b="0"/>
          </a:effectRef>
          <a:fontRef idx="minor">
            <a:schemeClr val="lt1"/>
          </a:fontRef>
        </p:style>
        <p:txBody>
          <a:bodyPr spcFirstLastPara="0" vert="horz" wrap="square" lIns="457200" tIns="5715" rIns="91440" bIns="54011" numCol="1" spcCol="1270" anchor="ctr" anchorCtr="0">
            <a:noAutofit/>
            <a:flatTx/>
          </a:bodyPr>
          <a:lstStyle/>
          <a:p>
            <a:pPr algn="ctr" defTabSz="400050">
              <a:lnSpc>
                <a:spcPct val="90000"/>
              </a:lnSpc>
              <a:spcBef>
                <a:spcPct val="0"/>
              </a:spcBef>
              <a:spcAft>
                <a:spcPct val="35000"/>
              </a:spcAft>
            </a:pPr>
            <a:endParaRPr lang="en-US" sz="900" dirty="0">
              <a:solidFill>
                <a:schemeClr val="tx1"/>
              </a:solidFill>
            </a:endParaRPr>
          </a:p>
        </p:txBody>
      </p:sp>
      <p:sp>
        <p:nvSpPr>
          <p:cNvPr id="53" name="TextBox 52">
            <a:extLst>
              <a:ext uri="{FF2B5EF4-FFF2-40B4-BE49-F238E27FC236}">
                <a16:creationId xmlns:a16="http://schemas.microsoft.com/office/drawing/2014/main" id="{1B421358-2123-4F2B-B421-B1E762AFDA3D}"/>
              </a:ext>
            </a:extLst>
          </p:cNvPr>
          <p:cNvSpPr txBox="1"/>
          <p:nvPr/>
        </p:nvSpPr>
        <p:spPr>
          <a:xfrm>
            <a:off x="4145269" y="3165459"/>
            <a:ext cx="1512915" cy="338554"/>
          </a:xfrm>
          <a:prstGeom prst="rect">
            <a:avLst/>
          </a:prstGeom>
          <a:noFill/>
        </p:spPr>
        <p:txBody>
          <a:bodyPr wrap="none" rtlCol="0">
            <a:spAutoFit/>
          </a:bodyPr>
          <a:lstStyle/>
          <a:p>
            <a:pPr algn="ctr"/>
            <a:r>
              <a:rPr lang="en-US" sz="1600" dirty="0">
                <a:solidFill>
                  <a:schemeClr val="bg1"/>
                </a:solidFill>
                <a:latin typeface="Avenir Next LT Pro Demi" panose="020B0704020202020204" pitchFamily="34" charset="0"/>
              </a:rPr>
              <a:t>State Program</a:t>
            </a:r>
          </a:p>
        </p:txBody>
      </p:sp>
      <p:sp>
        <p:nvSpPr>
          <p:cNvPr id="54" name="TextBox 53">
            <a:extLst>
              <a:ext uri="{FF2B5EF4-FFF2-40B4-BE49-F238E27FC236}">
                <a16:creationId xmlns:a16="http://schemas.microsoft.com/office/drawing/2014/main" id="{F85D624A-748C-48B5-B9FB-F37F860900B2}"/>
              </a:ext>
            </a:extLst>
          </p:cNvPr>
          <p:cNvSpPr txBox="1"/>
          <p:nvPr/>
        </p:nvSpPr>
        <p:spPr>
          <a:xfrm>
            <a:off x="4252445" y="3433967"/>
            <a:ext cx="1298561" cy="307777"/>
          </a:xfrm>
          <a:prstGeom prst="rect">
            <a:avLst/>
          </a:prstGeom>
          <a:noFill/>
        </p:spPr>
        <p:txBody>
          <a:bodyPr wrap="none" rtlCol="0">
            <a:spAutoFit/>
          </a:bodyPr>
          <a:lstStyle/>
          <a:p>
            <a:pPr algn="ctr"/>
            <a:r>
              <a:rPr lang="en-US" sz="1400" dirty="0">
                <a:solidFill>
                  <a:schemeClr val="bg1"/>
                </a:solidFill>
                <a:latin typeface="Arial Nova Light" panose="020B0304020202020204" pitchFamily="34" charset="0"/>
              </a:rPr>
              <a:t>Subsection (c)</a:t>
            </a:r>
          </a:p>
        </p:txBody>
      </p:sp>
      <p:sp>
        <p:nvSpPr>
          <p:cNvPr id="80" name="TextBox 79">
            <a:extLst>
              <a:ext uri="{FF2B5EF4-FFF2-40B4-BE49-F238E27FC236}">
                <a16:creationId xmlns:a16="http://schemas.microsoft.com/office/drawing/2014/main" id="{F58A2467-0B46-4637-98F4-C7EFACFB510C}"/>
              </a:ext>
            </a:extLst>
          </p:cNvPr>
          <p:cNvSpPr txBox="1"/>
          <p:nvPr/>
        </p:nvSpPr>
        <p:spPr>
          <a:xfrm>
            <a:off x="4017508" y="4073006"/>
            <a:ext cx="1768433" cy="400110"/>
          </a:xfrm>
          <a:prstGeom prst="rect">
            <a:avLst/>
          </a:prstGeom>
          <a:noFill/>
        </p:spPr>
        <p:txBody>
          <a:bodyPr wrap="none" rtlCol="0">
            <a:spAutoFit/>
          </a:bodyPr>
          <a:lstStyle/>
          <a:p>
            <a:r>
              <a:rPr lang="en-US" sz="2000" dirty="0"/>
              <a:t>$4.275 billion</a:t>
            </a:r>
          </a:p>
        </p:txBody>
      </p:sp>
      <p:cxnSp>
        <p:nvCxnSpPr>
          <p:cNvPr id="55" name="Straight Connector 54">
            <a:extLst>
              <a:ext uri="{FF2B5EF4-FFF2-40B4-BE49-F238E27FC236}">
                <a16:creationId xmlns:a16="http://schemas.microsoft.com/office/drawing/2014/main" id="{4F410169-742F-445D-899D-9F52232C8230}"/>
              </a:ext>
              <a:ext uri="{C183D7F6-B498-43B3-948B-1728B52AA6E4}">
                <adec:decorative xmlns:adec="http://schemas.microsoft.com/office/drawing/2017/decorative" val="1"/>
              </a:ext>
            </a:extLst>
          </p:cNvPr>
          <p:cNvCxnSpPr/>
          <p:nvPr/>
        </p:nvCxnSpPr>
        <p:spPr>
          <a:xfrm>
            <a:off x="7744335" y="2312278"/>
            <a:ext cx="0" cy="672662"/>
          </a:xfrm>
          <a:prstGeom prst="line">
            <a:avLst/>
          </a:prstGeom>
        </p:spPr>
        <p:style>
          <a:lnRef idx="1">
            <a:schemeClr val="dk1"/>
          </a:lnRef>
          <a:fillRef idx="0">
            <a:schemeClr val="dk1"/>
          </a:fillRef>
          <a:effectRef idx="0">
            <a:schemeClr val="dk1"/>
          </a:effectRef>
          <a:fontRef idx="minor">
            <a:schemeClr val="tx1"/>
          </a:fontRef>
        </p:style>
      </p:cxnSp>
      <p:sp>
        <p:nvSpPr>
          <p:cNvPr id="58" name="TextBox 57">
            <a:extLst>
              <a:ext uri="{FF2B5EF4-FFF2-40B4-BE49-F238E27FC236}">
                <a16:creationId xmlns:a16="http://schemas.microsoft.com/office/drawing/2014/main" id="{0EC2259B-2F30-42AC-B116-1772EE285094}"/>
              </a:ext>
            </a:extLst>
          </p:cNvPr>
          <p:cNvSpPr txBox="1"/>
          <p:nvPr/>
        </p:nvSpPr>
        <p:spPr>
          <a:xfrm>
            <a:off x="6977009" y="3165002"/>
            <a:ext cx="1534651" cy="338554"/>
          </a:xfrm>
          <a:prstGeom prst="rect">
            <a:avLst/>
          </a:prstGeom>
          <a:noFill/>
        </p:spPr>
        <p:txBody>
          <a:bodyPr wrap="none" rtlCol="0">
            <a:spAutoFit/>
          </a:bodyPr>
          <a:lstStyle/>
          <a:p>
            <a:r>
              <a:rPr lang="en-US" sz="1600" dirty="0">
                <a:solidFill>
                  <a:schemeClr val="bg1"/>
                </a:solidFill>
                <a:latin typeface="Avenir Next LT Pro Demi" panose="020B0704020202020204" pitchFamily="34" charset="0"/>
              </a:rPr>
              <a:t>Tribal Program</a:t>
            </a:r>
          </a:p>
        </p:txBody>
      </p:sp>
      <p:sp>
        <p:nvSpPr>
          <p:cNvPr id="59" name="TextBox 58">
            <a:extLst>
              <a:ext uri="{FF2B5EF4-FFF2-40B4-BE49-F238E27FC236}">
                <a16:creationId xmlns:a16="http://schemas.microsoft.com/office/drawing/2014/main" id="{D20D44A3-AE29-4229-81B8-D0015EA97122}"/>
              </a:ext>
            </a:extLst>
          </p:cNvPr>
          <p:cNvSpPr txBox="1"/>
          <p:nvPr/>
        </p:nvSpPr>
        <p:spPr>
          <a:xfrm>
            <a:off x="7095053" y="3431915"/>
            <a:ext cx="1298561" cy="307777"/>
          </a:xfrm>
          <a:prstGeom prst="rect">
            <a:avLst/>
          </a:prstGeom>
          <a:noFill/>
        </p:spPr>
        <p:txBody>
          <a:bodyPr wrap="none" rtlCol="0">
            <a:spAutoFit/>
          </a:bodyPr>
          <a:lstStyle/>
          <a:p>
            <a:r>
              <a:rPr lang="en-US" sz="1400" dirty="0">
                <a:solidFill>
                  <a:schemeClr val="bg1"/>
                </a:solidFill>
                <a:latin typeface="Arial Nova Light" panose="020B0304020202020204" pitchFamily="34" charset="0"/>
              </a:rPr>
              <a:t>Subsection (d)</a:t>
            </a:r>
          </a:p>
        </p:txBody>
      </p:sp>
      <p:sp>
        <p:nvSpPr>
          <p:cNvPr id="81" name="TextBox 80">
            <a:extLst>
              <a:ext uri="{FF2B5EF4-FFF2-40B4-BE49-F238E27FC236}">
                <a16:creationId xmlns:a16="http://schemas.microsoft.com/office/drawing/2014/main" id="{9A6B5471-DFEF-4151-BC48-A452FBAA1520}"/>
              </a:ext>
            </a:extLst>
          </p:cNvPr>
          <p:cNvSpPr txBox="1"/>
          <p:nvPr/>
        </p:nvSpPr>
        <p:spPr>
          <a:xfrm>
            <a:off x="6933854" y="4073006"/>
            <a:ext cx="1620957" cy="400110"/>
          </a:xfrm>
          <a:prstGeom prst="rect">
            <a:avLst/>
          </a:prstGeom>
          <a:noFill/>
        </p:spPr>
        <p:txBody>
          <a:bodyPr wrap="none" rtlCol="0">
            <a:spAutoFit/>
          </a:bodyPr>
          <a:lstStyle/>
          <a:p>
            <a:r>
              <a:rPr lang="en-US" sz="2000" dirty="0"/>
              <a:t>$150 million</a:t>
            </a:r>
          </a:p>
        </p:txBody>
      </p:sp>
      <p:cxnSp>
        <p:nvCxnSpPr>
          <p:cNvPr id="64" name="Straight Connector 63">
            <a:extLst>
              <a:ext uri="{FF2B5EF4-FFF2-40B4-BE49-F238E27FC236}">
                <a16:creationId xmlns:a16="http://schemas.microsoft.com/office/drawing/2014/main" id="{3797ABBD-60CA-4B54-8357-96B2DD570E1B}"/>
              </a:ext>
              <a:ext uri="{C183D7F6-B498-43B3-948B-1728B52AA6E4}">
                <adec:decorative xmlns:adec="http://schemas.microsoft.com/office/drawing/2017/decorative" val="1"/>
              </a:ext>
            </a:extLst>
          </p:cNvPr>
          <p:cNvCxnSpPr>
            <a:cxnSpLocks/>
          </p:cNvCxnSpPr>
          <p:nvPr/>
        </p:nvCxnSpPr>
        <p:spPr>
          <a:xfrm>
            <a:off x="10596373" y="2259724"/>
            <a:ext cx="0" cy="725216"/>
          </a:xfrm>
          <a:prstGeom prst="line">
            <a:avLst/>
          </a:prstGeom>
        </p:spPr>
        <p:style>
          <a:lnRef idx="1">
            <a:schemeClr val="dk1"/>
          </a:lnRef>
          <a:fillRef idx="0">
            <a:schemeClr val="dk1"/>
          </a:fillRef>
          <a:effectRef idx="0">
            <a:schemeClr val="dk1"/>
          </a:effectRef>
          <a:fontRef idx="minor">
            <a:schemeClr val="tx1"/>
          </a:fontRef>
        </p:style>
      </p:cxnSp>
      <p:sp>
        <p:nvSpPr>
          <p:cNvPr id="73" name="Freeform: Shape 72">
            <a:extLst>
              <a:ext uri="{FF2B5EF4-FFF2-40B4-BE49-F238E27FC236}">
                <a16:creationId xmlns:a16="http://schemas.microsoft.com/office/drawing/2014/main" id="{148D67F0-A980-4743-8EFE-295B120A1243}"/>
              </a:ext>
              <a:ext uri="{C183D7F6-B498-43B3-948B-1728B52AA6E4}">
                <adec:decorative xmlns:adec="http://schemas.microsoft.com/office/drawing/2017/decorative" val="1"/>
              </a:ext>
            </a:extLst>
          </p:cNvPr>
          <p:cNvSpPr/>
          <p:nvPr/>
        </p:nvSpPr>
        <p:spPr>
          <a:xfrm>
            <a:off x="9537485" y="3037549"/>
            <a:ext cx="2098916" cy="778526"/>
          </a:xfrm>
          <a:custGeom>
            <a:avLst/>
            <a:gdLst>
              <a:gd name="connsiteX0" fmla="*/ 1710523 w 2098916"/>
              <a:gd name="connsiteY0" fmla="*/ 778526 h 778526"/>
              <a:gd name="connsiteX1" fmla="*/ 1699810 w 2098916"/>
              <a:gd name="connsiteY1" fmla="*/ 778526 h 778526"/>
              <a:gd name="connsiteX2" fmla="*/ 1030834 w 2098916"/>
              <a:gd name="connsiteY2" fmla="*/ 778526 h 778526"/>
              <a:gd name="connsiteX3" fmla="*/ 635876 w 2098916"/>
              <a:gd name="connsiteY3" fmla="*/ 778526 h 778526"/>
              <a:gd name="connsiteX4" fmla="*/ 635876 w 2098916"/>
              <a:gd name="connsiteY4" fmla="*/ 777331 h 778526"/>
              <a:gd name="connsiteX5" fmla="*/ 636779 w 2098916"/>
              <a:gd name="connsiteY5" fmla="*/ 777240 h 778526"/>
              <a:gd name="connsiteX6" fmla="*/ 399106 w 2098916"/>
              <a:gd name="connsiteY6" fmla="*/ 777240 h 778526"/>
              <a:gd name="connsiteX7" fmla="*/ 388393 w 2098916"/>
              <a:gd name="connsiteY7" fmla="*/ 777240 h 778526"/>
              <a:gd name="connsiteX8" fmla="*/ 0 w 2098916"/>
              <a:gd name="connsiteY8" fmla="*/ 388620 h 778526"/>
              <a:gd name="connsiteX9" fmla="*/ 388393 w 2098916"/>
              <a:gd name="connsiteY9" fmla="*/ 0 h 778526"/>
              <a:gd name="connsiteX10" fmla="*/ 399106 w 2098916"/>
              <a:gd name="connsiteY10" fmla="*/ 0 h 778526"/>
              <a:gd name="connsiteX11" fmla="*/ 1068082 w 2098916"/>
              <a:gd name="connsiteY11" fmla="*/ 0 h 778526"/>
              <a:gd name="connsiteX12" fmla="*/ 1463040 w 2098916"/>
              <a:gd name="connsiteY12" fmla="*/ 0 h 778526"/>
              <a:gd name="connsiteX13" fmla="*/ 1463040 w 2098916"/>
              <a:gd name="connsiteY13" fmla="*/ 1195 h 778526"/>
              <a:gd name="connsiteX14" fmla="*/ 1462137 w 2098916"/>
              <a:gd name="connsiteY14" fmla="*/ 1286 h 778526"/>
              <a:gd name="connsiteX15" fmla="*/ 1699810 w 2098916"/>
              <a:gd name="connsiteY15" fmla="*/ 1286 h 778526"/>
              <a:gd name="connsiteX16" fmla="*/ 1710523 w 2098916"/>
              <a:gd name="connsiteY16" fmla="*/ 1286 h 778526"/>
              <a:gd name="connsiteX17" fmla="*/ 2098916 w 2098916"/>
              <a:gd name="connsiteY17" fmla="*/ 389906 h 778526"/>
              <a:gd name="connsiteX18" fmla="*/ 1710523 w 2098916"/>
              <a:gd name="connsiteY18" fmla="*/ 778526 h 77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98916" h="778526">
                <a:moveTo>
                  <a:pt x="1710523" y="778526"/>
                </a:moveTo>
                <a:lnTo>
                  <a:pt x="1699810" y="778526"/>
                </a:lnTo>
                <a:lnTo>
                  <a:pt x="1030834" y="778526"/>
                </a:lnTo>
                <a:lnTo>
                  <a:pt x="635876" y="778526"/>
                </a:lnTo>
                <a:lnTo>
                  <a:pt x="635876" y="777331"/>
                </a:lnTo>
                <a:lnTo>
                  <a:pt x="636779" y="777240"/>
                </a:lnTo>
                <a:lnTo>
                  <a:pt x="399106" y="777240"/>
                </a:lnTo>
                <a:lnTo>
                  <a:pt x="388393" y="777240"/>
                </a:lnTo>
                <a:cubicBezTo>
                  <a:pt x="173889" y="777240"/>
                  <a:pt x="0" y="603249"/>
                  <a:pt x="0" y="388620"/>
                </a:cubicBezTo>
                <a:cubicBezTo>
                  <a:pt x="0" y="173991"/>
                  <a:pt x="173889" y="0"/>
                  <a:pt x="388393" y="0"/>
                </a:cubicBezTo>
                <a:lnTo>
                  <a:pt x="399106" y="0"/>
                </a:lnTo>
                <a:lnTo>
                  <a:pt x="1068082" y="0"/>
                </a:lnTo>
                <a:lnTo>
                  <a:pt x="1463040" y="0"/>
                </a:lnTo>
                <a:lnTo>
                  <a:pt x="1463040" y="1195"/>
                </a:lnTo>
                <a:lnTo>
                  <a:pt x="1462137" y="1286"/>
                </a:lnTo>
                <a:lnTo>
                  <a:pt x="1699810" y="1286"/>
                </a:lnTo>
                <a:lnTo>
                  <a:pt x="1710523" y="1286"/>
                </a:lnTo>
                <a:cubicBezTo>
                  <a:pt x="1925027" y="1286"/>
                  <a:pt x="2098916" y="175277"/>
                  <a:pt x="2098916" y="389906"/>
                </a:cubicBezTo>
                <a:cubicBezTo>
                  <a:pt x="2098916" y="604535"/>
                  <a:pt x="1925027" y="778526"/>
                  <a:pt x="1710523" y="778526"/>
                </a:cubicBezTo>
                <a:close/>
              </a:path>
            </a:pathLst>
          </a:custGeom>
          <a:solidFill>
            <a:schemeClr val="accent3">
              <a:lumMod val="75000"/>
            </a:schemeClr>
          </a:solidFill>
          <a:ln w="28575" cap="rnd" cmpd="sng" algn="ctr">
            <a:noFill/>
            <a:prstDash val="solid"/>
          </a:ln>
          <a:effectLst>
            <a:outerShdw blurRad="50800" dist="38100" dir="2700000" algn="tl" rotWithShape="0">
              <a:prstClr val="black">
                <a:alpha val="40000"/>
              </a:prstClr>
            </a:outerShdw>
            <a:reflection blurRad="6350" stA="52000" endA="300" endPos="35000" dir="5400000" sy="-100000" algn="bl" rotWithShape="0"/>
          </a:effectLst>
        </p:spPr>
        <p:style>
          <a:lnRef idx="2">
            <a:scrgbClr r="0" g="0" b="0"/>
          </a:lnRef>
          <a:fillRef idx="1">
            <a:scrgbClr r="0" g="0" b="0"/>
          </a:fillRef>
          <a:effectRef idx="0">
            <a:scrgbClr r="0" g="0" b="0"/>
          </a:effectRef>
          <a:fontRef idx="minor">
            <a:schemeClr val="lt1"/>
          </a:fontRef>
        </p:style>
        <p:txBody>
          <a:bodyPr spcFirstLastPara="0" vert="horz" wrap="square" lIns="457200" tIns="5715" rIns="91440" bIns="54011" numCol="1" spcCol="1270" anchor="ctr" anchorCtr="0">
            <a:noAutofit/>
            <a:flatTx/>
          </a:bodyPr>
          <a:lstStyle/>
          <a:p>
            <a:pPr algn="ctr" defTabSz="400050">
              <a:lnSpc>
                <a:spcPct val="90000"/>
              </a:lnSpc>
              <a:spcBef>
                <a:spcPct val="0"/>
              </a:spcBef>
              <a:spcAft>
                <a:spcPct val="35000"/>
              </a:spcAft>
            </a:pPr>
            <a:endParaRPr lang="en-US" sz="900" dirty="0">
              <a:solidFill>
                <a:schemeClr val="tx1"/>
              </a:solidFill>
            </a:endParaRPr>
          </a:p>
        </p:txBody>
      </p:sp>
      <p:sp>
        <p:nvSpPr>
          <p:cNvPr id="76" name="TextBox 75">
            <a:extLst>
              <a:ext uri="{FF2B5EF4-FFF2-40B4-BE49-F238E27FC236}">
                <a16:creationId xmlns:a16="http://schemas.microsoft.com/office/drawing/2014/main" id="{663ADC31-6317-40E2-B337-389495711E3A}"/>
              </a:ext>
            </a:extLst>
          </p:cNvPr>
          <p:cNvSpPr txBox="1"/>
          <p:nvPr/>
        </p:nvSpPr>
        <p:spPr>
          <a:xfrm>
            <a:off x="9814396" y="3130002"/>
            <a:ext cx="1563954" cy="584775"/>
          </a:xfrm>
          <a:prstGeom prst="rect">
            <a:avLst/>
          </a:prstGeom>
          <a:noFill/>
        </p:spPr>
        <p:txBody>
          <a:bodyPr wrap="none" rtlCol="0">
            <a:spAutoFit/>
          </a:bodyPr>
          <a:lstStyle/>
          <a:p>
            <a:pPr algn="ctr"/>
            <a:r>
              <a:rPr lang="en-US" sz="1600" dirty="0">
                <a:solidFill>
                  <a:schemeClr val="bg1"/>
                </a:solidFill>
                <a:latin typeface="Avenir Next LT Pro Demi" panose="020B0704020202020204" pitchFamily="34" charset="0"/>
              </a:rPr>
              <a:t>Other</a:t>
            </a:r>
          </a:p>
          <a:p>
            <a:pPr algn="ctr"/>
            <a:r>
              <a:rPr lang="en-US" sz="1600" dirty="0">
                <a:solidFill>
                  <a:schemeClr val="bg1"/>
                </a:solidFill>
                <a:latin typeface="Avenir Next LT Pro Demi" panose="020B0704020202020204" pitchFamily="34" charset="0"/>
              </a:rPr>
              <a:t>Authorizations</a:t>
            </a:r>
          </a:p>
        </p:txBody>
      </p:sp>
      <p:pic>
        <p:nvPicPr>
          <p:cNvPr id="2071" name="Picture 4">
            <a:extLst>
              <a:ext uri="{FF2B5EF4-FFF2-40B4-BE49-F238E27FC236}">
                <a16:creationId xmlns:a16="http://schemas.microsoft.com/office/drawing/2014/main" id="{AE93937F-FCF4-420B-877C-BF04AE0CED8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7485" y="4155531"/>
            <a:ext cx="876735" cy="876735"/>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descr="The Department of Energy uses $30 million for Orphaned Wells.">
            <a:extLst>
              <a:ext uri="{FF2B5EF4-FFF2-40B4-BE49-F238E27FC236}">
                <a16:creationId xmlns:a16="http://schemas.microsoft.com/office/drawing/2014/main" id="{687C7843-E899-4273-B242-CD63D25617E1}"/>
              </a:ext>
            </a:extLst>
          </p:cNvPr>
          <p:cNvSpPr txBox="1"/>
          <p:nvPr/>
        </p:nvSpPr>
        <p:spPr>
          <a:xfrm>
            <a:off x="10929275" y="4393844"/>
            <a:ext cx="856325" cy="400110"/>
          </a:xfrm>
          <a:prstGeom prst="rect">
            <a:avLst/>
          </a:prstGeom>
          <a:noFill/>
        </p:spPr>
        <p:txBody>
          <a:bodyPr wrap="none" rtlCol="0">
            <a:spAutoFit/>
          </a:bodyPr>
          <a:lstStyle/>
          <a:p>
            <a:r>
              <a:rPr lang="en-US" sz="2000" dirty="0"/>
              <a:t>$30M</a:t>
            </a:r>
          </a:p>
        </p:txBody>
      </p:sp>
      <p:pic>
        <p:nvPicPr>
          <p:cNvPr id="2072" name="Picture 6">
            <a:extLst>
              <a:ext uri="{FF2B5EF4-FFF2-40B4-BE49-F238E27FC236}">
                <a16:creationId xmlns:a16="http://schemas.microsoft.com/office/drawing/2014/main" id="{7222F646-1EF0-47CB-835D-A3D42FF13958}"/>
              </a:ext>
              <a:ext uri="{C183D7F6-B498-43B3-948B-1728B52AA6E4}">
                <adec:decorative xmlns:adec="http://schemas.microsoft.com/office/drawing/2017/decorative" val="1"/>
              </a:ext>
            </a:extLst>
          </p:cNvPr>
          <p:cNvPicPr>
            <a:picLocks noChangeAspect="1" noChangeArrowheads="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8865378" y="5032266"/>
            <a:ext cx="1810027" cy="876732"/>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descr="The Interstate Oil &amp; Gas Compact Commission uses $30 million for Orphaned Wells.">
            <a:extLst>
              <a:ext uri="{FF2B5EF4-FFF2-40B4-BE49-F238E27FC236}">
                <a16:creationId xmlns:a16="http://schemas.microsoft.com/office/drawing/2014/main" id="{61B26E63-C07A-4375-BBBE-4AD1236F521F}"/>
              </a:ext>
            </a:extLst>
          </p:cNvPr>
          <p:cNvSpPr txBox="1"/>
          <p:nvPr/>
        </p:nvSpPr>
        <p:spPr>
          <a:xfrm>
            <a:off x="11003013" y="5465771"/>
            <a:ext cx="708848" cy="400110"/>
          </a:xfrm>
          <a:prstGeom prst="rect">
            <a:avLst/>
          </a:prstGeom>
          <a:noFill/>
        </p:spPr>
        <p:txBody>
          <a:bodyPr wrap="square" rtlCol="0">
            <a:spAutoFit/>
          </a:bodyPr>
          <a:lstStyle/>
          <a:p>
            <a:r>
              <a:rPr lang="en-US" sz="2000" dirty="0"/>
              <a:t>$2M</a:t>
            </a:r>
          </a:p>
        </p:txBody>
      </p:sp>
    </p:spTree>
    <p:extLst>
      <p:ext uri="{BB962C8B-B14F-4D97-AF65-F5344CB8AC3E}">
        <p14:creationId xmlns:p14="http://schemas.microsoft.com/office/powerpoint/2010/main" val="1635391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 name="Group 2047">
            <a:extLst>
              <a:ext uri="{FF2B5EF4-FFF2-40B4-BE49-F238E27FC236}">
                <a16:creationId xmlns:a16="http://schemas.microsoft.com/office/drawing/2014/main" id="{FA70AC38-36BA-4DE5-9E71-04428D601FC5}"/>
              </a:ext>
              <a:ext uri="{C183D7F6-B498-43B3-948B-1728B52AA6E4}">
                <adec:decorative xmlns:adec="http://schemas.microsoft.com/office/drawing/2017/decorative" val="1"/>
              </a:ext>
            </a:extLst>
          </p:cNvPr>
          <p:cNvGrpSpPr/>
          <p:nvPr/>
        </p:nvGrpSpPr>
        <p:grpSpPr>
          <a:xfrm>
            <a:off x="777766" y="221963"/>
            <a:ext cx="8992627" cy="1131486"/>
            <a:chOff x="777766" y="221963"/>
            <a:chExt cx="8992627" cy="1131486"/>
          </a:xfrm>
          <a:effectLst>
            <a:reflection blurRad="177800" stA="52000" endA="300" endPos="35000" dist="25400" dir="5400000" sy="-100000" algn="bl" rotWithShape="0"/>
          </a:effectLst>
        </p:grpSpPr>
        <p:sp>
          <p:nvSpPr>
            <p:cNvPr id="27" name="Freeform: Shape 26">
              <a:extLst>
                <a:ext uri="{FF2B5EF4-FFF2-40B4-BE49-F238E27FC236}">
                  <a16:creationId xmlns:a16="http://schemas.microsoft.com/office/drawing/2014/main" id="{6A4A5763-4250-410A-8B09-8109C5E6967C}"/>
                </a:ext>
              </a:extLst>
            </p:cNvPr>
            <p:cNvSpPr/>
            <p:nvPr/>
          </p:nvSpPr>
          <p:spPr>
            <a:xfrm>
              <a:off x="6737764" y="221963"/>
              <a:ext cx="3032629" cy="1131486"/>
            </a:xfrm>
            <a:custGeom>
              <a:avLst/>
              <a:gdLst>
                <a:gd name="connsiteX0" fmla="*/ 12728 w 1909898"/>
                <a:gd name="connsiteY0" fmla="*/ 0 h 777240"/>
                <a:gd name="connsiteX1" fmla="*/ 1521278 w 1909898"/>
                <a:gd name="connsiteY1" fmla="*/ 0 h 777240"/>
                <a:gd name="connsiteX2" fmla="*/ 1909898 w 1909898"/>
                <a:gd name="connsiteY2" fmla="*/ 388620 h 777240"/>
                <a:gd name="connsiteX3" fmla="*/ 1521278 w 1909898"/>
                <a:gd name="connsiteY3" fmla="*/ 777240 h 777240"/>
                <a:gd name="connsiteX4" fmla="*/ 12728 w 1909898"/>
                <a:gd name="connsiteY4" fmla="*/ 777240 h 777240"/>
                <a:gd name="connsiteX5" fmla="*/ 0 w 1909898"/>
                <a:gd name="connsiteY5" fmla="*/ 775957 h 777240"/>
                <a:gd name="connsiteX6" fmla="*/ 0 w 1909898"/>
                <a:gd name="connsiteY6" fmla="*/ 128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9898" h="777240">
                  <a:moveTo>
                    <a:pt x="12728" y="0"/>
                  </a:moveTo>
                  <a:lnTo>
                    <a:pt x="1521278" y="0"/>
                  </a:lnTo>
                  <a:cubicBezTo>
                    <a:pt x="1735907" y="0"/>
                    <a:pt x="1909898" y="173991"/>
                    <a:pt x="1909898" y="388620"/>
                  </a:cubicBezTo>
                  <a:cubicBezTo>
                    <a:pt x="1909898" y="603249"/>
                    <a:pt x="1735907" y="777240"/>
                    <a:pt x="1521278" y="777240"/>
                  </a:cubicBezTo>
                  <a:lnTo>
                    <a:pt x="12728" y="777240"/>
                  </a:lnTo>
                  <a:lnTo>
                    <a:pt x="0" y="775957"/>
                  </a:lnTo>
                  <a:lnTo>
                    <a:pt x="0" y="1283"/>
                  </a:lnTo>
                  <a:close/>
                </a:path>
              </a:pathLst>
            </a:custGeom>
            <a:solidFill>
              <a:srgbClr val="4D90CD"/>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57200" tIns="5715" rIns="91440" bIns="54011" numCol="1" spcCol="1270" anchor="ctr" anchorCtr="0">
              <a:noAutofit/>
              <a:flatTx/>
            </a:bodyPr>
            <a:lstStyle/>
            <a:p>
              <a:pPr defTabSz="400050">
                <a:lnSpc>
                  <a:spcPct val="90000"/>
                </a:lnSpc>
                <a:spcBef>
                  <a:spcPct val="0"/>
                </a:spcBef>
                <a:spcAft>
                  <a:spcPct val="35000"/>
                </a:spcAft>
              </a:pPr>
              <a:endParaRPr lang="en-US" sz="1000" b="1">
                <a:solidFill>
                  <a:schemeClr val="accent4">
                    <a:lumMod val="50000"/>
                  </a:schemeClr>
                </a:solidFill>
              </a:endParaRPr>
            </a:p>
          </p:txBody>
        </p:sp>
        <p:sp>
          <p:nvSpPr>
            <p:cNvPr id="30" name="Freeform: Shape 29">
              <a:extLst>
                <a:ext uri="{FF2B5EF4-FFF2-40B4-BE49-F238E27FC236}">
                  <a16:creationId xmlns:a16="http://schemas.microsoft.com/office/drawing/2014/main" id="{594F2DD8-6357-4DB9-80CC-347E2AFB72E3}"/>
                </a:ext>
              </a:extLst>
            </p:cNvPr>
            <p:cNvSpPr/>
            <p:nvPr/>
          </p:nvSpPr>
          <p:spPr>
            <a:xfrm>
              <a:off x="777766" y="221963"/>
              <a:ext cx="7754807" cy="1131486"/>
            </a:xfrm>
            <a:custGeom>
              <a:avLst/>
              <a:gdLst>
                <a:gd name="connsiteX0" fmla="*/ 12728 w 1909898"/>
                <a:gd name="connsiteY0" fmla="*/ 0 h 777240"/>
                <a:gd name="connsiteX1" fmla="*/ 1521278 w 1909898"/>
                <a:gd name="connsiteY1" fmla="*/ 0 h 777240"/>
                <a:gd name="connsiteX2" fmla="*/ 1909898 w 1909898"/>
                <a:gd name="connsiteY2" fmla="*/ 388620 h 777240"/>
                <a:gd name="connsiteX3" fmla="*/ 1521278 w 1909898"/>
                <a:gd name="connsiteY3" fmla="*/ 777240 h 777240"/>
                <a:gd name="connsiteX4" fmla="*/ 12728 w 1909898"/>
                <a:gd name="connsiteY4" fmla="*/ 777240 h 777240"/>
                <a:gd name="connsiteX5" fmla="*/ 0 w 1909898"/>
                <a:gd name="connsiteY5" fmla="*/ 775957 h 777240"/>
                <a:gd name="connsiteX6" fmla="*/ 0 w 1909898"/>
                <a:gd name="connsiteY6" fmla="*/ 128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9898" h="777240">
                  <a:moveTo>
                    <a:pt x="12728" y="0"/>
                  </a:moveTo>
                  <a:lnTo>
                    <a:pt x="1521278" y="0"/>
                  </a:lnTo>
                  <a:cubicBezTo>
                    <a:pt x="1735907" y="0"/>
                    <a:pt x="1909898" y="173991"/>
                    <a:pt x="1909898" y="388620"/>
                  </a:cubicBezTo>
                  <a:cubicBezTo>
                    <a:pt x="1909898" y="603249"/>
                    <a:pt x="1735907" y="777240"/>
                    <a:pt x="1521278" y="777240"/>
                  </a:cubicBezTo>
                  <a:lnTo>
                    <a:pt x="12728" y="777240"/>
                  </a:lnTo>
                  <a:lnTo>
                    <a:pt x="0" y="775957"/>
                  </a:lnTo>
                  <a:lnTo>
                    <a:pt x="0" y="1283"/>
                  </a:lnTo>
                  <a:close/>
                </a:path>
              </a:pathLst>
            </a:custGeom>
            <a:solidFill>
              <a:srgbClr val="4D90CD"/>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57200" tIns="5715" rIns="91440" bIns="54011" numCol="1" spcCol="1270" anchor="ctr" anchorCtr="0">
              <a:noAutofit/>
              <a:flatTx/>
            </a:bodyPr>
            <a:lstStyle/>
            <a:p>
              <a:pPr defTabSz="400050">
                <a:lnSpc>
                  <a:spcPct val="90000"/>
                </a:lnSpc>
                <a:spcBef>
                  <a:spcPct val="0"/>
                </a:spcBef>
                <a:spcAft>
                  <a:spcPct val="35000"/>
                </a:spcAft>
              </a:pPr>
              <a:endParaRPr lang="en-US" sz="1000" b="1" dirty="0">
                <a:solidFill>
                  <a:schemeClr val="accent4">
                    <a:lumMod val="50000"/>
                  </a:schemeClr>
                </a:solidFill>
              </a:endParaRPr>
            </a:p>
          </p:txBody>
        </p:sp>
      </p:grpSp>
      <p:pic>
        <p:nvPicPr>
          <p:cNvPr id="2050" name="Picture 2">
            <a:extLst>
              <a:ext uri="{FF2B5EF4-FFF2-40B4-BE49-F238E27FC236}">
                <a16:creationId xmlns:a16="http://schemas.microsoft.com/office/drawing/2014/main" id="{6AC574C4-6E4D-40D0-85C4-BC6696821D8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95" y="221963"/>
            <a:ext cx="1131486" cy="1131486"/>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31" name="Title 30">
            <a:extLst>
              <a:ext uri="{FF2B5EF4-FFF2-40B4-BE49-F238E27FC236}">
                <a16:creationId xmlns:a16="http://schemas.microsoft.com/office/drawing/2014/main" id="{621F6498-6522-4F59-9988-C8FA23CBB418}"/>
              </a:ext>
            </a:extLst>
          </p:cNvPr>
          <p:cNvSpPr txBox="1">
            <a:spLocks noGrp="1"/>
          </p:cNvSpPr>
          <p:nvPr>
            <p:ph type="title" idx="4294967295"/>
          </p:nvPr>
        </p:nvSpPr>
        <p:spPr>
          <a:xfrm>
            <a:off x="1466701" y="443343"/>
            <a:ext cx="2114233" cy="40011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Federal Program</a:t>
            </a:r>
          </a:p>
        </p:txBody>
      </p:sp>
      <p:sp>
        <p:nvSpPr>
          <p:cNvPr id="35" name="TextBox 34">
            <a:extLst>
              <a:ext uri="{FF2B5EF4-FFF2-40B4-BE49-F238E27FC236}">
                <a16:creationId xmlns:a16="http://schemas.microsoft.com/office/drawing/2014/main" id="{346076D5-F9A2-4789-818B-B2355D459476}"/>
              </a:ext>
            </a:extLst>
          </p:cNvPr>
          <p:cNvSpPr txBox="1"/>
          <p:nvPr/>
        </p:nvSpPr>
        <p:spPr>
          <a:xfrm>
            <a:off x="1842816" y="843453"/>
            <a:ext cx="1285352" cy="307777"/>
          </a:xfrm>
          <a:prstGeom prst="rect">
            <a:avLst/>
          </a:prstGeom>
          <a:noFill/>
        </p:spPr>
        <p:txBody>
          <a:bodyPr wrap="none" rtlCol="0">
            <a:spAutoFit/>
          </a:bodyPr>
          <a:lstStyle/>
          <a:p>
            <a:pPr algn="ctr"/>
            <a:r>
              <a:rPr lang="en-US" sz="1400" dirty="0">
                <a:solidFill>
                  <a:schemeClr val="bg1"/>
                </a:solidFill>
                <a:latin typeface="Arial Nova Light" panose="020B0304020202020204" pitchFamily="34" charset="0"/>
              </a:rPr>
              <a:t>Sec. 40601(b)</a:t>
            </a:r>
          </a:p>
        </p:txBody>
      </p:sp>
      <p:pic>
        <p:nvPicPr>
          <p:cNvPr id="33" name="Picture 4" descr="Federal programs include the following agencies: The Bureau of Land Management, U.S. Fish and Wildlife Service, National Park Service, Bureau of Indian Affairs, Bureau of Reclaimation, Bureau of Safety and Environmental Enforcement, and the U.S. Forest Service. ">
            <a:extLst>
              <a:ext uri="{FF2B5EF4-FFF2-40B4-BE49-F238E27FC236}">
                <a16:creationId xmlns:a16="http://schemas.microsoft.com/office/drawing/2014/main" id="{0E012C49-721D-4C1A-BDB0-CDB86192C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905" y="1538895"/>
            <a:ext cx="737659" cy="64234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34" name="Picture 6">
            <a:extLst>
              <a:ext uri="{FF2B5EF4-FFF2-40B4-BE49-F238E27FC236}">
                <a16:creationId xmlns:a16="http://schemas.microsoft.com/office/drawing/2014/main" id="{2819016D-51C5-486A-9D77-DBD7ED4A840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057" y="1471448"/>
            <a:ext cx="668244" cy="79552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36" name="Picture 8">
            <a:extLst>
              <a:ext uri="{FF2B5EF4-FFF2-40B4-BE49-F238E27FC236}">
                <a16:creationId xmlns:a16="http://schemas.microsoft.com/office/drawing/2014/main" id="{96ACBF59-1F14-4B07-9965-D7B2AA29F756}"/>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1340" y="1476020"/>
            <a:ext cx="604168" cy="786384"/>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31AFF0D3-CCB8-471B-94C9-6D162309254A}"/>
              </a:ext>
              <a:ext uri="{C183D7F6-B498-43B3-948B-1728B52AA6E4}">
                <adec:decorative xmlns:adec="http://schemas.microsoft.com/office/drawing/2017/decorative" val="1"/>
              </a:ext>
            </a:extLst>
          </p:cNvPr>
          <p:cNvGrpSpPr/>
          <p:nvPr/>
        </p:nvGrpSpPr>
        <p:grpSpPr>
          <a:xfrm>
            <a:off x="4569547" y="1468166"/>
            <a:ext cx="777240" cy="777240"/>
            <a:chOff x="7547146" y="830134"/>
            <a:chExt cx="777240" cy="777240"/>
          </a:xfrm>
          <a:effectLst>
            <a:reflection blurRad="6350" stA="52000" endA="300" endPos="35000" dir="5400000" sy="-100000" algn="bl" rotWithShape="0"/>
          </a:effectLst>
        </p:grpSpPr>
        <p:sp>
          <p:nvSpPr>
            <p:cNvPr id="38" name="Oval 37">
              <a:extLst>
                <a:ext uri="{FF2B5EF4-FFF2-40B4-BE49-F238E27FC236}">
                  <a16:creationId xmlns:a16="http://schemas.microsoft.com/office/drawing/2014/main" id="{068570CB-7B9B-4591-96A7-352E36AD01D8}"/>
                </a:ext>
              </a:extLst>
            </p:cNvPr>
            <p:cNvSpPr/>
            <p:nvPr/>
          </p:nvSpPr>
          <p:spPr>
            <a:xfrm>
              <a:off x="7547146" y="830134"/>
              <a:ext cx="777240" cy="777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16" descr="U.S. Bureau of Indian Affairs (BIA), seal - vector image">
              <a:extLst>
                <a:ext uri="{FF2B5EF4-FFF2-40B4-BE49-F238E27FC236}">
                  <a16:creationId xmlns:a16="http://schemas.microsoft.com/office/drawing/2014/main" id="{43C74216-3DEF-4B76-84A8-C46387B7B7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7146" y="830134"/>
              <a:ext cx="777240" cy="777240"/>
            </a:xfrm>
            <a:prstGeom prst="rect">
              <a:avLst/>
            </a:prstGeom>
            <a:noFill/>
            <a:extLst>
              <a:ext uri="{909E8E84-426E-40DD-AFC4-6F175D3DCCD1}">
                <a14:hiddenFill xmlns:a14="http://schemas.microsoft.com/office/drawing/2010/main">
                  <a:solidFill>
                    <a:srgbClr val="FFFFFF"/>
                  </a:solidFill>
                </a14:hiddenFill>
              </a:ext>
            </a:extLst>
          </p:spPr>
        </p:pic>
      </p:grpSp>
      <p:pic>
        <p:nvPicPr>
          <p:cNvPr id="40" name="Picture 18">
            <a:extLst>
              <a:ext uri="{FF2B5EF4-FFF2-40B4-BE49-F238E27FC236}">
                <a16:creationId xmlns:a16="http://schemas.microsoft.com/office/drawing/2014/main" id="{BA09DF32-2CC0-40F3-A837-678B8E186958}"/>
              </a:ext>
              <a:ext uri="{C183D7F6-B498-43B3-948B-1728B52AA6E4}">
                <adec:decorative xmlns:adec="http://schemas.microsoft.com/office/drawing/2017/decorative" val="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677" r="21293" b="30964"/>
          <a:stretch/>
        </p:blipFill>
        <p:spPr bwMode="auto">
          <a:xfrm>
            <a:off x="5477103" y="1468166"/>
            <a:ext cx="726893" cy="78823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41" name="Picture 2">
            <a:extLst>
              <a:ext uri="{FF2B5EF4-FFF2-40B4-BE49-F238E27FC236}">
                <a16:creationId xmlns:a16="http://schemas.microsoft.com/office/drawing/2014/main" id="{8F28CC2F-A276-488A-A535-062B27452069}"/>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7316" y="1451731"/>
            <a:ext cx="1126443" cy="786384"/>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42" name="Picture 14">
            <a:extLst>
              <a:ext uri="{FF2B5EF4-FFF2-40B4-BE49-F238E27FC236}">
                <a16:creationId xmlns:a16="http://schemas.microsoft.com/office/drawing/2014/main" id="{02842631-4258-4DDB-83CD-C2DA7D8D2D10}"/>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79392" y="1428268"/>
            <a:ext cx="783822" cy="86868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2952ABC-3001-4786-992B-741A869323C9}"/>
              </a:ext>
            </a:extLst>
          </p:cNvPr>
          <p:cNvSpPr txBox="1"/>
          <p:nvPr/>
        </p:nvSpPr>
        <p:spPr>
          <a:xfrm>
            <a:off x="777766" y="2875226"/>
            <a:ext cx="10742813" cy="3647152"/>
          </a:xfrm>
          <a:prstGeom prst="rect">
            <a:avLst/>
          </a:prstGeom>
          <a:noFill/>
        </p:spPr>
        <p:txBody>
          <a:bodyPr wrap="none" rtlCol="0">
            <a:spAutoFit/>
          </a:bodyPr>
          <a:lstStyle/>
          <a:p>
            <a:pPr>
              <a:spcAft>
                <a:spcPts val="600"/>
              </a:spcAft>
            </a:pPr>
            <a:r>
              <a:rPr lang="en-US" dirty="0"/>
              <a:t>Establishment by January 14, 2022</a:t>
            </a:r>
          </a:p>
          <a:p>
            <a:r>
              <a:rPr lang="en-US" dirty="0"/>
              <a:t>Broad latitude for ranking wells, but prioritization to be based on:</a:t>
            </a:r>
          </a:p>
          <a:p>
            <a:pPr marL="742950" lvl="1" indent="-285750">
              <a:buFont typeface="Arial" panose="020B0604020202020204" pitchFamily="34" charset="0"/>
              <a:buChar char="•"/>
            </a:pPr>
            <a:r>
              <a:rPr lang="en-US" dirty="0"/>
              <a:t>Public Health and Safety</a:t>
            </a:r>
          </a:p>
          <a:p>
            <a:pPr marL="742950" lvl="1" indent="-285750">
              <a:buFont typeface="Arial" panose="020B0604020202020204" pitchFamily="34" charset="0"/>
              <a:buChar char="•"/>
            </a:pPr>
            <a:r>
              <a:rPr lang="en-US" dirty="0"/>
              <a:t>Potential Environmental Harm</a:t>
            </a:r>
          </a:p>
          <a:p>
            <a:pPr marL="742950" lvl="1" indent="-285750">
              <a:spcAft>
                <a:spcPts val="600"/>
              </a:spcAft>
              <a:buFont typeface="Arial" panose="020B0604020202020204" pitchFamily="34" charset="0"/>
              <a:buChar char="•"/>
            </a:pPr>
            <a:r>
              <a:rPr lang="en-US" dirty="0"/>
              <a:t>Other Subsurface Impacts or Land-Use Priorities</a:t>
            </a:r>
          </a:p>
          <a:p>
            <a:r>
              <a:rPr lang="en-US" dirty="0"/>
              <a:t>Requires tracking of:</a:t>
            </a:r>
          </a:p>
          <a:p>
            <a:pPr marL="742950" lvl="1" indent="-285750">
              <a:buFont typeface="Arial" panose="020B0604020202020204" pitchFamily="34" charset="0"/>
              <a:buChar char="•"/>
            </a:pPr>
            <a:r>
              <a:rPr lang="en-US" dirty="0"/>
              <a:t>Costs of plugging, remediation, and reclamation</a:t>
            </a:r>
          </a:p>
          <a:p>
            <a:pPr marL="742950" lvl="1" indent="-285750">
              <a:buFont typeface="Arial" panose="020B0604020202020204" pitchFamily="34" charset="0"/>
              <a:buChar char="•"/>
            </a:pPr>
            <a:r>
              <a:rPr lang="en-US" dirty="0"/>
              <a:t>Emissions of methane and other gases associated with orphaned wells</a:t>
            </a:r>
          </a:p>
          <a:p>
            <a:pPr marL="742950" lvl="1" indent="-285750">
              <a:buFont typeface="Arial" panose="020B0604020202020204" pitchFamily="34" charset="0"/>
              <a:buChar char="•"/>
            </a:pPr>
            <a:r>
              <a:rPr lang="en-US" dirty="0"/>
              <a:t>Contamination of surface water and groundwater associated with orphaned wells</a:t>
            </a:r>
          </a:p>
          <a:p>
            <a:pPr marL="742950" lvl="1" indent="-285750">
              <a:buFont typeface="Arial" panose="020B0604020202020204" pitchFamily="34" charset="0"/>
              <a:buChar char="•"/>
            </a:pPr>
            <a:r>
              <a:rPr lang="en-US" dirty="0"/>
              <a:t>Disproportionate burden of adverse human health or environmental effects of orphaned wells </a:t>
            </a:r>
          </a:p>
          <a:p>
            <a:pPr lvl="1">
              <a:spcAft>
                <a:spcPts val="600"/>
              </a:spcAft>
            </a:pPr>
            <a:r>
              <a:rPr lang="en-US" dirty="0"/>
              <a:t>	on </a:t>
            </a:r>
            <a:r>
              <a:rPr lang="en-US"/>
              <a:t>underserved communities</a:t>
            </a:r>
            <a:endParaRPr lang="en-US" dirty="0"/>
          </a:p>
          <a:p>
            <a:r>
              <a:rPr lang="en-US" dirty="0"/>
              <a:t>Annual report to Congress</a:t>
            </a:r>
          </a:p>
        </p:txBody>
      </p:sp>
    </p:spTree>
    <p:extLst>
      <p:ext uri="{BB962C8B-B14F-4D97-AF65-F5344CB8AC3E}">
        <p14:creationId xmlns:p14="http://schemas.microsoft.com/office/powerpoint/2010/main" val="4051805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 name="Group 2047">
            <a:extLst>
              <a:ext uri="{FF2B5EF4-FFF2-40B4-BE49-F238E27FC236}">
                <a16:creationId xmlns:a16="http://schemas.microsoft.com/office/drawing/2014/main" id="{FA70AC38-36BA-4DE5-9E71-04428D601FC5}"/>
              </a:ext>
              <a:ext uri="{C183D7F6-B498-43B3-948B-1728B52AA6E4}">
                <adec:decorative xmlns:adec="http://schemas.microsoft.com/office/drawing/2017/decorative" val="1"/>
              </a:ext>
            </a:extLst>
          </p:cNvPr>
          <p:cNvGrpSpPr/>
          <p:nvPr/>
        </p:nvGrpSpPr>
        <p:grpSpPr>
          <a:xfrm>
            <a:off x="777766" y="221963"/>
            <a:ext cx="8992627" cy="1131486"/>
            <a:chOff x="777766" y="221963"/>
            <a:chExt cx="8992627" cy="1131486"/>
          </a:xfrm>
          <a:solidFill>
            <a:srgbClr val="C12143"/>
          </a:solidFill>
          <a:effectLst>
            <a:reflection blurRad="177800" stA="52000" endA="300" endPos="35000" dist="25400" dir="5400000" sy="-100000" algn="bl" rotWithShape="0"/>
          </a:effectLst>
        </p:grpSpPr>
        <p:sp>
          <p:nvSpPr>
            <p:cNvPr id="27" name="Freeform: Shape 26">
              <a:extLst>
                <a:ext uri="{FF2B5EF4-FFF2-40B4-BE49-F238E27FC236}">
                  <a16:creationId xmlns:a16="http://schemas.microsoft.com/office/drawing/2014/main" id="{6A4A5763-4250-410A-8B09-8109C5E6967C}"/>
                </a:ext>
              </a:extLst>
            </p:cNvPr>
            <p:cNvSpPr/>
            <p:nvPr/>
          </p:nvSpPr>
          <p:spPr>
            <a:xfrm>
              <a:off x="6737764" y="221963"/>
              <a:ext cx="3032629" cy="1131486"/>
            </a:xfrm>
            <a:custGeom>
              <a:avLst/>
              <a:gdLst>
                <a:gd name="connsiteX0" fmla="*/ 12728 w 1909898"/>
                <a:gd name="connsiteY0" fmla="*/ 0 h 777240"/>
                <a:gd name="connsiteX1" fmla="*/ 1521278 w 1909898"/>
                <a:gd name="connsiteY1" fmla="*/ 0 h 777240"/>
                <a:gd name="connsiteX2" fmla="*/ 1909898 w 1909898"/>
                <a:gd name="connsiteY2" fmla="*/ 388620 h 777240"/>
                <a:gd name="connsiteX3" fmla="*/ 1521278 w 1909898"/>
                <a:gd name="connsiteY3" fmla="*/ 777240 h 777240"/>
                <a:gd name="connsiteX4" fmla="*/ 12728 w 1909898"/>
                <a:gd name="connsiteY4" fmla="*/ 777240 h 777240"/>
                <a:gd name="connsiteX5" fmla="*/ 0 w 1909898"/>
                <a:gd name="connsiteY5" fmla="*/ 775957 h 777240"/>
                <a:gd name="connsiteX6" fmla="*/ 0 w 1909898"/>
                <a:gd name="connsiteY6" fmla="*/ 128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9898" h="777240">
                  <a:moveTo>
                    <a:pt x="12728" y="0"/>
                  </a:moveTo>
                  <a:lnTo>
                    <a:pt x="1521278" y="0"/>
                  </a:lnTo>
                  <a:cubicBezTo>
                    <a:pt x="1735907" y="0"/>
                    <a:pt x="1909898" y="173991"/>
                    <a:pt x="1909898" y="388620"/>
                  </a:cubicBezTo>
                  <a:cubicBezTo>
                    <a:pt x="1909898" y="603249"/>
                    <a:pt x="1735907" y="777240"/>
                    <a:pt x="1521278" y="777240"/>
                  </a:cubicBezTo>
                  <a:lnTo>
                    <a:pt x="12728" y="777240"/>
                  </a:lnTo>
                  <a:lnTo>
                    <a:pt x="0" y="775957"/>
                  </a:lnTo>
                  <a:lnTo>
                    <a:pt x="0" y="1283"/>
                  </a:lnTo>
                  <a:close/>
                </a:path>
              </a:pathLst>
            </a:custGeom>
            <a:grp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57200" tIns="5715" rIns="91440" bIns="54011" numCol="1" spcCol="1270" anchor="ctr" anchorCtr="0">
              <a:noAutofit/>
              <a:flatTx/>
            </a:bodyPr>
            <a:lstStyle/>
            <a:p>
              <a:pPr defTabSz="400050">
                <a:lnSpc>
                  <a:spcPct val="90000"/>
                </a:lnSpc>
                <a:spcBef>
                  <a:spcPct val="0"/>
                </a:spcBef>
                <a:spcAft>
                  <a:spcPct val="35000"/>
                </a:spcAft>
              </a:pPr>
              <a:endParaRPr lang="en-US" sz="1000" b="1">
                <a:solidFill>
                  <a:schemeClr val="accent4">
                    <a:lumMod val="50000"/>
                  </a:schemeClr>
                </a:solidFill>
              </a:endParaRPr>
            </a:p>
          </p:txBody>
        </p:sp>
        <p:sp>
          <p:nvSpPr>
            <p:cNvPr id="30" name="Freeform: Shape 29">
              <a:extLst>
                <a:ext uri="{FF2B5EF4-FFF2-40B4-BE49-F238E27FC236}">
                  <a16:creationId xmlns:a16="http://schemas.microsoft.com/office/drawing/2014/main" id="{594F2DD8-6357-4DB9-80CC-347E2AFB72E3}"/>
                </a:ext>
              </a:extLst>
            </p:cNvPr>
            <p:cNvSpPr/>
            <p:nvPr/>
          </p:nvSpPr>
          <p:spPr>
            <a:xfrm>
              <a:off x="777766" y="221963"/>
              <a:ext cx="7754807" cy="1131486"/>
            </a:xfrm>
            <a:custGeom>
              <a:avLst/>
              <a:gdLst>
                <a:gd name="connsiteX0" fmla="*/ 12728 w 1909898"/>
                <a:gd name="connsiteY0" fmla="*/ 0 h 777240"/>
                <a:gd name="connsiteX1" fmla="*/ 1521278 w 1909898"/>
                <a:gd name="connsiteY1" fmla="*/ 0 h 777240"/>
                <a:gd name="connsiteX2" fmla="*/ 1909898 w 1909898"/>
                <a:gd name="connsiteY2" fmla="*/ 388620 h 777240"/>
                <a:gd name="connsiteX3" fmla="*/ 1521278 w 1909898"/>
                <a:gd name="connsiteY3" fmla="*/ 777240 h 777240"/>
                <a:gd name="connsiteX4" fmla="*/ 12728 w 1909898"/>
                <a:gd name="connsiteY4" fmla="*/ 777240 h 777240"/>
                <a:gd name="connsiteX5" fmla="*/ 0 w 1909898"/>
                <a:gd name="connsiteY5" fmla="*/ 775957 h 777240"/>
                <a:gd name="connsiteX6" fmla="*/ 0 w 1909898"/>
                <a:gd name="connsiteY6" fmla="*/ 128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9898" h="777240">
                  <a:moveTo>
                    <a:pt x="12728" y="0"/>
                  </a:moveTo>
                  <a:lnTo>
                    <a:pt x="1521278" y="0"/>
                  </a:lnTo>
                  <a:cubicBezTo>
                    <a:pt x="1735907" y="0"/>
                    <a:pt x="1909898" y="173991"/>
                    <a:pt x="1909898" y="388620"/>
                  </a:cubicBezTo>
                  <a:cubicBezTo>
                    <a:pt x="1909898" y="603249"/>
                    <a:pt x="1735907" y="777240"/>
                    <a:pt x="1521278" y="777240"/>
                  </a:cubicBezTo>
                  <a:lnTo>
                    <a:pt x="12728" y="777240"/>
                  </a:lnTo>
                  <a:lnTo>
                    <a:pt x="0" y="775957"/>
                  </a:lnTo>
                  <a:lnTo>
                    <a:pt x="0" y="1283"/>
                  </a:lnTo>
                  <a:close/>
                </a:path>
              </a:pathLst>
            </a:custGeom>
            <a:grp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57200" tIns="5715" rIns="91440" bIns="54011" numCol="1" spcCol="1270" anchor="ctr" anchorCtr="0">
              <a:noAutofit/>
              <a:flatTx/>
            </a:bodyPr>
            <a:lstStyle/>
            <a:p>
              <a:pPr defTabSz="400050">
                <a:lnSpc>
                  <a:spcPct val="90000"/>
                </a:lnSpc>
                <a:spcBef>
                  <a:spcPct val="0"/>
                </a:spcBef>
                <a:spcAft>
                  <a:spcPct val="35000"/>
                </a:spcAft>
              </a:pPr>
              <a:endParaRPr lang="en-US" sz="1000" b="1" dirty="0">
                <a:solidFill>
                  <a:schemeClr val="accent4">
                    <a:lumMod val="50000"/>
                  </a:schemeClr>
                </a:solidFill>
              </a:endParaRPr>
            </a:p>
          </p:txBody>
        </p:sp>
      </p:grpSp>
      <p:pic>
        <p:nvPicPr>
          <p:cNvPr id="2050" name="Picture 2">
            <a:extLst>
              <a:ext uri="{FF2B5EF4-FFF2-40B4-BE49-F238E27FC236}">
                <a16:creationId xmlns:a16="http://schemas.microsoft.com/office/drawing/2014/main" id="{6AC574C4-6E4D-40D0-85C4-BC6696821D8D}"/>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95" y="221963"/>
            <a:ext cx="1131486" cy="1131486"/>
          </a:xfrm>
          <a:prstGeom prst="rect">
            <a:avLst/>
          </a:prstGeom>
          <a:noFill/>
          <a:effectLst>
            <a:outerShdw blurRad="76200" dist="635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cxnSp>
        <p:nvCxnSpPr>
          <p:cNvPr id="2054" name="Straight Connector 2053">
            <a:extLst>
              <a:ext uri="{FF2B5EF4-FFF2-40B4-BE49-F238E27FC236}">
                <a16:creationId xmlns:a16="http://schemas.microsoft.com/office/drawing/2014/main" id="{A7EFE1E0-51D5-4A2D-8035-7E71FC82CE06}"/>
              </a:ext>
              <a:ext uri="{C183D7F6-B498-43B3-948B-1728B52AA6E4}">
                <adec:decorative xmlns:adec="http://schemas.microsoft.com/office/drawing/2017/decorative" val="1"/>
              </a:ext>
            </a:extLst>
          </p:cNvPr>
          <p:cNvCxnSpPr/>
          <p:nvPr/>
        </p:nvCxnSpPr>
        <p:spPr>
          <a:xfrm>
            <a:off x="805738" y="1460938"/>
            <a:ext cx="0" cy="798786"/>
          </a:xfrm>
          <a:prstGeom prst="line">
            <a:avLst/>
          </a:prstGeom>
        </p:spPr>
        <p:style>
          <a:lnRef idx="1">
            <a:schemeClr val="dk1"/>
          </a:lnRef>
          <a:fillRef idx="0">
            <a:schemeClr val="dk1"/>
          </a:fillRef>
          <a:effectRef idx="0">
            <a:schemeClr val="dk1"/>
          </a:effectRef>
          <a:fontRef idx="minor">
            <a:schemeClr val="tx1"/>
          </a:fontRef>
        </p:style>
      </p:cxnSp>
      <p:cxnSp>
        <p:nvCxnSpPr>
          <p:cNvPr id="2056" name="Straight Connector 2055">
            <a:extLst>
              <a:ext uri="{FF2B5EF4-FFF2-40B4-BE49-F238E27FC236}">
                <a16:creationId xmlns:a16="http://schemas.microsoft.com/office/drawing/2014/main" id="{0F32FA38-3569-4C03-B05F-67214D9391A1}"/>
              </a:ext>
              <a:ext uri="{C183D7F6-B498-43B3-948B-1728B52AA6E4}">
                <adec:decorative xmlns:adec="http://schemas.microsoft.com/office/drawing/2017/decorative" val="1"/>
              </a:ext>
            </a:extLst>
          </p:cNvPr>
          <p:cNvCxnSpPr>
            <a:cxnSpLocks/>
          </p:cNvCxnSpPr>
          <p:nvPr/>
        </p:nvCxnSpPr>
        <p:spPr>
          <a:xfrm>
            <a:off x="852039" y="2259724"/>
            <a:ext cx="9790635" cy="0"/>
          </a:xfrm>
          <a:prstGeom prst="line">
            <a:avLst/>
          </a:prstGeom>
        </p:spPr>
        <p:style>
          <a:lnRef idx="1">
            <a:schemeClr val="dk1"/>
          </a:lnRef>
          <a:fillRef idx="0">
            <a:schemeClr val="dk1"/>
          </a:fillRef>
          <a:effectRef idx="0">
            <a:schemeClr val="dk1"/>
          </a:effectRef>
          <a:fontRef idx="minor">
            <a:schemeClr val="tx1"/>
          </a:fontRef>
        </p:style>
      </p:cxnSp>
      <p:sp>
        <p:nvSpPr>
          <p:cNvPr id="33" name="Title 32">
            <a:extLst>
              <a:ext uri="{FF2B5EF4-FFF2-40B4-BE49-F238E27FC236}">
                <a16:creationId xmlns:a16="http://schemas.microsoft.com/office/drawing/2014/main" id="{A272C7E8-1AC8-4318-8ADB-FAE47D2E0AA2}"/>
              </a:ext>
            </a:extLst>
          </p:cNvPr>
          <p:cNvSpPr txBox="1">
            <a:spLocks noGrp="1"/>
          </p:cNvSpPr>
          <p:nvPr>
            <p:ph type="title" idx="4294967295"/>
          </p:nvPr>
        </p:nvSpPr>
        <p:spPr>
          <a:xfrm>
            <a:off x="752566" y="443343"/>
            <a:ext cx="5343434"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Federal Program (continued)</a:t>
            </a:r>
          </a:p>
        </p:txBody>
      </p:sp>
      <p:sp>
        <p:nvSpPr>
          <p:cNvPr id="34" name="TextBox 33">
            <a:extLst>
              <a:ext uri="{FF2B5EF4-FFF2-40B4-BE49-F238E27FC236}">
                <a16:creationId xmlns:a16="http://schemas.microsoft.com/office/drawing/2014/main" id="{22FC6EC6-F9DD-48A3-A211-644548BB0A28}"/>
              </a:ext>
            </a:extLst>
          </p:cNvPr>
          <p:cNvSpPr txBox="1"/>
          <p:nvPr/>
        </p:nvSpPr>
        <p:spPr>
          <a:xfrm>
            <a:off x="1842816" y="843453"/>
            <a:ext cx="1285352" cy="307777"/>
          </a:xfrm>
          <a:prstGeom prst="rect">
            <a:avLst/>
          </a:prstGeom>
          <a:noFill/>
        </p:spPr>
        <p:txBody>
          <a:bodyPr wrap="none" rtlCol="0">
            <a:spAutoFit/>
          </a:bodyPr>
          <a:lstStyle/>
          <a:p>
            <a:pPr algn="ctr"/>
            <a:r>
              <a:rPr lang="en-US" sz="1400" dirty="0">
                <a:solidFill>
                  <a:schemeClr val="bg1"/>
                </a:solidFill>
                <a:latin typeface="Arial Nova Light" panose="020B0304020202020204" pitchFamily="34" charset="0"/>
              </a:rPr>
              <a:t>Sec. 40601(b)</a:t>
            </a:r>
          </a:p>
        </p:txBody>
      </p:sp>
      <p:sp>
        <p:nvSpPr>
          <p:cNvPr id="36" name="TextBox 35" descr="Federal programs may use $250 million in funds. ">
            <a:extLst>
              <a:ext uri="{FF2B5EF4-FFF2-40B4-BE49-F238E27FC236}">
                <a16:creationId xmlns:a16="http://schemas.microsoft.com/office/drawing/2014/main" id="{2B887746-6187-47DF-A8F7-88542907D549}"/>
              </a:ext>
            </a:extLst>
          </p:cNvPr>
          <p:cNvSpPr txBox="1"/>
          <p:nvPr/>
        </p:nvSpPr>
        <p:spPr>
          <a:xfrm>
            <a:off x="877951" y="1815591"/>
            <a:ext cx="1067921" cy="400110"/>
          </a:xfrm>
          <a:prstGeom prst="rect">
            <a:avLst/>
          </a:prstGeom>
          <a:noFill/>
        </p:spPr>
        <p:txBody>
          <a:bodyPr wrap="none" rtlCol="0">
            <a:spAutoFit/>
          </a:bodyPr>
          <a:lstStyle/>
          <a:p>
            <a:r>
              <a:rPr lang="en-US" sz="2000" dirty="0"/>
              <a:t>$250 M</a:t>
            </a:r>
          </a:p>
        </p:txBody>
      </p:sp>
      <p:sp>
        <p:nvSpPr>
          <p:cNvPr id="40" name="TextBox 39">
            <a:extLst>
              <a:ext uri="{FF2B5EF4-FFF2-40B4-BE49-F238E27FC236}">
                <a16:creationId xmlns:a16="http://schemas.microsoft.com/office/drawing/2014/main" id="{E53725F2-FC4B-4A57-8C71-7C3BA45C55F1}"/>
              </a:ext>
            </a:extLst>
          </p:cNvPr>
          <p:cNvSpPr txBox="1"/>
          <p:nvPr/>
        </p:nvSpPr>
        <p:spPr>
          <a:xfrm>
            <a:off x="1227667" y="2259724"/>
            <a:ext cx="9262533" cy="5309146"/>
          </a:xfrm>
          <a:prstGeom prst="rect">
            <a:avLst/>
          </a:prstGeom>
          <a:noFill/>
        </p:spPr>
        <p:txBody>
          <a:bodyPr wrap="square" rtlCol="0">
            <a:spAutoFit/>
          </a:bodyPr>
          <a:lstStyle/>
          <a:p>
            <a:pPr>
              <a:spcAft>
                <a:spcPts val="600"/>
              </a:spcAft>
            </a:pPr>
            <a:r>
              <a:rPr lang="en-US" sz="2000" u="sng" dirty="0"/>
              <a:t>Agencies </a:t>
            </a:r>
            <a:r>
              <a:rPr lang="en-US" sz="2000" b="1" u="sng" dirty="0"/>
              <a:t>may</a:t>
            </a:r>
            <a:r>
              <a:rPr lang="en-US" sz="2000" u="sng" dirty="0"/>
              <a:t> use funds for:                                                                                                                                                                                                                                                                                                                                                                                                                                                                                                                                                                                                                            </a:t>
            </a:r>
          </a:p>
          <a:p>
            <a:pPr marL="285750" indent="-285750">
              <a:buFont typeface="Arial" panose="020B0604020202020204" pitchFamily="34" charset="0"/>
              <a:buChar char="•"/>
            </a:pPr>
            <a:r>
              <a:rPr lang="en-US" sz="2000" dirty="0"/>
              <a:t>Plugging orphaned wells</a:t>
            </a:r>
          </a:p>
          <a:p>
            <a:pPr marL="285750" indent="-285750">
              <a:buFont typeface="Arial" panose="020B0604020202020204" pitchFamily="34" charset="0"/>
              <a:buChar char="•"/>
            </a:pPr>
            <a:r>
              <a:rPr lang="en-US" sz="2000" dirty="0"/>
              <a:t>Inventorying orphaned and idled wells</a:t>
            </a:r>
          </a:p>
          <a:p>
            <a:pPr marL="285750" indent="-285750">
              <a:buFont typeface="Arial" panose="020B0604020202020204" pitchFamily="34" charset="0"/>
              <a:buChar char="•"/>
            </a:pPr>
            <a:r>
              <a:rPr lang="en-US" sz="2000" dirty="0"/>
              <a:t>Remediating land</a:t>
            </a:r>
          </a:p>
          <a:p>
            <a:pPr marL="285750" indent="-285750">
              <a:buFont typeface="Arial" panose="020B0604020202020204" pitchFamily="34" charset="0"/>
              <a:buChar char="•"/>
            </a:pPr>
            <a:r>
              <a:rPr lang="en-US" sz="2000" dirty="0"/>
              <a:t>Restoring soil &amp; habitat</a:t>
            </a:r>
          </a:p>
          <a:p>
            <a:pPr marL="285750" indent="-285750">
              <a:buFont typeface="Arial" panose="020B0604020202020204" pitchFamily="34" charset="0"/>
              <a:buChar char="•"/>
            </a:pPr>
            <a:r>
              <a:rPr lang="en-US" sz="2000" dirty="0"/>
              <a:t>Providing info to public</a:t>
            </a:r>
          </a:p>
          <a:p>
            <a:pPr marL="285750" indent="-285750">
              <a:buFont typeface="Arial" panose="020B0604020202020204" pitchFamily="34" charset="0"/>
              <a:buChar char="•"/>
            </a:pPr>
            <a:r>
              <a:rPr lang="en-US" sz="2000" dirty="0"/>
              <a:t>Measuring &amp; tracking methane</a:t>
            </a:r>
          </a:p>
          <a:p>
            <a:pPr marL="285750" indent="-285750">
              <a:buFont typeface="Arial" panose="020B0604020202020204" pitchFamily="34" charset="0"/>
              <a:buChar char="•"/>
            </a:pPr>
            <a:r>
              <a:rPr lang="en-US" sz="2000" dirty="0"/>
              <a:t>Measuring &amp; tracking water contamination</a:t>
            </a:r>
          </a:p>
          <a:p>
            <a:pPr marL="285750" indent="-285750">
              <a:buFont typeface="Arial" panose="020B0604020202020204" pitchFamily="34" charset="0"/>
              <a:buChar char="•"/>
            </a:pPr>
            <a:r>
              <a:rPr lang="en-US" sz="2000" dirty="0"/>
              <a:t>Identifying &amp; addressing disproportionate impacts</a:t>
            </a:r>
          </a:p>
          <a:p>
            <a:pPr marL="285750" indent="-285750">
              <a:buFont typeface="Arial" panose="020B0604020202020204" pitchFamily="34" charset="0"/>
              <a:buChar char="•"/>
            </a:pPr>
            <a:r>
              <a:rPr lang="en-US" sz="2000" dirty="0"/>
              <a:t>Administrative costs (up to 3%)</a:t>
            </a:r>
          </a:p>
          <a:p>
            <a:pPr marL="285750" indent="-285750">
              <a:buFont typeface="Arial" panose="020B0604020202020204" pitchFamily="34" charset="0"/>
              <a:buChar char="•"/>
            </a:pPr>
            <a:r>
              <a:rPr lang="en-US" sz="2000" dirty="0"/>
              <a:t>Ranking wells based on:</a:t>
            </a:r>
          </a:p>
          <a:p>
            <a:pPr marL="742950" lvl="1" indent="-285750">
              <a:buFont typeface="Courier New" panose="02070309020205020404" pitchFamily="49" charset="0"/>
              <a:buChar char="o"/>
            </a:pPr>
            <a:r>
              <a:rPr lang="en-US" sz="2000" dirty="0"/>
              <a:t>Public health and safety</a:t>
            </a:r>
          </a:p>
          <a:p>
            <a:pPr marL="742950" lvl="1" indent="-285750">
              <a:buFont typeface="Courier New" panose="02070309020205020404" pitchFamily="49" charset="0"/>
              <a:buChar char="o"/>
            </a:pPr>
            <a:r>
              <a:rPr lang="en-US" sz="2000" dirty="0"/>
              <a:t>Environmental harm</a:t>
            </a:r>
          </a:p>
          <a:p>
            <a:pPr marL="742950" lvl="1" indent="-285750">
              <a:buFont typeface="Courier New" panose="02070309020205020404" pitchFamily="49" charset="0"/>
              <a:buChar char="o"/>
            </a:pPr>
            <a:r>
              <a:rPr lang="en-US" sz="2000" dirty="0"/>
              <a:t>Other land use priorities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58" name="TextBox 57" descr="Funding for Formula Grants is regulated under Subsection (c) (4)">
            <a:extLst>
              <a:ext uri="{FF2B5EF4-FFF2-40B4-BE49-F238E27FC236}">
                <a16:creationId xmlns:a16="http://schemas.microsoft.com/office/drawing/2014/main" id="{0EC2259B-2F30-42AC-B116-1772EE285094}"/>
              </a:ext>
            </a:extLst>
          </p:cNvPr>
          <p:cNvSpPr txBox="1"/>
          <p:nvPr/>
        </p:nvSpPr>
        <p:spPr>
          <a:xfrm>
            <a:off x="6977009" y="3165002"/>
            <a:ext cx="1625766" cy="338554"/>
          </a:xfrm>
          <a:prstGeom prst="rect">
            <a:avLst/>
          </a:prstGeom>
          <a:noFill/>
        </p:spPr>
        <p:txBody>
          <a:bodyPr wrap="none" rtlCol="0">
            <a:spAutoFit/>
          </a:bodyPr>
          <a:lstStyle/>
          <a:p>
            <a:r>
              <a:rPr lang="en-US" sz="1600" dirty="0">
                <a:latin typeface="Avenir Next LT Pro Demi" panose="020B0704020202020204" pitchFamily="34" charset="0"/>
              </a:rPr>
              <a:t>Formula Grants</a:t>
            </a:r>
          </a:p>
        </p:txBody>
      </p:sp>
      <p:sp>
        <p:nvSpPr>
          <p:cNvPr id="59" name="TextBox 58">
            <a:extLst>
              <a:ext uri="{FF2B5EF4-FFF2-40B4-BE49-F238E27FC236}">
                <a16:creationId xmlns:a16="http://schemas.microsoft.com/office/drawing/2014/main" id="{D20D44A3-AE29-4229-81B8-D0015EA97122}"/>
              </a:ext>
              <a:ext uri="{C183D7F6-B498-43B3-948B-1728B52AA6E4}">
                <adec:decorative xmlns:adec="http://schemas.microsoft.com/office/drawing/2017/decorative" val="1"/>
              </a:ext>
            </a:extLst>
          </p:cNvPr>
          <p:cNvSpPr txBox="1"/>
          <p:nvPr/>
        </p:nvSpPr>
        <p:spPr>
          <a:xfrm>
            <a:off x="7044718" y="3433966"/>
            <a:ext cx="1510157" cy="307777"/>
          </a:xfrm>
          <a:prstGeom prst="rect">
            <a:avLst/>
          </a:prstGeom>
          <a:noFill/>
        </p:spPr>
        <p:txBody>
          <a:bodyPr wrap="none" rtlCol="0">
            <a:spAutoFit/>
          </a:bodyPr>
          <a:lstStyle/>
          <a:p>
            <a:r>
              <a:rPr lang="en-US" sz="1400" dirty="0">
                <a:latin typeface="Arial Nova Light" panose="020B0304020202020204" pitchFamily="34" charset="0"/>
              </a:rPr>
              <a:t>Subsection (c)(4)</a:t>
            </a:r>
          </a:p>
        </p:txBody>
      </p:sp>
      <p:sp>
        <p:nvSpPr>
          <p:cNvPr id="76" name="TextBox 75" descr="Funding for Performance Grants is regulated under Subsection (c) (5)">
            <a:extLst>
              <a:ext uri="{FF2B5EF4-FFF2-40B4-BE49-F238E27FC236}">
                <a16:creationId xmlns:a16="http://schemas.microsoft.com/office/drawing/2014/main" id="{663ADC31-6317-40E2-B337-389495711E3A}"/>
              </a:ext>
            </a:extLst>
          </p:cNvPr>
          <p:cNvSpPr txBox="1"/>
          <p:nvPr/>
        </p:nvSpPr>
        <p:spPr>
          <a:xfrm>
            <a:off x="9570646" y="3151022"/>
            <a:ext cx="2051460" cy="338554"/>
          </a:xfrm>
          <a:prstGeom prst="rect">
            <a:avLst/>
          </a:prstGeom>
          <a:noFill/>
        </p:spPr>
        <p:txBody>
          <a:bodyPr wrap="none" rtlCol="0">
            <a:spAutoFit/>
          </a:bodyPr>
          <a:lstStyle/>
          <a:p>
            <a:pPr algn="ctr"/>
            <a:r>
              <a:rPr lang="en-US" sz="1600" dirty="0">
                <a:latin typeface="Avenir Next LT Pro Demi" panose="020B0704020202020204" pitchFamily="34" charset="0"/>
              </a:rPr>
              <a:t>Performance Grants</a:t>
            </a:r>
          </a:p>
        </p:txBody>
      </p:sp>
      <p:sp>
        <p:nvSpPr>
          <p:cNvPr id="37" name="TextBox 36">
            <a:extLst>
              <a:ext uri="{FF2B5EF4-FFF2-40B4-BE49-F238E27FC236}">
                <a16:creationId xmlns:a16="http://schemas.microsoft.com/office/drawing/2014/main" id="{842D86D1-C2A2-4EB0-909A-5279D7B9ED46}"/>
              </a:ext>
              <a:ext uri="{C183D7F6-B498-43B3-948B-1728B52AA6E4}">
                <adec:decorative xmlns:adec="http://schemas.microsoft.com/office/drawing/2017/decorative" val="1"/>
              </a:ext>
            </a:extLst>
          </p:cNvPr>
          <p:cNvSpPr txBox="1"/>
          <p:nvPr/>
        </p:nvSpPr>
        <p:spPr>
          <a:xfrm>
            <a:off x="9831864" y="3433966"/>
            <a:ext cx="1510157" cy="307777"/>
          </a:xfrm>
          <a:prstGeom prst="rect">
            <a:avLst/>
          </a:prstGeom>
          <a:noFill/>
        </p:spPr>
        <p:txBody>
          <a:bodyPr wrap="none" rtlCol="0">
            <a:spAutoFit/>
          </a:bodyPr>
          <a:lstStyle/>
          <a:p>
            <a:r>
              <a:rPr lang="en-US" sz="1400" dirty="0">
                <a:latin typeface="Arial Nova Light" panose="020B0304020202020204" pitchFamily="34" charset="0"/>
              </a:rPr>
              <a:t>Subsection (c)(5)</a:t>
            </a:r>
          </a:p>
        </p:txBody>
      </p:sp>
    </p:spTree>
    <p:extLst>
      <p:ext uri="{BB962C8B-B14F-4D97-AF65-F5344CB8AC3E}">
        <p14:creationId xmlns:p14="http://schemas.microsoft.com/office/powerpoint/2010/main" val="3349197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8" name="Group 167">
            <a:extLst>
              <a:ext uri="{FF2B5EF4-FFF2-40B4-BE49-F238E27FC236}">
                <a16:creationId xmlns:a16="http://schemas.microsoft.com/office/drawing/2014/main" id="{5644973B-8917-4B0B-B60E-56E399C5EBD2}"/>
              </a:ext>
              <a:ext uri="{C183D7F6-B498-43B3-948B-1728B52AA6E4}">
                <adec:decorative xmlns:adec="http://schemas.microsoft.com/office/drawing/2017/decorative" val="1"/>
              </a:ext>
            </a:extLst>
          </p:cNvPr>
          <p:cNvGrpSpPr/>
          <p:nvPr/>
        </p:nvGrpSpPr>
        <p:grpSpPr>
          <a:xfrm>
            <a:off x="777766" y="221963"/>
            <a:ext cx="8992627" cy="1131486"/>
            <a:chOff x="777766" y="221963"/>
            <a:chExt cx="8992627" cy="1131486"/>
          </a:xfrm>
          <a:solidFill>
            <a:srgbClr val="7030A0"/>
          </a:solidFill>
          <a:effectLst>
            <a:reflection blurRad="177800" stA="52000" endA="300" endPos="35000" dist="25400" dir="5400000" sy="-100000" algn="bl" rotWithShape="0"/>
          </a:effectLst>
        </p:grpSpPr>
        <p:sp>
          <p:nvSpPr>
            <p:cNvPr id="169" name="Freeform: Shape 168">
              <a:extLst>
                <a:ext uri="{FF2B5EF4-FFF2-40B4-BE49-F238E27FC236}">
                  <a16:creationId xmlns:a16="http://schemas.microsoft.com/office/drawing/2014/main" id="{9D12A7AF-9938-4C9B-A8E3-0D8F93F07DE4}"/>
                </a:ext>
              </a:extLst>
            </p:cNvPr>
            <p:cNvSpPr/>
            <p:nvPr/>
          </p:nvSpPr>
          <p:spPr>
            <a:xfrm>
              <a:off x="6737764" y="221963"/>
              <a:ext cx="3032629" cy="1131486"/>
            </a:xfrm>
            <a:custGeom>
              <a:avLst/>
              <a:gdLst>
                <a:gd name="connsiteX0" fmla="*/ 12728 w 1909898"/>
                <a:gd name="connsiteY0" fmla="*/ 0 h 777240"/>
                <a:gd name="connsiteX1" fmla="*/ 1521278 w 1909898"/>
                <a:gd name="connsiteY1" fmla="*/ 0 h 777240"/>
                <a:gd name="connsiteX2" fmla="*/ 1909898 w 1909898"/>
                <a:gd name="connsiteY2" fmla="*/ 388620 h 777240"/>
                <a:gd name="connsiteX3" fmla="*/ 1521278 w 1909898"/>
                <a:gd name="connsiteY3" fmla="*/ 777240 h 777240"/>
                <a:gd name="connsiteX4" fmla="*/ 12728 w 1909898"/>
                <a:gd name="connsiteY4" fmla="*/ 777240 h 777240"/>
                <a:gd name="connsiteX5" fmla="*/ 0 w 1909898"/>
                <a:gd name="connsiteY5" fmla="*/ 775957 h 777240"/>
                <a:gd name="connsiteX6" fmla="*/ 0 w 1909898"/>
                <a:gd name="connsiteY6" fmla="*/ 128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9898" h="777240">
                  <a:moveTo>
                    <a:pt x="12728" y="0"/>
                  </a:moveTo>
                  <a:lnTo>
                    <a:pt x="1521278" y="0"/>
                  </a:lnTo>
                  <a:cubicBezTo>
                    <a:pt x="1735907" y="0"/>
                    <a:pt x="1909898" y="173991"/>
                    <a:pt x="1909898" y="388620"/>
                  </a:cubicBezTo>
                  <a:cubicBezTo>
                    <a:pt x="1909898" y="603249"/>
                    <a:pt x="1735907" y="777240"/>
                    <a:pt x="1521278" y="777240"/>
                  </a:cubicBezTo>
                  <a:lnTo>
                    <a:pt x="12728" y="777240"/>
                  </a:lnTo>
                  <a:lnTo>
                    <a:pt x="0" y="775957"/>
                  </a:lnTo>
                  <a:lnTo>
                    <a:pt x="0" y="1283"/>
                  </a:lnTo>
                  <a:close/>
                </a:path>
              </a:pathLst>
            </a:custGeom>
            <a:grp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57200" tIns="5715" rIns="91440" bIns="54011" numCol="1" spcCol="1270" anchor="ctr" anchorCtr="0">
              <a:noAutofit/>
              <a:flatTx/>
            </a:bodyPr>
            <a:lstStyle/>
            <a:p>
              <a:pPr defTabSz="400050">
                <a:lnSpc>
                  <a:spcPct val="90000"/>
                </a:lnSpc>
                <a:spcBef>
                  <a:spcPct val="0"/>
                </a:spcBef>
                <a:spcAft>
                  <a:spcPct val="35000"/>
                </a:spcAft>
              </a:pPr>
              <a:endParaRPr lang="en-US" sz="1000" b="1">
                <a:solidFill>
                  <a:schemeClr val="accent4">
                    <a:lumMod val="50000"/>
                  </a:schemeClr>
                </a:solidFill>
              </a:endParaRPr>
            </a:p>
          </p:txBody>
        </p:sp>
        <p:sp>
          <p:nvSpPr>
            <p:cNvPr id="170" name="Freeform: Shape 169">
              <a:extLst>
                <a:ext uri="{FF2B5EF4-FFF2-40B4-BE49-F238E27FC236}">
                  <a16:creationId xmlns:a16="http://schemas.microsoft.com/office/drawing/2014/main" id="{0E5A650F-E0E4-4061-9305-A79D01883F32}"/>
                </a:ext>
              </a:extLst>
            </p:cNvPr>
            <p:cNvSpPr/>
            <p:nvPr/>
          </p:nvSpPr>
          <p:spPr>
            <a:xfrm>
              <a:off x="777766" y="221963"/>
              <a:ext cx="7754807" cy="1131486"/>
            </a:xfrm>
            <a:custGeom>
              <a:avLst/>
              <a:gdLst>
                <a:gd name="connsiteX0" fmla="*/ 12728 w 1909898"/>
                <a:gd name="connsiteY0" fmla="*/ 0 h 777240"/>
                <a:gd name="connsiteX1" fmla="*/ 1521278 w 1909898"/>
                <a:gd name="connsiteY1" fmla="*/ 0 h 777240"/>
                <a:gd name="connsiteX2" fmla="*/ 1909898 w 1909898"/>
                <a:gd name="connsiteY2" fmla="*/ 388620 h 777240"/>
                <a:gd name="connsiteX3" fmla="*/ 1521278 w 1909898"/>
                <a:gd name="connsiteY3" fmla="*/ 777240 h 777240"/>
                <a:gd name="connsiteX4" fmla="*/ 12728 w 1909898"/>
                <a:gd name="connsiteY4" fmla="*/ 777240 h 777240"/>
                <a:gd name="connsiteX5" fmla="*/ 0 w 1909898"/>
                <a:gd name="connsiteY5" fmla="*/ 775957 h 777240"/>
                <a:gd name="connsiteX6" fmla="*/ 0 w 1909898"/>
                <a:gd name="connsiteY6" fmla="*/ 128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9898" h="777240">
                  <a:moveTo>
                    <a:pt x="12728" y="0"/>
                  </a:moveTo>
                  <a:lnTo>
                    <a:pt x="1521278" y="0"/>
                  </a:lnTo>
                  <a:cubicBezTo>
                    <a:pt x="1735907" y="0"/>
                    <a:pt x="1909898" y="173991"/>
                    <a:pt x="1909898" y="388620"/>
                  </a:cubicBezTo>
                  <a:cubicBezTo>
                    <a:pt x="1909898" y="603249"/>
                    <a:pt x="1735907" y="777240"/>
                    <a:pt x="1521278" y="777240"/>
                  </a:cubicBezTo>
                  <a:lnTo>
                    <a:pt x="12728" y="777240"/>
                  </a:lnTo>
                  <a:lnTo>
                    <a:pt x="0" y="775957"/>
                  </a:lnTo>
                  <a:lnTo>
                    <a:pt x="0" y="1283"/>
                  </a:lnTo>
                  <a:close/>
                </a:path>
              </a:pathLst>
            </a:custGeom>
            <a:grp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57200" tIns="5715" rIns="91440" bIns="54011" numCol="1" spcCol="1270" anchor="ctr" anchorCtr="0">
              <a:noAutofit/>
              <a:flatTx/>
            </a:bodyPr>
            <a:lstStyle/>
            <a:p>
              <a:pPr defTabSz="400050">
                <a:lnSpc>
                  <a:spcPct val="90000"/>
                </a:lnSpc>
                <a:spcBef>
                  <a:spcPct val="0"/>
                </a:spcBef>
                <a:spcAft>
                  <a:spcPct val="35000"/>
                </a:spcAft>
              </a:pPr>
              <a:endParaRPr lang="en-US" sz="1000" b="1" dirty="0">
                <a:solidFill>
                  <a:schemeClr val="accent4">
                    <a:lumMod val="50000"/>
                  </a:schemeClr>
                </a:solidFill>
              </a:endParaRPr>
            </a:p>
          </p:txBody>
        </p:sp>
      </p:grpSp>
      <p:pic>
        <p:nvPicPr>
          <p:cNvPr id="171" name="Picture 2">
            <a:extLst>
              <a:ext uri="{FF2B5EF4-FFF2-40B4-BE49-F238E27FC236}">
                <a16:creationId xmlns:a16="http://schemas.microsoft.com/office/drawing/2014/main" id="{23FDEEA4-DB8C-4A49-B17E-387AD66D8C9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95" y="221963"/>
            <a:ext cx="1131486" cy="1131486"/>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72" name="Title 171">
            <a:extLst>
              <a:ext uri="{FF2B5EF4-FFF2-40B4-BE49-F238E27FC236}">
                <a16:creationId xmlns:a16="http://schemas.microsoft.com/office/drawing/2014/main" id="{060B6240-D7F9-41ED-9296-50B880CD0291}"/>
              </a:ext>
            </a:extLst>
          </p:cNvPr>
          <p:cNvSpPr txBox="1">
            <a:spLocks noGrp="1"/>
          </p:cNvSpPr>
          <p:nvPr>
            <p:ph type="title" idx="4294967295"/>
          </p:nvPr>
        </p:nvSpPr>
        <p:spPr>
          <a:xfrm>
            <a:off x="1429216" y="443343"/>
            <a:ext cx="960071" cy="40011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Grants</a:t>
            </a:r>
          </a:p>
        </p:txBody>
      </p:sp>
      <p:sp>
        <p:nvSpPr>
          <p:cNvPr id="173" name="TextBox 172">
            <a:extLst>
              <a:ext uri="{FF2B5EF4-FFF2-40B4-BE49-F238E27FC236}">
                <a16:creationId xmlns:a16="http://schemas.microsoft.com/office/drawing/2014/main" id="{69FE5D5E-29D8-432F-9AEE-9DA68816FB08}"/>
              </a:ext>
            </a:extLst>
          </p:cNvPr>
          <p:cNvSpPr txBox="1"/>
          <p:nvPr/>
        </p:nvSpPr>
        <p:spPr>
          <a:xfrm>
            <a:off x="1869710" y="813420"/>
            <a:ext cx="2693815" cy="307777"/>
          </a:xfrm>
          <a:prstGeom prst="rect">
            <a:avLst/>
          </a:prstGeom>
          <a:noFill/>
        </p:spPr>
        <p:txBody>
          <a:bodyPr wrap="none" rtlCol="0">
            <a:spAutoFit/>
          </a:bodyPr>
          <a:lstStyle/>
          <a:p>
            <a:pPr algn="ctr"/>
            <a:r>
              <a:rPr lang="en-US" sz="1400" dirty="0">
                <a:solidFill>
                  <a:schemeClr val="bg1"/>
                </a:solidFill>
                <a:latin typeface="Arial Nova Light" panose="020B0304020202020204" pitchFamily="34" charset="0"/>
              </a:rPr>
              <a:t>Sec. 40601(c)(5); Sec. 40601(d)</a:t>
            </a:r>
          </a:p>
        </p:txBody>
      </p:sp>
      <p:sp>
        <p:nvSpPr>
          <p:cNvPr id="174" name="TextBox 173">
            <a:extLst>
              <a:ext uri="{FF2B5EF4-FFF2-40B4-BE49-F238E27FC236}">
                <a16:creationId xmlns:a16="http://schemas.microsoft.com/office/drawing/2014/main" id="{C4092C6B-5F47-44CC-AE37-FF7BE769A28D}"/>
              </a:ext>
            </a:extLst>
          </p:cNvPr>
          <p:cNvSpPr txBox="1"/>
          <p:nvPr/>
        </p:nvSpPr>
        <p:spPr>
          <a:xfrm>
            <a:off x="176561" y="1601159"/>
            <a:ext cx="10796239" cy="5078313"/>
          </a:xfrm>
          <a:prstGeom prst="rect">
            <a:avLst/>
          </a:prstGeom>
          <a:noFill/>
        </p:spPr>
        <p:txBody>
          <a:bodyPr wrap="square" rtlCol="0">
            <a:spAutoFit/>
          </a:bodyPr>
          <a:lstStyle/>
          <a:p>
            <a:r>
              <a:rPr lang="en-US" sz="1700" u="sng" dirty="0"/>
              <a:t>State Regulatory Improvement Grants</a:t>
            </a:r>
            <a:endParaRPr lang="en-US" sz="1700" u="sng" dirty="0">
              <a:effectLst/>
            </a:endParaRPr>
          </a:p>
          <a:p>
            <a:endParaRPr lang="en-US" sz="1700" dirty="0">
              <a:effectLst/>
            </a:endParaRPr>
          </a:p>
          <a:p>
            <a:pPr marL="742950" lvl="1" indent="-285750">
              <a:buFont typeface="Wingdings" panose="05000000000000000000" pitchFamily="2" charset="2"/>
              <a:buChar char="Ø"/>
            </a:pPr>
            <a:r>
              <a:rPr lang="en-US" sz="1700" dirty="0">
                <a:effectLst/>
              </a:rPr>
              <a:t>For states that:</a:t>
            </a:r>
          </a:p>
          <a:p>
            <a:pPr marL="1200150" lvl="2" indent="-285750">
              <a:buFont typeface="Arial" panose="020B0604020202020204" pitchFamily="34" charset="0"/>
              <a:buChar char="•"/>
            </a:pPr>
            <a:r>
              <a:rPr lang="en-US" sz="1700" dirty="0">
                <a:effectLst/>
              </a:rPr>
              <a:t>improve plugging standards and procedures, or </a:t>
            </a:r>
          </a:p>
          <a:p>
            <a:pPr marL="1200150" lvl="2" indent="-285750">
              <a:buFont typeface="Arial" panose="020B0604020202020204" pitchFamily="34" charset="0"/>
              <a:buChar char="•"/>
            </a:pPr>
            <a:r>
              <a:rPr lang="en-US" sz="1700" dirty="0">
                <a:effectLst/>
              </a:rPr>
              <a:t>increase bonding requirements or set up alternative orphaned well financing methods.</a:t>
            </a:r>
          </a:p>
          <a:p>
            <a:pPr marL="742950" lvl="1" indent="-285750">
              <a:buFont typeface="Wingdings" panose="05000000000000000000" pitchFamily="2" charset="2"/>
              <a:buChar char="Ø"/>
            </a:pPr>
            <a:r>
              <a:rPr lang="en-US" sz="1700" u="sng" dirty="0"/>
              <a:t>Up to</a:t>
            </a:r>
            <a:r>
              <a:rPr lang="en-US" sz="1700" dirty="0"/>
              <a:t> $20 million for each of the criteria, for a maximum of $40 million, with claw-back provision.</a:t>
            </a:r>
            <a:endParaRPr lang="en-US" sz="1700" dirty="0">
              <a:effectLst/>
            </a:endParaRPr>
          </a:p>
          <a:p>
            <a:pPr marL="742950" lvl="1" indent="-285750">
              <a:buFont typeface="Wingdings" panose="05000000000000000000" pitchFamily="2" charset="2"/>
              <a:buChar char="Ø"/>
            </a:pPr>
            <a:endParaRPr lang="en-US" sz="1700" dirty="0"/>
          </a:p>
          <a:p>
            <a:r>
              <a:rPr lang="en-US" sz="1700" u="sng" dirty="0">
                <a:effectLst/>
              </a:rPr>
              <a:t>State Matching Grants</a:t>
            </a:r>
          </a:p>
          <a:p>
            <a:endParaRPr lang="en-US" sz="1700" dirty="0">
              <a:effectLst/>
            </a:endParaRPr>
          </a:p>
          <a:p>
            <a:pPr marL="742950" lvl="1" indent="-285750">
              <a:buFont typeface="Wingdings" panose="05000000000000000000" pitchFamily="2" charset="2"/>
              <a:buChar char="Ø"/>
            </a:pPr>
            <a:r>
              <a:rPr lang="en-US" sz="1700" dirty="0"/>
              <a:t>Matches amount states spend on plugging orphaned wells above their 2010-2019 annual average.</a:t>
            </a:r>
          </a:p>
          <a:p>
            <a:pPr marL="742950" lvl="1" indent="-285750">
              <a:buFont typeface="Wingdings" panose="05000000000000000000" pitchFamily="2" charset="2"/>
              <a:buChar char="Ø"/>
            </a:pPr>
            <a:r>
              <a:rPr lang="en-US" sz="1700" dirty="0"/>
              <a:t>Total match not to exceed $30 million over life of program.</a:t>
            </a:r>
          </a:p>
          <a:p>
            <a:endParaRPr lang="en-US" sz="1700" dirty="0"/>
          </a:p>
          <a:p>
            <a:r>
              <a:rPr lang="en-US" sz="1700" u="sng" dirty="0"/>
              <a:t>Tribal Grants</a:t>
            </a:r>
          </a:p>
          <a:p>
            <a:endParaRPr lang="en-US" sz="1700" dirty="0"/>
          </a:p>
          <a:p>
            <a:pPr marL="742950" lvl="1" indent="-285750">
              <a:buFont typeface="Wingdings" panose="05000000000000000000" pitchFamily="2" charset="2"/>
              <a:buChar char="Ø"/>
            </a:pPr>
            <a:r>
              <a:rPr lang="en-US" sz="1700" dirty="0"/>
              <a:t>Apply to receive grant; or</a:t>
            </a:r>
          </a:p>
          <a:p>
            <a:pPr marL="742950" lvl="1" indent="-285750">
              <a:buFont typeface="Wingdings" panose="05000000000000000000" pitchFamily="2" charset="2"/>
              <a:buChar char="Ø"/>
            </a:pPr>
            <a:r>
              <a:rPr lang="en-US" sz="1700" dirty="0"/>
              <a:t>Request DOI to administer a plugging program on Tribal lands.</a:t>
            </a:r>
          </a:p>
          <a:p>
            <a:pPr marL="1200150" lvl="2" indent="-285750">
              <a:buFont typeface="Arial" panose="020B0604020202020204" pitchFamily="34" charset="0"/>
              <a:buChar char="•"/>
            </a:pPr>
            <a:r>
              <a:rPr lang="en-US" sz="1700" dirty="0"/>
              <a:t>Application requirements and eligible uses similar to state formula program.</a:t>
            </a:r>
          </a:p>
          <a:p>
            <a:endParaRPr lang="en-US" sz="1700" dirty="0"/>
          </a:p>
          <a:p>
            <a:endParaRPr lang="en-US" dirty="0"/>
          </a:p>
        </p:txBody>
      </p:sp>
    </p:spTree>
    <p:extLst>
      <p:ext uri="{BB962C8B-B14F-4D97-AF65-F5344CB8AC3E}">
        <p14:creationId xmlns:p14="http://schemas.microsoft.com/office/powerpoint/2010/main" val="4208986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8" name="Group 167">
            <a:extLst>
              <a:ext uri="{FF2B5EF4-FFF2-40B4-BE49-F238E27FC236}">
                <a16:creationId xmlns:a16="http://schemas.microsoft.com/office/drawing/2014/main" id="{5644973B-8917-4B0B-B60E-56E399C5EBD2}"/>
              </a:ext>
              <a:ext uri="{C183D7F6-B498-43B3-948B-1728B52AA6E4}">
                <adec:decorative xmlns:adec="http://schemas.microsoft.com/office/drawing/2017/decorative" val="1"/>
              </a:ext>
            </a:extLst>
          </p:cNvPr>
          <p:cNvGrpSpPr/>
          <p:nvPr/>
        </p:nvGrpSpPr>
        <p:grpSpPr>
          <a:xfrm>
            <a:off x="742811" y="214531"/>
            <a:ext cx="8992627" cy="1131486"/>
            <a:chOff x="777766" y="221963"/>
            <a:chExt cx="8992627" cy="1131486"/>
          </a:xfrm>
          <a:solidFill>
            <a:srgbClr val="C12143"/>
          </a:solidFill>
          <a:effectLst>
            <a:reflection blurRad="177800" stA="52000" endA="300" endPos="35000" dist="25400" dir="5400000" sy="-100000" algn="bl" rotWithShape="0"/>
          </a:effectLst>
        </p:grpSpPr>
        <p:sp>
          <p:nvSpPr>
            <p:cNvPr id="169" name="Freeform: Shape 168">
              <a:extLst>
                <a:ext uri="{FF2B5EF4-FFF2-40B4-BE49-F238E27FC236}">
                  <a16:creationId xmlns:a16="http://schemas.microsoft.com/office/drawing/2014/main" id="{9D12A7AF-9938-4C9B-A8E3-0D8F93F07DE4}"/>
                </a:ext>
              </a:extLst>
            </p:cNvPr>
            <p:cNvSpPr/>
            <p:nvPr/>
          </p:nvSpPr>
          <p:spPr>
            <a:xfrm>
              <a:off x="6737764" y="221963"/>
              <a:ext cx="3032629" cy="1131486"/>
            </a:xfrm>
            <a:custGeom>
              <a:avLst/>
              <a:gdLst>
                <a:gd name="connsiteX0" fmla="*/ 12728 w 1909898"/>
                <a:gd name="connsiteY0" fmla="*/ 0 h 777240"/>
                <a:gd name="connsiteX1" fmla="*/ 1521278 w 1909898"/>
                <a:gd name="connsiteY1" fmla="*/ 0 h 777240"/>
                <a:gd name="connsiteX2" fmla="*/ 1909898 w 1909898"/>
                <a:gd name="connsiteY2" fmla="*/ 388620 h 777240"/>
                <a:gd name="connsiteX3" fmla="*/ 1521278 w 1909898"/>
                <a:gd name="connsiteY3" fmla="*/ 777240 h 777240"/>
                <a:gd name="connsiteX4" fmla="*/ 12728 w 1909898"/>
                <a:gd name="connsiteY4" fmla="*/ 777240 h 777240"/>
                <a:gd name="connsiteX5" fmla="*/ 0 w 1909898"/>
                <a:gd name="connsiteY5" fmla="*/ 775957 h 777240"/>
                <a:gd name="connsiteX6" fmla="*/ 0 w 1909898"/>
                <a:gd name="connsiteY6" fmla="*/ 128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9898" h="777240">
                  <a:moveTo>
                    <a:pt x="12728" y="0"/>
                  </a:moveTo>
                  <a:lnTo>
                    <a:pt x="1521278" y="0"/>
                  </a:lnTo>
                  <a:cubicBezTo>
                    <a:pt x="1735907" y="0"/>
                    <a:pt x="1909898" y="173991"/>
                    <a:pt x="1909898" y="388620"/>
                  </a:cubicBezTo>
                  <a:cubicBezTo>
                    <a:pt x="1909898" y="603249"/>
                    <a:pt x="1735907" y="777240"/>
                    <a:pt x="1521278" y="777240"/>
                  </a:cubicBezTo>
                  <a:lnTo>
                    <a:pt x="12728" y="777240"/>
                  </a:lnTo>
                  <a:lnTo>
                    <a:pt x="0" y="775957"/>
                  </a:lnTo>
                  <a:lnTo>
                    <a:pt x="0" y="1283"/>
                  </a:lnTo>
                  <a:close/>
                </a:path>
              </a:pathLst>
            </a:custGeom>
            <a:solidFill>
              <a:srgbClr val="DF4163"/>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57200" tIns="5715" rIns="91440" bIns="54011" numCol="1" spcCol="1270" anchor="ctr" anchorCtr="0">
              <a:noAutofit/>
              <a:flatTx/>
            </a:bodyPr>
            <a:lstStyle/>
            <a:p>
              <a:pPr marL="0" marR="0" lvl="0" indent="0" algn="l" defTabSz="400050" rtl="0" eaLnBrk="1" fontAlgn="auto" latinLnBrk="0" hangingPunct="1">
                <a:lnSpc>
                  <a:spcPct val="90000"/>
                </a:lnSpc>
                <a:spcBef>
                  <a:spcPct val="0"/>
                </a:spcBef>
                <a:spcAft>
                  <a:spcPct val="35000"/>
                </a:spcAft>
                <a:buClrTx/>
                <a:buSzTx/>
                <a:buFontTx/>
                <a:buNone/>
                <a:tabLst/>
                <a:defRPr/>
              </a:pPr>
              <a:endParaRPr kumimoji="0" lang="en-US" sz="1000" b="1" i="0" u="none" strike="noStrike" kern="1200" cap="none" spc="0" normalizeH="0" baseline="0" noProof="0">
                <a:ln>
                  <a:noFill/>
                </a:ln>
                <a:solidFill>
                  <a:srgbClr val="B13DC8">
                    <a:lumMod val="50000"/>
                  </a:srgbClr>
                </a:solidFill>
                <a:effectLst/>
                <a:uLnTx/>
                <a:uFillTx/>
                <a:latin typeface="Avenir Next LT Pro Light"/>
                <a:ea typeface="+mn-ea"/>
                <a:cs typeface="+mn-cs"/>
              </a:endParaRPr>
            </a:p>
          </p:txBody>
        </p:sp>
        <p:sp>
          <p:nvSpPr>
            <p:cNvPr id="170" name="Freeform: Shape 169">
              <a:extLst>
                <a:ext uri="{FF2B5EF4-FFF2-40B4-BE49-F238E27FC236}">
                  <a16:creationId xmlns:a16="http://schemas.microsoft.com/office/drawing/2014/main" id="{0E5A650F-E0E4-4061-9305-A79D01883F32}"/>
                </a:ext>
              </a:extLst>
            </p:cNvPr>
            <p:cNvSpPr/>
            <p:nvPr/>
          </p:nvSpPr>
          <p:spPr>
            <a:xfrm>
              <a:off x="777766" y="221963"/>
              <a:ext cx="7754807" cy="1131486"/>
            </a:xfrm>
            <a:custGeom>
              <a:avLst/>
              <a:gdLst>
                <a:gd name="connsiteX0" fmla="*/ 12728 w 1909898"/>
                <a:gd name="connsiteY0" fmla="*/ 0 h 777240"/>
                <a:gd name="connsiteX1" fmla="*/ 1521278 w 1909898"/>
                <a:gd name="connsiteY1" fmla="*/ 0 h 777240"/>
                <a:gd name="connsiteX2" fmla="*/ 1909898 w 1909898"/>
                <a:gd name="connsiteY2" fmla="*/ 388620 h 777240"/>
                <a:gd name="connsiteX3" fmla="*/ 1521278 w 1909898"/>
                <a:gd name="connsiteY3" fmla="*/ 777240 h 777240"/>
                <a:gd name="connsiteX4" fmla="*/ 12728 w 1909898"/>
                <a:gd name="connsiteY4" fmla="*/ 777240 h 777240"/>
                <a:gd name="connsiteX5" fmla="*/ 0 w 1909898"/>
                <a:gd name="connsiteY5" fmla="*/ 775957 h 777240"/>
                <a:gd name="connsiteX6" fmla="*/ 0 w 1909898"/>
                <a:gd name="connsiteY6" fmla="*/ 128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9898" h="777240">
                  <a:moveTo>
                    <a:pt x="12728" y="0"/>
                  </a:moveTo>
                  <a:lnTo>
                    <a:pt x="1521278" y="0"/>
                  </a:lnTo>
                  <a:cubicBezTo>
                    <a:pt x="1735907" y="0"/>
                    <a:pt x="1909898" y="173991"/>
                    <a:pt x="1909898" y="388620"/>
                  </a:cubicBezTo>
                  <a:cubicBezTo>
                    <a:pt x="1909898" y="603249"/>
                    <a:pt x="1735907" y="777240"/>
                    <a:pt x="1521278" y="777240"/>
                  </a:cubicBezTo>
                  <a:lnTo>
                    <a:pt x="12728" y="777240"/>
                  </a:lnTo>
                  <a:lnTo>
                    <a:pt x="0" y="775957"/>
                  </a:lnTo>
                  <a:lnTo>
                    <a:pt x="0" y="1283"/>
                  </a:lnTo>
                  <a:close/>
                </a:path>
              </a:pathLst>
            </a:custGeom>
            <a:solidFill>
              <a:srgbClr val="DF4163"/>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57200" tIns="5715" rIns="91440" bIns="54011" numCol="1" spcCol="1270" anchor="ctr" anchorCtr="0">
              <a:noAutofit/>
              <a:flatTx/>
            </a:bodyPr>
            <a:lstStyle/>
            <a:p>
              <a:pPr marL="0" marR="0" lvl="0" indent="0" algn="l" defTabSz="400050" rtl="0" eaLnBrk="1" fontAlgn="auto" latinLnBrk="0" hangingPunct="1">
                <a:lnSpc>
                  <a:spcPct val="90000"/>
                </a:lnSpc>
                <a:spcBef>
                  <a:spcPct val="0"/>
                </a:spcBef>
                <a:spcAft>
                  <a:spcPct val="35000"/>
                </a:spcAft>
                <a:buClrTx/>
                <a:buSzTx/>
                <a:buFontTx/>
                <a:buNone/>
                <a:tabLst/>
                <a:defRPr/>
              </a:pPr>
              <a:endParaRPr kumimoji="0" lang="en-US" sz="1000" b="1" i="0" u="none" strike="noStrike" kern="1200" cap="none" spc="0" normalizeH="0" baseline="0" noProof="0" dirty="0">
                <a:ln>
                  <a:noFill/>
                </a:ln>
                <a:solidFill>
                  <a:srgbClr val="B13DC8">
                    <a:lumMod val="50000"/>
                  </a:srgbClr>
                </a:solidFill>
                <a:effectLst/>
                <a:uLnTx/>
                <a:uFillTx/>
                <a:latin typeface="Avenir Next LT Pro Light"/>
                <a:ea typeface="+mn-ea"/>
                <a:cs typeface="+mn-cs"/>
              </a:endParaRPr>
            </a:p>
          </p:txBody>
        </p:sp>
      </p:grpSp>
      <p:sp>
        <p:nvSpPr>
          <p:cNvPr id="128" name="officeArt object">
            <a:extLst>
              <a:ext uri="{FF2B5EF4-FFF2-40B4-BE49-F238E27FC236}">
                <a16:creationId xmlns:a16="http://schemas.microsoft.com/office/drawing/2014/main" id="{8607B652-F67E-4C5F-8A7D-9F544C411F49}"/>
              </a:ext>
              <a:ext uri="{C183D7F6-B498-43B3-948B-1728B52AA6E4}">
                <adec:decorative xmlns:adec="http://schemas.microsoft.com/office/drawing/2017/decorative" val="1"/>
              </a:ext>
            </a:extLst>
          </p:cNvPr>
          <p:cNvSpPr txBox="1"/>
          <p:nvPr/>
        </p:nvSpPr>
        <p:spPr>
          <a:xfrm>
            <a:off x="4727163" y="2418694"/>
            <a:ext cx="1987962" cy="596265"/>
          </a:xfrm>
          <a:prstGeom prst="rect">
            <a:avLst/>
          </a:prstGeom>
          <a:no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D3D3D"/>
                </a:solidFill>
                <a:effectLst/>
                <a:uLnTx/>
                <a:uFillTx/>
                <a:latin typeface="Arial Nova Cond Light" panose="020B0306020202020204" pitchFamily="34" charset="0"/>
                <a:ea typeface="Arial Unicode MS"/>
                <a:cs typeface="Arial Unicode MS"/>
              </a:rPr>
              <a:t>.</a:t>
            </a:r>
            <a:endParaRPr kumimoji="0" lang="en-US" sz="1100" b="0" i="0" u="none" strike="noStrike" kern="1200" cap="none" spc="0" normalizeH="0" baseline="0" noProof="0" dirty="0">
              <a:ln>
                <a:noFill/>
              </a:ln>
              <a:solidFill>
                <a:srgbClr val="3D3D3D"/>
              </a:solidFill>
              <a:effectLst/>
              <a:uLnTx/>
              <a:uFillTx/>
              <a:latin typeface="Avenir Next Regular"/>
              <a:ea typeface="Arial Unicode MS"/>
              <a:cs typeface="Arial Unicode MS"/>
            </a:endParaRPr>
          </a:p>
        </p:txBody>
      </p:sp>
      <p:sp>
        <p:nvSpPr>
          <p:cNvPr id="172" name="Title 171">
            <a:extLst>
              <a:ext uri="{FF2B5EF4-FFF2-40B4-BE49-F238E27FC236}">
                <a16:creationId xmlns:a16="http://schemas.microsoft.com/office/drawing/2014/main" id="{060B6240-D7F9-41ED-9296-50B880CD0291}"/>
              </a:ext>
            </a:extLst>
          </p:cNvPr>
          <p:cNvSpPr txBox="1">
            <a:spLocks noGrp="1"/>
          </p:cNvSpPr>
          <p:nvPr>
            <p:ph type="title" idx="4294967295"/>
          </p:nvPr>
        </p:nvSpPr>
        <p:spPr>
          <a:xfrm>
            <a:off x="796279" y="412546"/>
            <a:ext cx="829685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venir Next LT Pro Demi" panose="020B0704020202020204" pitchFamily="34" charset="0"/>
                <a:ea typeface="+mn-ea"/>
                <a:cs typeface="+mn-cs"/>
              </a:rPr>
              <a:t>Initial Federal (Agency) Review and Distributions FY 2022 </a:t>
            </a:r>
          </a:p>
        </p:txBody>
      </p:sp>
      <p:sp>
        <p:nvSpPr>
          <p:cNvPr id="173" name="TextBox 172">
            <a:extLst>
              <a:ext uri="{FF2B5EF4-FFF2-40B4-BE49-F238E27FC236}">
                <a16:creationId xmlns:a16="http://schemas.microsoft.com/office/drawing/2014/main" id="{69FE5D5E-29D8-432F-9AEE-9DA68816FB08}"/>
              </a:ext>
            </a:extLst>
          </p:cNvPr>
          <p:cNvSpPr txBox="1"/>
          <p:nvPr/>
        </p:nvSpPr>
        <p:spPr>
          <a:xfrm>
            <a:off x="1500961" y="843453"/>
            <a:ext cx="196906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Nova Light" panose="020B0304020202020204" pitchFamily="34" charset="0"/>
                <a:ea typeface="+mn-ea"/>
                <a:cs typeface="+mn-cs"/>
              </a:rPr>
              <a:t>Sec. 40601(b)(</a:t>
            </a:r>
            <a:r>
              <a:rPr lang="en-US" sz="1400" dirty="0">
                <a:solidFill>
                  <a:prstClr val="white"/>
                </a:solidFill>
                <a:latin typeface="Arial Nova Light" panose="020B0304020202020204" pitchFamily="34" charset="0"/>
              </a:rPr>
              <a:t>2</a:t>
            </a:r>
            <a:r>
              <a:rPr kumimoji="0" lang="en-US" sz="1400" b="0" i="0" u="none" strike="noStrike" kern="1200" cap="none" spc="0" normalizeH="0" baseline="0" noProof="0" dirty="0">
                <a:ln>
                  <a:noFill/>
                </a:ln>
                <a:solidFill>
                  <a:prstClr val="white"/>
                </a:solidFill>
                <a:effectLst/>
                <a:uLnTx/>
                <a:uFillTx/>
                <a:latin typeface="Arial Nova Light" panose="020B0304020202020204" pitchFamily="34" charset="0"/>
                <a:ea typeface="+mn-ea"/>
                <a:cs typeface="+mn-cs"/>
              </a:rPr>
              <a:t>)(A&amp;B)</a:t>
            </a:r>
          </a:p>
        </p:txBody>
      </p:sp>
      <p:sp>
        <p:nvSpPr>
          <p:cNvPr id="115" name="TextBox 114" descr="On January 13, 2022 the agency identification process will begin.">
            <a:extLst>
              <a:ext uri="{FF2B5EF4-FFF2-40B4-BE49-F238E27FC236}">
                <a16:creationId xmlns:a16="http://schemas.microsoft.com/office/drawing/2014/main" id="{87867A05-E2DF-4A8E-9B62-4229418018FD}"/>
              </a:ext>
            </a:extLst>
          </p:cNvPr>
          <p:cNvSpPr txBox="1"/>
          <p:nvPr/>
        </p:nvSpPr>
        <p:spPr>
          <a:xfrm>
            <a:off x="1482484" y="3258303"/>
            <a:ext cx="11079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50000"/>
                    <a:lumOff val="50000"/>
                  </a:srgbClr>
                </a:solidFill>
                <a:effectLst/>
                <a:uLnTx/>
                <a:uFillTx/>
                <a:latin typeface="Arial Nova Cond" panose="020B0506020202020204" pitchFamily="34" charset="0"/>
                <a:ea typeface="+mn-ea"/>
                <a:cs typeface="+mn-cs"/>
              </a:rPr>
              <a:t>1/13/2022</a:t>
            </a:r>
          </a:p>
        </p:txBody>
      </p:sp>
      <p:sp>
        <p:nvSpPr>
          <p:cNvPr id="131" name="TextBox 130" descr="On February 21, 2022 Department of the Interior will review, recommend, and approve distribution of funding.">
            <a:extLst>
              <a:ext uri="{FF2B5EF4-FFF2-40B4-BE49-F238E27FC236}">
                <a16:creationId xmlns:a16="http://schemas.microsoft.com/office/drawing/2014/main" id="{6E91626D-FB62-4CE3-8D56-DAB318FEE496}"/>
              </a:ext>
            </a:extLst>
          </p:cNvPr>
          <p:cNvSpPr txBox="1"/>
          <p:nvPr/>
        </p:nvSpPr>
        <p:spPr>
          <a:xfrm>
            <a:off x="3411856" y="2580876"/>
            <a:ext cx="11079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lumMod val="50000"/>
                    <a:lumOff val="50000"/>
                  </a:srgbClr>
                </a:solidFill>
                <a:effectLst/>
                <a:uLnTx/>
                <a:uFillTx/>
                <a:latin typeface="Arial Nova Cond" panose="020B0506020202020204" pitchFamily="34" charset="0"/>
                <a:ea typeface="+mn-ea"/>
                <a:cs typeface="+mn-cs"/>
              </a:rPr>
              <a:t>2/21/2022</a:t>
            </a:r>
            <a:endParaRPr kumimoji="0" lang="en-US" sz="1800" b="0" i="0" u="none" strike="noStrike" kern="1200" cap="none" spc="0" normalizeH="0" baseline="0" noProof="0" dirty="0">
              <a:ln>
                <a:noFill/>
              </a:ln>
              <a:solidFill>
                <a:srgbClr val="000000">
                  <a:lumMod val="50000"/>
                  <a:lumOff val="50000"/>
                </a:srgbClr>
              </a:solidFill>
              <a:effectLst/>
              <a:uLnTx/>
              <a:uFillTx/>
              <a:latin typeface="Arial Nova Cond" panose="020B0506020202020204" pitchFamily="34" charset="0"/>
              <a:ea typeface="+mn-ea"/>
              <a:cs typeface="+mn-cs"/>
            </a:endParaRPr>
          </a:p>
        </p:txBody>
      </p:sp>
      <p:sp>
        <p:nvSpPr>
          <p:cNvPr id="119" name="TextBox 118" descr="On February 28, 2022, the Department will begin fund disbursements to approved agencies.">
            <a:extLst>
              <a:ext uri="{FF2B5EF4-FFF2-40B4-BE49-F238E27FC236}">
                <a16:creationId xmlns:a16="http://schemas.microsoft.com/office/drawing/2014/main" id="{60E33DB6-FBDF-4269-AE4A-170037EC509F}"/>
              </a:ext>
            </a:extLst>
          </p:cNvPr>
          <p:cNvSpPr txBox="1"/>
          <p:nvPr/>
        </p:nvSpPr>
        <p:spPr>
          <a:xfrm>
            <a:off x="5578268" y="3302123"/>
            <a:ext cx="11079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50000"/>
                    <a:lumOff val="50000"/>
                  </a:srgbClr>
                </a:solidFill>
                <a:effectLst/>
                <a:uLnTx/>
                <a:uFillTx/>
                <a:latin typeface="Arial Nova Cond" panose="020B0506020202020204" pitchFamily="34" charset="0"/>
                <a:ea typeface="+mn-ea"/>
                <a:cs typeface="+mn-cs"/>
              </a:rPr>
              <a:t>2/28/2022</a:t>
            </a:r>
          </a:p>
        </p:txBody>
      </p:sp>
      <p:sp>
        <p:nvSpPr>
          <p:cNvPr id="133" name="TextBox 132" descr="On March 1, 2022, approved agencies can begin contract plugging and remediation.">
            <a:extLst>
              <a:ext uri="{FF2B5EF4-FFF2-40B4-BE49-F238E27FC236}">
                <a16:creationId xmlns:a16="http://schemas.microsoft.com/office/drawing/2014/main" id="{DDB8FDE4-3D0C-45C0-9F93-114801C387EE}"/>
              </a:ext>
              <a:ext uri="{C183D7F6-B498-43B3-948B-1728B52AA6E4}">
                <adec:decorative xmlns:adec="http://schemas.microsoft.com/office/drawing/2017/decorative" val="0"/>
              </a:ext>
            </a:extLst>
          </p:cNvPr>
          <p:cNvSpPr txBox="1"/>
          <p:nvPr/>
        </p:nvSpPr>
        <p:spPr>
          <a:xfrm>
            <a:off x="8078309" y="2587109"/>
            <a:ext cx="11079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50000"/>
                    <a:lumOff val="50000"/>
                  </a:srgbClr>
                </a:solidFill>
                <a:effectLst/>
                <a:uLnTx/>
                <a:uFillTx/>
                <a:latin typeface="Arial Nova Cond" panose="020B0506020202020204" pitchFamily="34" charset="0"/>
                <a:ea typeface="+mn-ea"/>
                <a:cs typeface="+mn-cs"/>
              </a:rPr>
              <a:t>3/</a:t>
            </a:r>
            <a:r>
              <a:rPr lang="en-US" dirty="0">
                <a:solidFill>
                  <a:srgbClr val="000000">
                    <a:lumMod val="50000"/>
                    <a:lumOff val="50000"/>
                  </a:srgbClr>
                </a:solidFill>
                <a:latin typeface="Arial Nova Cond" panose="020B0506020202020204" pitchFamily="34" charset="0"/>
              </a:rPr>
              <a:t>1</a:t>
            </a:r>
            <a:r>
              <a:rPr kumimoji="0" lang="en-US" sz="1800" b="0" i="0" u="none" strike="noStrike" kern="1200" cap="none" spc="0" normalizeH="0" baseline="0" noProof="0" dirty="0">
                <a:ln>
                  <a:noFill/>
                </a:ln>
                <a:solidFill>
                  <a:srgbClr val="000000">
                    <a:lumMod val="50000"/>
                    <a:lumOff val="50000"/>
                  </a:srgbClr>
                </a:solidFill>
                <a:effectLst/>
                <a:uLnTx/>
                <a:uFillTx/>
                <a:latin typeface="Arial Nova Cond" panose="020B0506020202020204" pitchFamily="34" charset="0"/>
                <a:ea typeface="+mn-ea"/>
                <a:cs typeface="+mn-cs"/>
              </a:rPr>
              <a:t>/2022</a:t>
            </a:r>
          </a:p>
        </p:txBody>
      </p:sp>
      <p:sp>
        <p:nvSpPr>
          <p:cNvPr id="143" name="officeArt object" descr="Funds for federal programs may be available through the end of Fiscal Year 2030.">
            <a:extLst>
              <a:ext uri="{FF2B5EF4-FFF2-40B4-BE49-F238E27FC236}">
                <a16:creationId xmlns:a16="http://schemas.microsoft.com/office/drawing/2014/main" id="{2D5B6791-ECC9-4E65-9799-B11535E2B6C8}"/>
              </a:ext>
            </a:extLst>
          </p:cNvPr>
          <p:cNvSpPr txBox="1"/>
          <p:nvPr/>
        </p:nvSpPr>
        <p:spPr>
          <a:xfrm>
            <a:off x="-228600" y="5485932"/>
            <a:ext cx="12001500" cy="719455"/>
          </a:xfrm>
          <a:prstGeom prst="rect">
            <a:avLst/>
          </a:prstGeom>
          <a:no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D3D3D"/>
              </a:solidFill>
              <a:effectLst/>
              <a:uLnTx/>
              <a:uFillTx/>
              <a:latin typeface="Avenir Next Regular"/>
              <a:ea typeface="Arial Unicode MS"/>
              <a:cs typeface="Arial Unicode MS"/>
            </a:endParaRPr>
          </a:p>
        </p:txBody>
      </p:sp>
      <p:sp>
        <p:nvSpPr>
          <p:cNvPr id="140" name="Project name">
            <a:extLst>
              <a:ext uri="{FF2B5EF4-FFF2-40B4-BE49-F238E27FC236}">
                <a16:creationId xmlns:a16="http://schemas.microsoft.com/office/drawing/2014/main" id="{B02A74EE-BC92-4A44-B990-DEA15710C718}"/>
              </a:ext>
              <a:ext uri="{C183D7F6-B498-43B3-948B-1728B52AA6E4}">
                <adec:decorative xmlns:adec="http://schemas.microsoft.com/office/drawing/2017/decorative" val="1"/>
              </a:ext>
            </a:extLst>
          </p:cNvPr>
          <p:cNvSpPr txBox="1"/>
          <p:nvPr/>
        </p:nvSpPr>
        <p:spPr>
          <a:xfrm>
            <a:off x="80300" y="5815546"/>
            <a:ext cx="1649186" cy="448507"/>
          </a:xfrm>
          <a:prstGeom prst="rect">
            <a:avLst/>
          </a:prstGeom>
          <a:noFill/>
          <a:ln w="12700" cap="flat">
            <a:noFill/>
            <a:miter lim="400000"/>
          </a:ln>
          <a:effectLst/>
        </p:spPr>
        <p:txBody>
          <a:bodyPr wrap="square" lIns="0" tIns="0" rIns="0" bIns="0" numCol="1" anchor="ctr">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50000"/>
                  </a:prstClr>
                </a:solidFill>
                <a:effectLst/>
                <a:uLnTx/>
                <a:uFillTx/>
                <a:latin typeface="Avenir Next LT Pro Demi" panose="020B0704020202020204" pitchFamily="34" charset="0"/>
                <a:ea typeface="Arial Unicode MS"/>
                <a:cs typeface="Arial Unicode MS"/>
              </a:rPr>
              <a:t>Federal Program</a:t>
            </a:r>
          </a:p>
        </p:txBody>
      </p:sp>
      <p:sp>
        <p:nvSpPr>
          <p:cNvPr id="144" name="Q1">
            <a:extLst>
              <a:ext uri="{FF2B5EF4-FFF2-40B4-BE49-F238E27FC236}">
                <a16:creationId xmlns:a16="http://schemas.microsoft.com/office/drawing/2014/main" id="{CDB39AA2-44C8-4CA5-AFDA-3BB1BBA3A1D9}"/>
              </a:ext>
              <a:ext uri="{C183D7F6-B498-43B3-948B-1728B52AA6E4}">
                <adec:decorative xmlns:adec="http://schemas.microsoft.com/office/drawing/2017/decorative" val="1"/>
              </a:ext>
            </a:extLst>
          </p:cNvPr>
          <p:cNvSpPr txBox="1"/>
          <p:nvPr/>
        </p:nvSpPr>
        <p:spPr>
          <a:xfrm>
            <a:off x="8869344" y="5160096"/>
            <a:ext cx="2808238" cy="306557"/>
          </a:xfrm>
          <a:prstGeom prst="rect">
            <a:avLst/>
          </a:prstGeom>
          <a:no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lumMod val="85000"/>
                    <a:lumOff val="15000"/>
                  </a:srgbClr>
                </a:solidFill>
                <a:effectLst/>
                <a:uLnTx/>
                <a:uFillTx/>
                <a:latin typeface="Arial Nova Cond Light" panose="020B0306020202020204" pitchFamily="34" charset="0"/>
                <a:ea typeface="+mn-ea"/>
                <a:cs typeface="Arial Unicode MS"/>
              </a:rPr>
              <a:t>Funds available through end of FY30</a:t>
            </a:r>
          </a:p>
        </p:txBody>
      </p:sp>
      <p:cxnSp>
        <p:nvCxnSpPr>
          <p:cNvPr id="93" name="officeArt object">
            <a:extLst>
              <a:ext uri="{FF2B5EF4-FFF2-40B4-BE49-F238E27FC236}">
                <a16:creationId xmlns:a16="http://schemas.microsoft.com/office/drawing/2014/main" id="{CC3F2065-BA99-42AB-8DC5-15000A4677E6}"/>
              </a:ext>
              <a:ext uri="{C183D7F6-B498-43B3-948B-1728B52AA6E4}">
                <adec:decorative xmlns:adec="http://schemas.microsoft.com/office/drawing/2017/decorative" val="1"/>
              </a:ext>
            </a:extLst>
          </p:cNvPr>
          <p:cNvCxnSpPr>
            <a:cxnSpLocks/>
          </p:cNvCxnSpPr>
          <p:nvPr/>
        </p:nvCxnSpPr>
        <p:spPr>
          <a:xfrm flipH="1">
            <a:off x="228600" y="3129914"/>
            <a:ext cx="11544300" cy="0"/>
          </a:xfrm>
          <a:prstGeom prst="line">
            <a:avLst/>
          </a:prstGeom>
          <a:noFill/>
          <a:ln w="19050" cap="flat">
            <a:solidFill>
              <a:srgbClr val="C4CFDC"/>
            </a:solidFill>
            <a:prstDash val="solid"/>
            <a:miter lim="400000"/>
          </a:ln>
          <a:effectLst/>
        </p:spPr>
      </p:cxnSp>
      <p:sp>
        <p:nvSpPr>
          <p:cNvPr id="96" name="officeArt object">
            <a:extLst>
              <a:ext uri="{FF2B5EF4-FFF2-40B4-BE49-F238E27FC236}">
                <a16:creationId xmlns:a16="http://schemas.microsoft.com/office/drawing/2014/main" id="{89DF3662-A0C3-45ED-9304-DB2E0C505631}"/>
              </a:ext>
              <a:ext uri="{C183D7F6-B498-43B3-948B-1728B52AA6E4}">
                <adec:decorative xmlns:adec="http://schemas.microsoft.com/office/drawing/2017/decorative" val="1"/>
              </a:ext>
            </a:extLst>
          </p:cNvPr>
          <p:cNvSpPr/>
          <p:nvPr/>
        </p:nvSpPr>
        <p:spPr>
          <a:xfrm rot="16200000">
            <a:off x="1891663" y="3022599"/>
            <a:ext cx="215900" cy="215900"/>
          </a:xfrm>
          <a:prstGeom prst="ellipse">
            <a:avLst/>
          </a:prstGeom>
          <a:solidFill>
            <a:srgbClr val="F5C427"/>
          </a:solidFill>
          <a:ln w="38100" cap="flat">
            <a:solidFill>
              <a:srgbClr val="FFFFFF"/>
            </a:solidFill>
            <a:prstDash val="solid"/>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Light"/>
              <a:ea typeface="+mn-ea"/>
              <a:cs typeface="+mn-cs"/>
            </a:endParaRPr>
          </a:p>
        </p:txBody>
      </p:sp>
      <p:sp>
        <p:nvSpPr>
          <p:cNvPr id="97" name="officeArt object">
            <a:extLst>
              <a:ext uri="{FF2B5EF4-FFF2-40B4-BE49-F238E27FC236}">
                <a16:creationId xmlns:a16="http://schemas.microsoft.com/office/drawing/2014/main" id="{75CDE181-974D-4DA1-8751-8BBB134550AF}"/>
              </a:ext>
              <a:ext uri="{C183D7F6-B498-43B3-948B-1728B52AA6E4}">
                <adec:decorative xmlns:adec="http://schemas.microsoft.com/office/drawing/2017/decorative" val="1"/>
              </a:ext>
            </a:extLst>
          </p:cNvPr>
          <p:cNvSpPr/>
          <p:nvPr/>
        </p:nvSpPr>
        <p:spPr>
          <a:xfrm rot="16200000">
            <a:off x="3770626" y="3022599"/>
            <a:ext cx="215900" cy="215900"/>
          </a:xfrm>
          <a:prstGeom prst="ellipse">
            <a:avLst/>
          </a:prstGeom>
          <a:solidFill>
            <a:srgbClr val="F03450"/>
          </a:solidFill>
          <a:ln w="38100" cap="flat">
            <a:solidFill>
              <a:srgbClr val="FFFFFF"/>
            </a:solidFill>
            <a:prstDash val="solid"/>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Light"/>
              <a:ea typeface="+mn-ea"/>
              <a:cs typeface="+mn-cs"/>
            </a:endParaRPr>
          </a:p>
        </p:txBody>
      </p:sp>
      <p:sp>
        <p:nvSpPr>
          <p:cNvPr id="98" name="officeArt object">
            <a:extLst>
              <a:ext uri="{FF2B5EF4-FFF2-40B4-BE49-F238E27FC236}">
                <a16:creationId xmlns:a16="http://schemas.microsoft.com/office/drawing/2014/main" id="{1D93C5A3-7A93-4723-941E-582B8FA9F1BB}"/>
              </a:ext>
              <a:ext uri="{C183D7F6-B498-43B3-948B-1728B52AA6E4}">
                <adec:decorative xmlns:adec="http://schemas.microsoft.com/office/drawing/2017/decorative" val="1"/>
              </a:ext>
            </a:extLst>
          </p:cNvPr>
          <p:cNvSpPr/>
          <p:nvPr/>
        </p:nvSpPr>
        <p:spPr>
          <a:xfrm rot="16200000">
            <a:off x="5988684" y="3022599"/>
            <a:ext cx="215900" cy="215900"/>
          </a:xfrm>
          <a:prstGeom prst="ellipse">
            <a:avLst/>
          </a:prstGeom>
          <a:solidFill>
            <a:srgbClr val="07BBE7"/>
          </a:solidFill>
          <a:ln w="38100" cap="flat">
            <a:solidFill>
              <a:srgbClr val="FFFFFF"/>
            </a:solidFill>
            <a:prstDash val="solid"/>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Light"/>
              <a:ea typeface="+mn-ea"/>
              <a:cs typeface="+mn-cs"/>
            </a:endParaRPr>
          </a:p>
        </p:txBody>
      </p:sp>
      <p:sp>
        <p:nvSpPr>
          <p:cNvPr id="99" name="officeArt object">
            <a:extLst>
              <a:ext uri="{FF2B5EF4-FFF2-40B4-BE49-F238E27FC236}">
                <a16:creationId xmlns:a16="http://schemas.microsoft.com/office/drawing/2014/main" id="{9114DC2B-3C1F-4FE0-ABFB-62D034DEFC56}"/>
              </a:ext>
              <a:ext uri="{C183D7F6-B498-43B3-948B-1728B52AA6E4}">
                <adec:decorative xmlns:adec="http://schemas.microsoft.com/office/drawing/2017/decorative" val="1"/>
              </a:ext>
            </a:extLst>
          </p:cNvPr>
          <p:cNvSpPr/>
          <p:nvPr/>
        </p:nvSpPr>
        <p:spPr>
          <a:xfrm rot="16200000">
            <a:off x="8460739" y="3022599"/>
            <a:ext cx="215900" cy="215900"/>
          </a:xfrm>
          <a:prstGeom prst="ellipse">
            <a:avLst/>
          </a:prstGeom>
          <a:solidFill>
            <a:srgbClr val="DA42B2"/>
          </a:solidFill>
          <a:ln w="38100" cap="flat">
            <a:solidFill>
              <a:srgbClr val="FFFFFF"/>
            </a:solidFill>
            <a:prstDash val="solid"/>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Light"/>
              <a:ea typeface="+mn-ea"/>
              <a:cs typeface="+mn-cs"/>
            </a:endParaRPr>
          </a:p>
        </p:txBody>
      </p:sp>
      <p:grpSp>
        <p:nvGrpSpPr>
          <p:cNvPr id="105" name="Group 104">
            <a:extLst>
              <a:ext uri="{FF2B5EF4-FFF2-40B4-BE49-F238E27FC236}">
                <a16:creationId xmlns:a16="http://schemas.microsoft.com/office/drawing/2014/main" id="{81FB34A6-535A-4455-B90C-B845D9D901AA}"/>
              </a:ext>
              <a:ext uri="{C183D7F6-B498-43B3-948B-1728B52AA6E4}">
                <adec:decorative xmlns:adec="http://schemas.microsoft.com/office/drawing/2017/decorative" val="1"/>
              </a:ext>
            </a:extLst>
          </p:cNvPr>
          <p:cNvGrpSpPr/>
          <p:nvPr/>
        </p:nvGrpSpPr>
        <p:grpSpPr>
          <a:xfrm>
            <a:off x="667700" y="1825152"/>
            <a:ext cx="2879725" cy="503555"/>
            <a:chOff x="3156583" y="2385060"/>
            <a:chExt cx="2879725" cy="503555"/>
          </a:xfrm>
          <a:effectLst>
            <a:reflection blurRad="6350" stA="52000" endA="300" endPos="35000" dir="5400000" sy="-100000" algn="bl" rotWithShape="0"/>
          </a:effectLst>
        </p:grpSpPr>
        <p:sp>
          <p:nvSpPr>
            <p:cNvPr id="103" name="officeArt object" descr="Shape">
              <a:extLst>
                <a:ext uri="{FF2B5EF4-FFF2-40B4-BE49-F238E27FC236}">
                  <a16:creationId xmlns:a16="http://schemas.microsoft.com/office/drawing/2014/main" id="{7F1039CD-7C3C-4F49-B7DA-FD7943672C08}"/>
                </a:ext>
              </a:extLst>
            </p:cNvPr>
            <p:cNvSpPr/>
            <p:nvPr/>
          </p:nvSpPr>
          <p:spPr>
            <a:xfrm>
              <a:off x="3156583" y="2385060"/>
              <a:ext cx="2879725" cy="503555"/>
            </a:xfrm>
            <a:custGeom>
              <a:avLst/>
              <a:gdLst/>
              <a:ahLst/>
              <a:cxnLst>
                <a:cxn ang="0">
                  <a:pos x="wd2" y="hd2"/>
                </a:cxn>
                <a:cxn ang="5400000">
                  <a:pos x="wd2" y="hd2"/>
                </a:cxn>
                <a:cxn ang="10800000">
                  <a:pos x="wd2" y="hd2"/>
                </a:cxn>
                <a:cxn ang="16200000">
                  <a:pos x="wd2" y="hd2"/>
                </a:cxn>
              </a:cxnLst>
              <a:rect l="0" t="0" r="r" b="b"/>
              <a:pathLst>
                <a:path w="21600" h="21600" extrusionOk="0">
                  <a:moveTo>
                    <a:pt x="806" y="0"/>
                  </a:moveTo>
                  <a:lnTo>
                    <a:pt x="20794" y="0"/>
                  </a:lnTo>
                  <a:lnTo>
                    <a:pt x="21600" y="10800"/>
                  </a:lnTo>
                  <a:lnTo>
                    <a:pt x="20794" y="21600"/>
                  </a:lnTo>
                  <a:lnTo>
                    <a:pt x="806" y="21600"/>
                  </a:lnTo>
                  <a:lnTo>
                    <a:pt x="0" y="10800"/>
                  </a:lnTo>
                  <a:lnTo>
                    <a:pt x="806" y="0"/>
                  </a:lnTo>
                  <a:close/>
                </a:path>
              </a:pathLst>
            </a:custGeom>
            <a:solidFill>
              <a:srgbClr val="F5C427"/>
            </a:soli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Light"/>
                <a:ea typeface="+mn-ea"/>
                <a:cs typeface="+mn-cs"/>
              </a:endParaRPr>
            </a:p>
          </p:txBody>
        </p:sp>
        <p:sp>
          <p:nvSpPr>
            <p:cNvPr id="104" name="officeArt object" descr="State Certification">
              <a:extLst>
                <a:ext uri="{FF2B5EF4-FFF2-40B4-BE49-F238E27FC236}">
                  <a16:creationId xmlns:a16="http://schemas.microsoft.com/office/drawing/2014/main" id="{3F3AC64C-0E48-4857-A974-FC7FBFEF0E9C}"/>
                </a:ext>
              </a:extLst>
            </p:cNvPr>
            <p:cNvSpPr txBox="1"/>
            <p:nvPr/>
          </p:nvSpPr>
          <p:spPr>
            <a:xfrm>
              <a:off x="3426458" y="2457450"/>
              <a:ext cx="2339975" cy="359410"/>
            </a:xfrm>
            <a:prstGeom prst="rect">
              <a:avLst/>
            </a:prstGeom>
            <a:noFill/>
            <a:ln w="12700" cap="flat">
              <a:noFill/>
              <a:miter lim="400000"/>
            </a:ln>
            <a:effectLst/>
          </p:spPr>
          <p:txBody>
            <a:bodyPr wrap="square" lIns="0" tIns="0" rIns="0" bIns="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0" normalizeH="0" baseline="0" noProof="0" dirty="0">
                  <a:ln>
                    <a:noFill/>
                  </a:ln>
                  <a:solidFill>
                    <a:srgbClr val="FFFFFF"/>
                  </a:solidFill>
                  <a:effectLst/>
                  <a:uLnTx/>
                  <a:uFillTx/>
                  <a:latin typeface="Arial Nova Cond Light" panose="020B0306020202020204" pitchFamily="34" charset="0"/>
                  <a:ea typeface="Arial Unicode MS"/>
                  <a:cs typeface="Arial Unicode MS"/>
                </a:rPr>
                <a:t>Agency Identification</a:t>
              </a:r>
              <a:endParaRPr kumimoji="0" lang="en-US" sz="1800" b="0" i="0" u="none" strike="noStrike" kern="1200" cap="all" spc="0" normalizeH="0" baseline="0" noProof="0" dirty="0">
                <a:ln>
                  <a:noFill/>
                </a:ln>
                <a:solidFill>
                  <a:srgbClr val="FFFFFF"/>
                </a:solidFill>
                <a:effectLst/>
                <a:uLnTx/>
                <a:uFillTx/>
                <a:latin typeface="Avenir Next Condensed Regular"/>
                <a:ea typeface="Arial Unicode MS"/>
                <a:cs typeface="Arial Unicode MS"/>
              </a:endParaRPr>
            </a:p>
          </p:txBody>
        </p:sp>
      </p:grpSp>
      <p:sp>
        <p:nvSpPr>
          <p:cNvPr id="106" name="officeArt object">
            <a:extLst>
              <a:ext uri="{FF2B5EF4-FFF2-40B4-BE49-F238E27FC236}">
                <a16:creationId xmlns:a16="http://schemas.microsoft.com/office/drawing/2014/main" id="{6AFF5F47-B9F2-4968-980A-FF036283DD3E}"/>
              </a:ext>
              <a:ext uri="{C183D7F6-B498-43B3-948B-1728B52AA6E4}">
                <adec:decorative xmlns:adec="http://schemas.microsoft.com/office/drawing/2017/decorative" val="1"/>
              </a:ext>
            </a:extLst>
          </p:cNvPr>
          <p:cNvSpPr txBox="1"/>
          <p:nvPr/>
        </p:nvSpPr>
        <p:spPr>
          <a:xfrm>
            <a:off x="811845" y="2397922"/>
            <a:ext cx="2550477" cy="422348"/>
          </a:xfrm>
          <a:prstGeom prst="rect">
            <a:avLst/>
          </a:prstGeom>
          <a:no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D3D3D"/>
              </a:solidFill>
              <a:effectLst/>
              <a:uLnTx/>
              <a:uFillTx/>
              <a:latin typeface="Avenir Next Regular"/>
              <a:ea typeface="Arial Unicode MS"/>
              <a:cs typeface="Arial Unicode MS"/>
            </a:endParaRPr>
          </a:p>
        </p:txBody>
      </p:sp>
      <p:grpSp>
        <p:nvGrpSpPr>
          <p:cNvPr id="109" name="Group 108">
            <a:extLst>
              <a:ext uri="{FF2B5EF4-FFF2-40B4-BE49-F238E27FC236}">
                <a16:creationId xmlns:a16="http://schemas.microsoft.com/office/drawing/2014/main" id="{72F7C2C1-1729-4B3F-B223-8E9F6DBD7F1B}"/>
              </a:ext>
              <a:ext uri="{C183D7F6-B498-43B3-948B-1728B52AA6E4}">
                <adec:decorative xmlns:adec="http://schemas.microsoft.com/office/drawing/2017/decorative" val="1"/>
              </a:ext>
            </a:extLst>
          </p:cNvPr>
          <p:cNvGrpSpPr/>
          <p:nvPr/>
        </p:nvGrpSpPr>
        <p:grpSpPr>
          <a:xfrm>
            <a:off x="2405057" y="4056146"/>
            <a:ext cx="2879725" cy="503555"/>
            <a:chOff x="4656137" y="3177223"/>
            <a:chExt cx="2879725" cy="503555"/>
          </a:xfrm>
          <a:effectLst>
            <a:reflection blurRad="6350" stA="52000" endA="300" endPos="35000" dir="5400000" sy="-100000" algn="bl" rotWithShape="0"/>
          </a:effectLst>
        </p:grpSpPr>
        <p:sp>
          <p:nvSpPr>
            <p:cNvPr id="107" name="officeArt object" descr="Shape">
              <a:extLst>
                <a:ext uri="{FF2B5EF4-FFF2-40B4-BE49-F238E27FC236}">
                  <a16:creationId xmlns:a16="http://schemas.microsoft.com/office/drawing/2014/main" id="{E848A44B-A705-4EF2-850D-3E2E4CBCFCC7}"/>
                </a:ext>
              </a:extLst>
            </p:cNvPr>
            <p:cNvSpPr/>
            <p:nvPr/>
          </p:nvSpPr>
          <p:spPr>
            <a:xfrm>
              <a:off x="4656137" y="3177223"/>
              <a:ext cx="2879725" cy="503555"/>
            </a:xfrm>
            <a:custGeom>
              <a:avLst/>
              <a:gdLst/>
              <a:ahLst/>
              <a:cxnLst>
                <a:cxn ang="0">
                  <a:pos x="wd2" y="hd2"/>
                </a:cxn>
                <a:cxn ang="5400000">
                  <a:pos x="wd2" y="hd2"/>
                </a:cxn>
                <a:cxn ang="10800000">
                  <a:pos x="wd2" y="hd2"/>
                </a:cxn>
                <a:cxn ang="16200000">
                  <a:pos x="wd2" y="hd2"/>
                </a:cxn>
              </a:cxnLst>
              <a:rect l="0" t="0" r="r" b="b"/>
              <a:pathLst>
                <a:path w="21600" h="21600" extrusionOk="0">
                  <a:moveTo>
                    <a:pt x="806" y="0"/>
                  </a:moveTo>
                  <a:lnTo>
                    <a:pt x="20794" y="0"/>
                  </a:lnTo>
                  <a:lnTo>
                    <a:pt x="21600" y="10800"/>
                  </a:lnTo>
                  <a:lnTo>
                    <a:pt x="20794" y="21600"/>
                  </a:lnTo>
                  <a:lnTo>
                    <a:pt x="806" y="21600"/>
                  </a:lnTo>
                  <a:lnTo>
                    <a:pt x="0" y="10800"/>
                  </a:lnTo>
                  <a:lnTo>
                    <a:pt x="806" y="0"/>
                  </a:lnTo>
                  <a:close/>
                </a:path>
              </a:pathLst>
            </a:custGeom>
            <a:solidFill>
              <a:srgbClr val="F03450"/>
            </a:soli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Light"/>
                <a:ea typeface="+mn-ea"/>
                <a:cs typeface="+mn-cs"/>
              </a:endParaRPr>
            </a:p>
          </p:txBody>
        </p:sp>
        <p:sp>
          <p:nvSpPr>
            <p:cNvPr id="108" name="officeArt object" descr="Funds disbursed">
              <a:extLst>
                <a:ext uri="{FF2B5EF4-FFF2-40B4-BE49-F238E27FC236}">
                  <a16:creationId xmlns:a16="http://schemas.microsoft.com/office/drawing/2014/main" id="{90DFF819-9F0F-422B-A280-2D3AF924EE32}"/>
                </a:ext>
              </a:extLst>
            </p:cNvPr>
            <p:cNvSpPr txBox="1"/>
            <p:nvPr/>
          </p:nvSpPr>
          <p:spPr>
            <a:xfrm>
              <a:off x="4926012" y="3248978"/>
              <a:ext cx="2339975" cy="359410"/>
            </a:xfrm>
            <a:prstGeom prst="rect">
              <a:avLst/>
            </a:prstGeom>
            <a:noFill/>
            <a:ln w="12700" cap="flat">
              <a:noFill/>
              <a:miter lim="400000"/>
            </a:ln>
            <a:effectLst/>
          </p:spPr>
          <p:txBody>
            <a:bodyPr wrap="square" lIns="0" tIns="0" rIns="0" bIns="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0" normalizeH="0" noProof="0" dirty="0">
                  <a:ln>
                    <a:noFill/>
                  </a:ln>
                  <a:solidFill>
                    <a:srgbClr val="FFFFFF"/>
                  </a:solidFill>
                  <a:effectLst/>
                  <a:uLnTx/>
                  <a:uFillTx/>
                  <a:latin typeface="Arial Nova Cond Light" panose="020B0306020202020204" pitchFamily="34" charset="0"/>
                  <a:ea typeface="Arial Unicode MS"/>
                  <a:cs typeface="Arial Unicode MS"/>
                </a:rPr>
                <a:t>Review</a:t>
              </a:r>
              <a:r>
                <a:rPr kumimoji="0" lang="en-US" sz="1800" b="0" i="0" u="none" strike="noStrike" kern="1200" cap="all" spc="0" normalizeH="0" baseline="0" noProof="0" dirty="0">
                  <a:ln>
                    <a:noFill/>
                  </a:ln>
                  <a:solidFill>
                    <a:srgbClr val="FFFFFF"/>
                  </a:solidFill>
                  <a:effectLst/>
                  <a:uLnTx/>
                  <a:uFillTx/>
                  <a:latin typeface="Avenir Next Condensed Regular"/>
                  <a:ea typeface="Arial Unicode MS"/>
                  <a:cs typeface="Arial Unicode MS"/>
                </a:rPr>
                <a:t>, </a:t>
              </a:r>
              <a:r>
                <a:rPr kumimoji="0" lang="en-US" sz="1800" b="0" i="0" u="none" strike="noStrike" kern="1200" cap="all" spc="0" normalizeH="0" baseline="0" noProof="0" dirty="0">
                  <a:ln>
                    <a:noFill/>
                  </a:ln>
                  <a:solidFill>
                    <a:srgbClr val="FFFFFF"/>
                  </a:solidFill>
                  <a:effectLst/>
                  <a:uLnTx/>
                  <a:uFillTx/>
                  <a:latin typeface="Arial Nova Cond Light" panose="020B0306020202020204" pitchFamily="34" charset="0"/>
                  <a:ea typeface="Arial Unicode MS"/>
                  <a:cs typeface="Arial Unicode MS"/>
                </a:rPr>
                <a:t>recommend, approve</a:t>
              </a:r>
            </a:p>
          </p:txBody>
        </p:sp>
      </p:grpSp>
      <p:grpSp>
        <p:nvGrpSpPr>
          <p:cNvPr id="112" name="Group 111">
            <a:extLst>
              <a:ext uri="{FF2B5EF4-FFF2-40B4-BE49-F238E27FC236}">
                <a16:creationId xmlns:a16="http://schemas.microsoft.com/office/drawing/2014/main" id="{15861F84-F0D0-4D30-8FE2-1EAAFB098056}"/>
              </a:ext>
              <a:ext uri="{C183D7F6-B498-43B3-948B-1728B52AA6E4}">
                <adec:decorative xmlns:adec="http://schemas.microsoft.com/office/drawing/2017/decorative" val="1"/>
              </a:ext>
            </a:extLst>
          </p:cNvPr>
          <p:cNvGrpSpPr/>
          <p:nvPr/>
        </p:nvGrpSpPr>
        <p:grpSpPr>
          <a:xfrm>
            <a:off x="4615814" y="1836061"/>
            <a:ext cx="2879725" cy="503555"/>
            <a:chOff x="4656137" y="3177223"/>
            <a:chExt cx="2879725" cy="503555"/>
          </a:xfrm>
          <a:effectLst>
            <a:reflection blurRad="6350" stA="52000" endA="300" endPos="35000" dir="5400000" sy="-100000" algn="bl" rotWithShape="0"/>
          </a:effectLst>
        </p:grpSpPr>
        <p:sp>
          <p:nvSpPr>
            <p:cNvPr id="110" name="officeArt object" descr="Shape">
              <a:extLst>
                <a:ext uri="{FF2B5EF4-FFF2-40B4-BE49-F238E27FC236}">
                  <a16:creationId xmlns:a16="http://schemas.microsoft.com/office/drawing/2014/main" id="{94B4B217-4ACC-4145-A636-43BF1AE4C035}"/>
                </a:ext>
              </a:extLst>
            </p:cNvPr>
            <p:cNvSpPr/>
            <p:nvPr/>
          </p:nvSpPr>
          <p:spPr>
            <a:xfrm>
              <a:off x="4656137" y="3177223"/>
              <a:ext cx="2879725" cy="503555"/>
            </a:xfrm>
            <a:custGeom>
              <a:avLst/>
              <a:gdLst/>
              <a:ahLst/>
              <a:cxnLst>
                <a:cxn ang="0">
                  <a:pos x="wd2" y="hd2"/>
                </a:cxn>
                <a:cxn ang="5400000">
                  <a:pos x="wd2" y="hd2"/>
                </a:cxn>
                <a:cxn ang="10800000">
                  <a:pos x="wd2" y="hd2"/>
                </a:cxn>
                <a:cxn ang="16200000">
                  <a:pos x="wd2" y="hd2"/>
                </a:cxn>
              </a:cxnLst>
              <a:rect l="0" t="0" r="r" b="b"/>
              <a:pathLst>
                <a:path w="21600" h="21600" extrusionOk="0">
                  <a:moveTo>
                    <a:pt x="806" y="0"/>
                  </a:moveTo>
                  <a:lnTo>
                    <a:pt x="20794" y="0"/>
                  </a:lnTo>
                  <a:lnTo>
                    <a:pt x="21600" y="10800"/>
                  </a:lnTo>
                  <a:lnTo>
                    <a:pt x="20794" y="21600"/>
                  </a:lnTo>
                  <a:lnTo>
                    <a:pt x="806" y="21600"/>
                  </a:lnTo>
                  <a:lnTo>
                    <a:pt x="0" y="10800"/>
                  </a:lnTo>
                  <a:lnTo>
                    <a:pt x="806" y="0"/>
                  </a:lnTo>
                  <a:close/>
                </a:path>
              </a:pathLst>
            </a:custGeom>
            <a:solidFill>
              <a:srgbClr val="07BBE7"/>
            </a:soli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Light"/>
                <a:ea typeface="+mn-ea"/>
                <a:cs typeface="+mn-cs"/>
              </a:endParaRPr>
            </a:p>
          </p:txBody>
        </p:sp>
        <p:sp>
          <p:nvSpPr>
            <p:cNvPr id="111" name="officeArt object" descr="90% deadline">
              <a:extLst>
                <a:ext uri="{FF2B5EF4-FFF2-40B4-BE49-F238E27FC236}">
                  <a16:creationId xmlns:a16="http://schemas.microsoft.com/office/drawing/2014/main" id="{A373C121-6260-4B5D-A587-01C6238AEFBA}"/>
                </a:ext>
              </a:extLst>
            </p:cNvPr>
            <p:cNvSpPr txBox="1"/>
            <p:nvPr/>
          </p:nvSpPr>
          <p:spPr>
            <a:xfrm>
              <a:off x="4926012" y="3249613"/>
              <a:ext cx="2339975" cy="359410"/>
            </a:xfrm>
            <a:prstGeom prst="rect">
              <a:avLst/>
            </a:prstGeom>
            <a:noFill/>
            <a:ln w="12700" cap="flat">
              <a:noFill/>
              <a:miter lim="400000"/>
            </a:ln>
            <a:effectLst/>
          </p:spPr>
          <p:txBody>
            <a:bodyPr wrap="square" lIns="0" tIns="0" rIns="0" bIns="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cap="all" dirty="0">
                  <a:solidFill>
                    <a:srgbClr val="FFFFFF"/>
                  </a:solidFill>
                  <a:latin typeface="Arial Nova Cond Light" panose="020B0306020202020204" pitchFamily="34" charset="0"/>
                  <a:ea typeface="Arial Unicode MS"/>
                  <a:cs typeface="Arial Unicode MS"/>
                </a:rPr>
                <a:t>Begin Fund disbursements</a:t>
              </a:r>
              <a:endParaRPr kumimoji="0" lang="en-US" sz="1800" b="0" i="0" u="none" strike="noStrike" kern="1200" cap="all" spc="0" normalizeH="0" baseline="0" noProof="0" dirty="0">
                <a:ln>
                  <a:noFill/>
                </a:ln>
                <a:solidFill>
                  <a:srgbClr val="FFFFFF"/>
                </a:solidFill>
                <a:effectLst/>
                <a:uLnTx/>
                <a:uFillTx/>
                <a:latin typeface="Avenir Next Condensed Regular"/>
                <a:ea typeface="Arial Unicode MS"/>
                <a:cs typeface="Arial Unicode MS"/>
              </a:endParaRPr>
            </a:p>
          </p:txBody>
        </p:sp>
      </p:grpSp>
      <p:cxnSp>
        <p:nvCxnSpPr>
          <p:cNvPr id="117" name="Straight Connector 116">
            <a:extLst>
              <a:ext uri="{FF2B5EF4-FFF2-40B4-BE49-F238E27FC236}">
                <a16:creationId xmlns:a16="http://schemas.microsoft.com/office/drawing/2014/main" id="{F1A9110D-911D-41E4-8839-2C1B84AB9B12}"/>
              </a:ext>
              <a:ext uri="{C183D7F6-B498-43B3-948B-1728B52AA6E4}">
                <adec:decorative xmlns:adec="http://schemas.microsoft.com/office/drawing/2017/decorative" val="1"/>
              </a:ext>
            </a:extLst>
          </p:cNvPr>
          <p:cNvCxnSpPr>
            <a:cxnSpLocks/>
          </p:cNvCxnSpPr>
          <p:nvPr/>
        </p:nvCxnSpPr>
        <p:spPr>
          <a:xfrm flipV="1">
            <a:off x="2000250" y="2628900"/>
            <a:ext cx="0" cy="285750"/>
          </a:xfrm>
          <a:prstGeom prst="line">
            <a:avLst/>
          </a:prstGeom>
          <a:ln>
            <a:solidFill>
              <a:srgbClr val="F5C427"/>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C920B42-9FEF-4164-BE21-DA2AB5C8BC42}"/>
              </a:ext>
              <a:ext uri="{C183D7F6-B498-43B3-948B-1728B52AA6E4}">
                <adec:decorative xmlns:adec="http://schemas.microsoft.com/office/drawing/2017/decorative" val="1"/>
              </a:ext>
            </a:extLst>
          </p:cNvPr>
          <p:cNvCxnSpPr>
            <a:cxnSpLocks/>
          </p:cNvCxnSpPr>
          <p:nvPr/>
        </p:nvCxnSpPr>
        <p:spPr>
          <a:xfrm flipV="1">
            <a:off x="3878574" y="3300094"/>
            <a:ext cx="0" cy="643256"/>
          </a:xfrm>
          <a:prstGeom prst="line">
            <a:avLst/>
          </a:prstGeom>
          <a:ln>
            <a:solidFill>
              <a:srgbClr val="F0345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40EFB76-396A-41E7-B719-B0C02AD0A2B2}"/>
              </a:ext>
              <a:ext uri="{C183D7F6-B498-43B3-948B-1728B52AA6E4}">
                <adec:decorative xmlns:adec="http://schemas.microsoft.com/office/drawing/2017/decorative" val="1"/>
              </a:ext>
            </a:extLst>
          </p:cNvPr>
          <p:cNvCxnSpPr>
            <a:cxnSpLocks/>
          </p:cNvCxnSpPr>
          <p:nvPr/>
        </p:nvCxnSpPr>
        <p:spPr>
          <a:xfrm flipV="1">
            <a:off x="6095397" y="2649260"/>
            <a:ext cx="0" cy="301584"/>
          </a:xfrm>
          <a:prstGeom prst="line">
            <a:avLst/>
          </a:prstGeom>
          <a:ln>
            <a:solidFill>
              <a:srgbClr val="07BBE7"/>
            </a:solidFill>
          </a:ln>
        </p:spPr>
        <p:style>
          <a:lnRef idx="1">
            <a:schemeClr val="accent1"/>
          </a:lnRef>
          <a:fillRef idx="0">
            <a:schemeClr val="accent1"/>
          </a:fillRef>
          <a:effectRef idx="0">
            <a:schemeClr val="accent1"/>
          </a:effectRef>
          <a:fontRef idx="minor">
            <a:schemeClr val="tx1"/>
          </a:fontRef>
        </p:style>
      </p:cxnSp>
      <p:sp>
        <p:nvSpPr>
          <p:cNvPr id="132" name="officeArt object">
            <a:extLst>
              <a:ext uri="{FF2B5EF4-FFF2-40B4-BE49-F238E27FC236}">
                <a16:creationId xmlns:a16="http://schemas.microsoft.com/office/drawing/2014/main" id="{23FC5265-94B2-4E2B-B83D-695D8CB19516}"/>
              </a:ext>
              <a:ext uri="{C183D7F6-B498-43B3-948B-1728B52AA6E4}">
                <adec:decorative xmlns:adec="http://schemas.microsoft.com/office/drawing/2017/decorative" val="1"/>
              </a:ext>
            </a:extLst>
          </p:cNvPr>
          <p:cNvSpPr txBox="1"/>
          <p:nvPr/>
        </p:nvSpPr>
        <p:spPr>
          <a:xfrm>
            <a:off x="4076387" y="3180919"/>
            <a:ext cx="1259840" cy="287655"/>
          </a:xfrm>
          <a:prstGeom prst="rect">
            <a:avLst/>
          </a:prstGeom>
          <a:noFill/>
          <a:ln w="12700"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all" spc="0" normalizeH="0" baseline="0" noProof="0" dirty="0">
              <a:ln>
                <a:noFill/>
              </a:ln>
              <a:solidFill>
                <a:prstClr val="white">
                  <a:lumMod val="75000"/>
                </a:prstClr>
              </a:solidFill>
              <a:effectLst/>
              <a:uLnTx/>
              <a:uFillTx/>
              <a:latin typeface="Avenir Next Condensed Regular"/>
              <a:ea typeface="Arial Unicode MS"/>
              <a:cs typeface="Arial Unicode MS"/>
            </a:endParaRPr>
          </a:p>
        </p:txBody>
      </p:sp>
      <p:sp>
        <p:nvSpPr>
          <p:cNvPr id="134" name="officeArt object">
            <a:extLst>
              <a:ext uri="{FF2B5EF4-FFF2-40B4-BE49-F238E27FC236}">
                <a16:creationId xmlns:a16="http://schemas.microsoft.com/office/drawing/2014/main" id="{C7061F3A-0836-4E05-9E8E-9CD93C3E474E}"/>
              </a:ext>
              <a:ext uri="{C183D7F6-B498-43B3-948B-1728B52AA6E4}">
                <adec:decorative xmlns:adec="http://schemas.microsoft.com/office/drawing/2017/decorative" val="1"/>
              </a:ext>
            </a:extLst>
          </p:cNvPr>
          <p:cNvSpPr/>
          <p:nvPr/>
        </p:nvSpPr>
        <p:spPr>
          <a:xfrm>
            <a:off x="7198571" y="4064674"/>
            <a:ext cx="3259458" cy="503555"/>
          </a:xfrm>
          <a:custGeom>
            <a:avLst/>
            <a:gdLst/>
            <a:ahLst/>
            <a:cxnLst>
              <a:cxn ang="0">
                <a:pos x="wd2" y="hd2"/>
              </a:cxn>
              <a:cxn ang="5400000">
                <a:pos x="wd2" y="hd2"/>
              </a:cxn>
              <a:cxn ang="10800000">
                <a:pos x="wd2" y="hd2"/>
              </a:cxn>
              <a:cxn ang="16200000">
                <a:pos x="wd2" y="hd2"/>
              </a:cxn>
            </a:cxnLst>
            <a:rect l="0" t="0" r="r" b="b"/>
            <a:pathLst>
              <a:path w="21600" h="21600" extrusionOk="0">
                <a:moveTo>
                  <a:pt x="806" y="0"/>
                </a:moveTo>
                <a:lnTo>
                  <a:pt x="20794" y="0"/>
                </a:lnTo>
                <a:lnTo>
                  <a:pt x="21600" y="10800"/>
                </a:lnTo>
                <a:lnTo>
                  <a:pt x="20794" y="21600"/>
                </a:lnTo>
                <a:lnTo>
                  <a:pt x="806" y="21600"/>
                </a:lnTo>
                <a:lnTo>
                  <a:pt x="0" y="10800"/>
                </a:lnTo>
                <a:lnTo>
                  <a:pt x="806" y="0"/>
                </a:lnTo>
                <a:close/>
              </a:path>
            </a:pathLst>
          </a:custGeom>
          <a:solidFill>
            <a:srgbClr val="DA42B2"/>
          </a:solidFill>
          <a:ln w="12700" cap="flat">
            <a:noFill/>
            <a:miter lim="400000"/>
          </a:ln>
          <a:effectLst>
            <a:reflection blurRad="6350" stA="52000" endA="300" endPos="35000" dir="5400000" sy="-100000" algn="bl" rotWithShape="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Light"/>
              <a:ea typeface="+mn-ea"/>
              <a:cs typeface="+mn-cs"/>
            </a:endParaRPr>
          </a:p>
        </p:txBody>
      </p:sp>
      <p:sp>
        <p:nvSpPr>
          <p:cNvPr id="135" name="officeArt object">
            <a:extLst>
              <a:ext uri="{FF2B5EF4-FFF2-40B4-BE49-F238E27FC236}">
                <a16:creationId xmlns:a16="http://schemas.microsoft.com/office/drawing/2014/main" id="{02FCDFE1-C190-42C5-84BC-3BF8599DC056}"/>
              </a:ext>
              <a:ext uri="{C183D7F6-B498-43B3-948B-1728B52AA6E4}">
                <adec:decorative xmlns:adec="http://schemas.microsoft.com/office/drawing/2017/decorative" val="1"/>
              </a:ext>
            </a:extLst>
          </p:cNvPr>
          <p:cNvSpPr txBox="1"/>
          <p:nvPr/>
        </p:nvSpPr>
        <p:spPr>
          <a:xfrm>
            <a:off x="7434578" y="4137064"/>
            <a:ext cx="2339975" cy="359410"/>
          </a:xfrm>
          <a:prstGeom prst="rect">
            <a:avLst/>
          </a:prstGeom>
          <a:noFill/>
          <a:ln w="12700" cap="flat">
            <a:noFill/>
            <a:miter lim="400000"/>
          </a:ln>
          <a:effectLst/>
        </p:spPr>
        <p:txBody>
          <a:bodyPr wrap="square" lIns="0" tIns="0" rIns="0" bIns="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0" normalizeH="0" baseline="0" noProof="0" dirty="0">
                <a:ln>
                  <a:noFill/>
                </a:ln>
                <a:solidFill>
                  <a:srgbClr val="FFFFFF"/>
                </a:solidFill>
                <a:effectLst/>
                <a:uLnTx/>
                <a:uFillTx/>
                <a:latin typeface="Arial Nova Cond Light" panose="020B0306020202020204" pitchFamily="34" charset="0"/>
                <a:ea typeface="Arial Unicode MS"/>
                <a:cs typeface="Arial Unicode MS"/>
              </a:rPr>
              <a:t>Contract plugging and remediation</a:t>
            </a:r>
            <a:endParaRPr kumimoji="0" lang="en-US" sz="1800" b="0" i="0" u="none" strike="noStrike" kern="1200" cap="all" spc="0" normalizeH="0" baseline="0" noProof="0" dirty="0">
              <a:ln>
                <a:noFill/>
              </a:ln>
              <a:solidFill>
                <a:srgbClr val="FFFFFF"/>
              </a:solidFill>
              <a:effectLst/>
              <a:uLnTx/>
              <a:uFillTx/>
              <a:latin typeface="Avenir Next Condensed Regular"/>
              <a:ea typeface="Arial Unicode MS"/>
              <a:cs typeface="Arial Unicode MS"/>
            </a:endParaRPr>
          </a:p>
        </p:txBody>
      </p:sp>
      <p:cxnSp>
        <p:nvCxnSpPr>
          <p:cNvPr id="136" name="Straight Connector 135">
            <a:extLst>
              <a:ext uri="{FF2B5EF4-FFF2-40B4-BE49-F238E27FC236}">
                <a16:creationId xmlns:a16="http://schemas.microsoft.com/office/drawing/2014/main" id="{256C7222-023C-41EF-A6E8-A4D0A7D90EB2}"/>
              </a:ext>
              <a:ext uri="{C183D7F6-B498-43B3-948B-1728B52AA6E4}">
                <adec:decorative xmlns:adec="http://schemas.microsoft.com/office/drawing/2017/decorative" val="1"/>
              </a:ext>
            </a:extLst>
          </p:cNvPr>
          <p:cNvCxnSpPr>
            <a:cxnSpLocks/>
          </p:cNvCxnSpPr>
          <p:nvPr/>
        </p:nvCxnSpPr>
        <p:spPr>
          <a:xfrm flipV="1">
            <a:off x="8564874" y="3300094"/>
            <a:ext cx="0" cy="643256"/>
          </a:xfrm>
          <a:prstGeom prst="line">
            <a:avLst/>
          </a:prstGeom>
          <a:ln>
            <a:solidFill>
              <a:srgbClr val="DA42B2"/>
            </a:solidFill>
          </a:ln>
        </p:spPr>
        <p:style>
          <a:lnRef idx="1">
            <a:schemeClr val="accent1"/>
          </a:lnRef>
          <a:fillRef idx="0">
            <a:schemeClr val="accent1"/>
          </a:fillRef>
          <a:effectRef idx="0">
            <a:schemeClr val="accent1"/>
          </a:effectRef>
          <a:fontRef idx="minor">
            <a:schemeClr val="tx1"/>
          </a:fontRef>
        </p:style>
      </p:cxnSp>
      <p:sp>
        <p:nvSpPr>
          <p:cNvPr id="137" name="officeArt object">
            <a:extLst>
              <a:ext uri="{FF2B5EF4-FFF2-40B4-BE49-F238E27FC236}">
                <a16:creationId xmlns:a16="http://schemas.microsoft.com/office/drawing/2014/main" id="{0DF13187-37E7-4288-86ED-D78408384FAE}"/>
              </a:ext>
              <a:ext uri="{C183D7F6-B498-43B3-948B-1728B52AA6E4}">
                <adec:decorative xmlns:adec="http://schemas.microsoft.com/office/drawing/2017/decorative" val="1"/>
              </a:ext>
            </a:extLst>
          </p:cNvPr>
          <p:cNvSpPr txBox="1"/>
          <p:nvPr/>
        </p:nvSpPr>
        <p:spPr>
          <a:xfrm>
            <a:off x="5886449" y="4172306"/>
            <a:ext cx="676587" cy="287655"/>
          </a:xfrm>
          <a:prstGeom prst="rect">
            <a:avLst/>
          </a:prstGeom>
          <a:solidFill>
            <a:schemeClr val="bg1"/>
          </a:solidFill>
          <a:ln w="12700" cap="flat">
            <a:noFill/>
            <a:miter lim="400000"/>
          </a:ln>
          <a:effectLst/>
        </p:spPr>
        <p:txBody>
          <a:bodyPr wrap="square" lIns="0" tIns="0" rIns="0" bIns="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all" spc="0" normalizeH="0" baseline="0" noProof="0" dirty="0">
              <a:ln>
                <a:noFill/>
              </a:ln>
              <a:solidFill>
                <a:prstClr val="white">
                  <a:lumMod val="75000"/>
                </a:prstClr>
              </a:solidFill>
              <a:effectLst/>
              <a:uLnTx/>
              <a:uFillTx/>
              <a:latin typeface="Avenir Next Condensed Regular"/>
              <a:ea typeface="Arial Unicode MS"/>
              <a:cs typeface="Arial Unicode MS"/>
            </a:endParaRPr>
          </a:p>
        </p:txBody>
      </p:sp>
      <p:sp>
        <p:nvSpPr>
          <p:cNvPr id="145" name="officeArt object">
            <a:extLst>
              <a:ext uri="{FF2B5EF4-FFF2-40B4-BE49-F238E27FC236}">
                <a16:creationId xmlns:a16="http://schemas.microsoft.com/office/drawing/2014/main" id="{FCC5E7AB-FE27-48F2-BCFC-4514A0CDD0B5}"/>
              </a:ext>
              <a:ext uri="{C183D7F6-B498-43B3-948B-1728B52AA6E4}">
                <adec:decorative xmlns:adec="http://schemas.microsoft.com/office/drawing/2017/decorative" val="1"/>
              </a:ext>
            </a:extLst>
          </p:cNvPr>
          <p:cNvSpPr txBox="1"/>
          <p:nvPr/>
        </p:nvSpPr>
        <p:spPr>
          <a:xfrm>
            <a:off x="9363012" y="1914710"/>
            <a:ext cx="2339975" cy="359410"/>
          </a:xfrm>
          <a:prstGeom prst="rect">
            <a:avLst/>
          </a:prstGeom>
          <a:noFill/>
          <a:ln w="12700" cap="flat">
            <a:noFill/>
            <a:miter lim="400000"/>
          </a:ln>
          <a:effectLst/>
        </p:spPr>
        <p:txBody>
          <a:bodyPr wrap="square" lIns="0" tIns="0" rIns="0" bIns="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all" spc="0" normalizeH="0" baseline="0" noProof="0" dirty="0">
              <a:ln>
                <a:noFill/>
              </a:ln>
              <a:effectLst/>
              <a:uLnTx/>
              <a:uFillTx/>
              <a:latin typeface="Avenir Next Condensed Regular"/>
              <a:ea typeface="Arial Unicode MS"/>
              <a:cs typeface="Arial Unicode MS"/>
            </a:endParaRPr>
          </a:p>
        </p:txBody>
      </p:sp>
      <p:sp>
        <p:nvSpPr>
          <p:cNvPr id="146" name="officeArt object">
            <a:extLst>
              <a:ext uri="{FF2B5EF4-FFF2-40B4-BE49-F238E27FC236}">
                <a16:creationId xmlns:a16="http://schemas.microsoft.com/office/drawing/2014/main" id="{6378A2D6-394E-40BF-A3A0-A00DC63E89DE}"/>
              </a:ext>
              <a:ext uri="{C183D7F6-B498-43B3-948B-1728B52AA6E4}">
                <adec:decorative xmlns:adec="http://schemas.microsoft.com/office/drawing/2017/decorative" val="1"/>
              </a:ext>
            </a:extLst>
          </p:cNvPr>
          <p:cNvSpPr txBox="1"/>
          <p:nvPr/>
        </p:nvSpPr>
        <p:spPr>
          <a:xfrm>
            <a:off x="9264332" y="2417537"/>
            <a:ext cx="2159635" cy="539750"/>
          </a:xfrm>
          <a:prstGeom prst="rect">
            <a:avLst/>
          </a:prstGeom>
          <a:no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effectLst/>
              <a:uLnTx/>
              <a:uFillTx/>
              <a:latin typeface="Avenir Next Regular"/>
              <a:ea typeface="Arial Unicode MS"/>
              <a:cs typeface="Arial Unicode MS"/>
            </a:endParaRPr>
          </a:p>
        </p:txBody>
      </p:sp>
      <p:cxnSp>
        <p:nvCxnSpPr>
          <p:cNvPr id="148" name="Straight Connector 147">
            <a:extLst>
              <a:ext uri="{FF2B5EF4-FFF2-40B4-BE49-F238E27FC236}">
                <a16:creationId xmlns:a16="http://schemas.microsoft.com/office/drawing/2014/main" id="{C2A49C06-AF5F-4547-A5E5-20BB823925F4}"/>
              </a:ext>
              <a:ext uri="{C183D7F6-B498-43B3-948B-1728B52AA6E4}">
                <adec:decorative xmlns:adec="http://schemas.microsoft.com/office/drawing/2017/decorative" val="1"/>
              </a:ext>
            </a:extLst>
          </p:cNvPr>
          <p:cNvCxnSpPr>
            <a:cxnSpLocks/>
          </p:cNvCxnSpPr>
          <p:nvPr/>
        </p:nvCxnSpPr>
        <p:spPr>
          <a:xfrm flipV="1">
            <a:off x="10532999" y="2628900"/>
            <a:ext cx="0" cy="285750"/>
          </a:xfrm>
          <a:prstGeom prst="line">
            <a:avLst/>
          </a:prstGeom>
          <a:ln>
            <a:solidFill>
              <a:srgbClr val="D0D42D"/>
            </a:solidFill>
          </a:ln>
        </p:spPr>
        <p:style>
          <a:lnRef idx="1">
            <a:schemeClr val="accent1"/>
          </a:lnRef>
          <a:fillRef idx="0">
            <a:schemeClr val="accent1"/>
          </a:fillRef>
          <a:effectRef idx="0">
            <a:schemeClr val="accent1"/>
          </a:effectRef>
          <a:fontRef idx="minor">
            <a:schemeClr val="tx1"/>
          </a:fontRef>
        </p:style>
      </p:cxnSp>
      <p:sp>
        <p:nvSpPr>
          <p:cNvPr id="149" name="officeArt object">
            <a:extLst>
              <a:ext uri="{FF2B5EF4-FFF2-40B4-BE49-F238E27FC236}">
                <a16:creationId xmlns:a16="http://schemas.microsoft.com/office/drawing/2014/main" id="{DF9F2E4C-FD67-4245-AB40-908F1987242F}"/>
              </a:ext>
              <a:ext uri="{C183D7F6-B498-43B3-948B-1728B52AA6E4}">
                <adec:decorative xmlns:adec="http://schemas.microsoft.com/office/drawing/2017/decorative" val="1"/>
              </a:ext>
            </a:extLst>
          </p:cNvPr>
          <p:cNvSpPr txBox="1"/>
          <p:nvPr/>
        </p:nvSpPr>
        <p:spPr>
          <a:xfrm>
            <a:off x="8576008" y="3180919"/>
            <a:ext cx="1259840" cy="287655"/>
          </a:xfrm>
          <a:prstGeom prst="rect">
            <a:avLst/>
          </a:prstGeom>
          <a:noFill/>
          <a:ln w="12700"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all" spc="0" normalizeH="0" baseline="0" noProof="0" dirty="0">
              <a:ln>
                <a:noFill/>
              </a:ln>
              <a:solidFill>
                <a:prstClr val="white">
                  <a:lumMod val="75000"/>
                </a:prstClr>
              </a:solidFill>
              <a:effectLst/>
              <a:uLnTx/>
              <a:uFillTx/>
              <a:latin typeface="Avenir Next Condensed Regular"/>
              <a:ea typeface="Arial Unicode MS"/>
              <a:cs typeface="Arial Unicode MS"/>
            </a:endParaRPr>
          </a:p>
        </p:txBody>
      </p:sp>
      <p:sp>
        <p:nvSpPr>
          <p:cNvPr id="152" name="officeArt object">
            <a:extLst>
              <a:ext uri="{FF2B5EF4-FFF2-40B4-BE49-F238E27FC236}">
                <a16:creationId xmlns:a16="http://schemas.microsoft.com/office/drawing/2014/main" id="{650B31C2-8A6B-4552-83DF-024775F7B149}"/>
              </a:ext>
              <a:ext uri="{C183D7F6-B498-43B3-948B-1728B52AA6E4}">
                <adec:decorative xmlns:adec="http://schemas.microsoft.com/office/drawing/2017/decorative" val="1"/>
              </a:ext>
            </a:extLst>
          </p:cNvPr>
          <p:cNvSpPr txBox="1"/>
          <p:nvPr/>
        </p:nvSpPr>
        <p:spPr>
          <a:xfrm>
            <a:off x="228599" y="3180919"/>
            <a:ext cx="842833" cy="287655"/>
          </a:xfrm>
          <a:prstGeom prst="rect">
            <a:avLst/>
          </a:prstGeom>
          <a:noFill/>
          <a:ln w="12700" cap="flat">
            <a:noFill/>
            <a:miter lim="400000"/>
          </a:ln>
          <a:effectLst/>
        </p:spPr>
        <p:txBody>
          <a:bodyPr wrap="square" lIns="0" tIns="0" rIns="0" bIns="0" numCol="1"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all" spc="0" normalizeH="0" baseline="0" noProof="0" dirty="0">
              <a:ln>
                <a:noFill/>
              </a:ln>
              <a:solidFill>
                <a:prstClr val="white">
                  <a:lumMod val="75000"/>
                </a:prstClr>
              </a:solidFill>
              <a:effectLst/>
              <a:uLnTx/>
              <a:uFillTx/>
              <a:latin typeface="Avenir Next Condensed Regular"/>
              <a:ea typeface="Arial Unicode MS"/>
              <a:cs typeface="Arial Unicode MS"/>
            </a:endParaRPr>
          </a:p>
        </p:txBody>
      </p:sp>
      <p:pic>
        <p:nvPicPr>
          <p:cNvPr id="171" name="Picture 2">
            <a:extLst>
              <a:ext uri="{FF2B5EF4-FFF2-40B4-BE49-F238E27FC236}">
                <a16:creationId xmlns:a16="http://schemas.microsoft.com/office/drawing/2014/main" id="{23FDEEA4-DB8C-4A49-B17E-387AD66D8C9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95" y="221963"/>
            <a:ext cx="1131486" cy="1131486"/>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cxnSp>
        <p:nvCxnSpPr>
          <p:cNvPr id="80" name="Line">
            <a:extLst>
              <a:ext uri="{FF2B5EF4-FFF2-40B4-BE49-F238E27FC236}">
                <a16:creationId xmlns:a16="http://schemas.microsoft.com/office/drawing/2014/main" id="{F6A9B1ED-EC40-4FD0-8C78-A5D7A2A2F7BF}"/>
              </a:ext>
              <a:ext uri="{C183D7F6-B498-43B3-948B-1728B52AA6E4}">
                <adec:decorative xmlns:adec="http://schemas.microsoft.com/office/drawing/2017/decorative" val="1"/>
              </a:ext>
            </a:extLst>
          </p:cNvPr>
          <p:cNvCxnSpPr>
            <a:cxnSpLocks/>
          </p:cNvCxnSpPr>
          <p:nvPr/>
        </p:nvCxnSpPr>
        <p:spPr>
          <a:xfrm flipH="1" flipV="1">
            <a:off x="8177633" y="5496324"/>
            <a:ext cx="10367" cy="767729"/>
          </a:xfrm>
          <a:prstGeom prst="line">
            <a:avLst/>
          </a:prstGeom>
          <a:noFill/>
          <a:ln w="3175" cap="flat">
            <a:solidFill>
              <a:srgbClr val="000000"/>
            </a:solidFill>
            <a:custDash>
              <a:ds d="600000" sp="600000"/>
            </a:custDash>
            <a:miter lim="400000"/>
          </a:ln>
          <a:effectLst/>
        </p:spPr>
      </p:cxnSp>
      <p:cxnSp>
        <p:nvCxnSpPr>
          <p:cNvPr id="81" name="Line">
            <a:extLst>
              <a:ext uri="{FF2B5EF4-FFF2-40B4-BE49-F238E27FC236}">
                <a16:creationId xmlns:a16="http://schemas.microsoft.com/office/drawing/2014/main" id="{6787CCF9-578E-4293-A925-660D76792CC4}"/>
              </a:ext>
              <a:ext uri="{C183D7F6-B498-43B3-948B-1728B52AA6E4}">
                <adec:decorative xmlns:adec="http://schemas.microsoft.com/office/drawing/2017/decorative" val="1"/>
              </a:ext>
            </a:extLst>
          </p:cNvPr>
          <p:cNvCxnSpPr>
            <a:cxnSpLocks/>
          </p:cNvCxnSpPr>
          <p:nvPr/>
        </p:nvCxnSpPr>
        <p:spPr>
          <a:xfrm flipV="1">
            <a:off x="10250463" y="5466653"/>
            <a:ext cx="0" cy="813301"/>
          </a:xfrm>
          <a:prstGeom prst="line">
            <a:avLst/>
          </a:prstGeom>
          <a:noFill/>
          <a:ln w="3175" cap="flat">
            <a:solidFill>
              <a:srgbClr val="000000"/>
            </a:solidFill>
            <a:custDash>
              <a:ds d="600000" sp="600000"/>
            </a:custDash>
            <a:miter lim="400000"/>
          </a:ln>
          <a:effectLst/>
        </p:spPr>
      </p:cxnSp>
      <p:cxnSp>
        <p:nvCxnSpPr>
          <p:cNvPr id="82" name="Line">
            <a:extLst>
              <a:ext uri="{FF2B5EF4-FFF2-40B4-BE49-F238E27FC236}">
                <a16:creationId xmlns:a16="http://schemas.microsoft.com/office/drawing/2014/main" id="{8EA92011-57F9-4175-B024-BA3DE54820C4}"/>
              </a:ext>
              <a:ext uri="{C183D7F6-B498-43B3-948B-1728B52AA6E4}">
                <adec:decorative xmlns:adec="http://schemas.microsoft.com/office/drawing/2017/decorative" val="1"/>
              </a:ext>
            </a:extLst>
          </p:cNvPr>
          <p:cNvCxnSpPr>
            <a:cxnSpLocks/>
          </p:cNvCxnSpPr>
          <p:nvPr/>
        </p:nvCxnSpPr>
        <p:spPr>
          <a:xfrm flipV="1">
            <a:off x="10954296" y="5485743"/>
            <a:ext cx="7826" cy="794211"/>
          </a:xfrm>
          <a:prstGeom prst="line">
            <a:avLst/>
          </a:prstGeom>
          <a:noFill/>
          <a:ln w="3175" cap="flat">
            <a:solidFill>
              <a:srgbClr val="000000"/>
            </a:solidFill>
            <a:custDash>
              <a:ds d="600000" sp="600000"/>
            </a:custDash>
            <a:miter lim="400000"/>
          </a:ln>
          <a:effectLst/>
        </p:spPr>
      </p:cxnSp>
      <p:cxnSp>
        <p:nvCxnSpPr>
          <p:cNvPr id="83" name="Line">
            <a:extLst>
              <a:ext uri="{FF2B5EF4-FFF2-40B4-BE49-F238E27FC236}">
                <a16:creationId xmlns:a16="http://schemas.microsoft.com/office/drawing/2014/main" id="{CDC4584A-8F68-4A34-9713-186C099DCCE0}"/>
              </a:ext>
              <a:ext uri="{C183D7F6-B498-43B3-948B-1728B52AA6E4}">
                <adec:decorative xmlns:adec="http://schemas.microsoft.com/office/drawing/2017/decorative" val="1"/>
              </a:ext>
            </a:extLst>
          </p:cNvPr>
          <p:cNvCxnSpPr>
            <a:cxnSpLocks/>
          </p:cNvCxnSpPr>
          <p:nvPr/>
        </p:nvCxnSpPr>
        <p:spPr>
          <a:xfrm flipV="1">
            <a:off x="7506656" y="5193256"/>
            <a:ext cx="0" cy="1070797"/>
          </a:xfrm>
          <a:prstGeom prst="line">
            <a:avLst/>
          </a:prstGeom>
          <a:ln/>
        </p:spPr>
        <p:style>
          <a:lnRef idx="3">
            <a:schemeClr val="dk1"/>
          </a:lnRef>
          <a:fillRef idx="0">
            <a:schemeClr val="dk1"/>
          </a:fillRef>
          <a:effectRef idx="2">
            <a:schemeClr val="dk1"/>
          </a:effectRef>
          <a:fontRef idx="minor">
            <a:schemeClr val="tx1"/>
          </a:fontRef>
        </p:style>
      </p:cxnSp>
      <p:cxnSp>
        <p:nvCxnSpPr>
          <p:cNvPr id="84" name="Line">
            <a:extLst>
              <a:ext uri="{FF2B5EF4-FFF2-40B4-BE49-F238E27FC236}">
                <a16:creationId xmlns:a16="http://schemas.microsoft.com/office/drawing/2014/main" id="{140DC438-9B35-4E40-8055-182DDD574734}"/>
              </a:ext>
              <a:ext uri="{C183D7F6-B498-43B3-948B-1728B52AA6E4}">
                <adec:decorative xmlns:adec="http://schemas.microsoft.com/office/drawing/2017/decorative" val="1"/>
              </a:ext>
            </a:extLst>
          </p:cNvPr>
          <p:cNvCxnSpPr>
            <a:cxnSpLocks/>
          </p:cNvCxnSpPr>
          <p:nvPr/>
        </p:nvCxnSpPr>
        <p:spPr>
          <a:xfrm flipV="1">
            <a:off x="2580357" y="5510691"/>
            <a:ext cx="0" cy="769263"/>
          </a:xfrm>
          <a:prstGeom prst="line">
            <a:avLst/>
          </a:prstGeom>
          <a:noFill/>
          <a:ln w="3175" cap="flat">
            <a:solidFill>
              <a:srgbClr val="000000"/>
            </a:solidFill>
            <a:custDash>
              <a:ds d="600000" sp="600000"/>
            </a:custDash>
            <a:miter lim="400000"/>
          </a:ln>
          <a:effectLst/>
        </p:spPr>
      </p:cxnSp>
      <p:cxnSp>
        <p:nvCxnSpPr>
          <p:cNvPr id="85" name="Line">
            <a:extLst>
              <a:ext uri="{FF2B5EF4-FFF2-40B4-BE49-F238E27FC236}">
                <a16:creationId xmlns:a16="http://schemas.microsoft.com/office/drawing/2014/main" id="{F6AE8B35-E662-4BF3-BCC9-3479184D2758}"/>
              </a:ext>
              <a:ext uri="{C183D7F6-B498-43B3-948B-1728B52AA6E4}">
                <adec:decorative xmlns:adec="http://schemas.microsoft.com/office/drawing/2017/decorative" val="1"/>
              </a:ext>
            </a:extLst>
          </p:cNvPr>
          <p:cNvCxnSpPr>
            <a:cxnSpLocks/>
          </p:cNvCxnSpPr>
          <p:nvPr/>
        </p:nvCxnSpPr>
        <p:spPr>
          <a:xfrm flipH="1" flipV="1">
            <a:off x="4672311" y="5184548"/>
            <a:ext cx="5728" cy="1099496"/>
          </a:xfrm>
          <a:prstGeom prst="line">
            <a:avLst/>
          </a:prstGeom>
          <a:noFill/>
          <a:ln w="3175" cap="flat">
            <a:solidFill>
              <a:srgbClr val="000000"/>
            </a:solidFill>
            <a:custDash>
              <a:ds d="600000" sp="600000"/>
            </a:custDash>
            <a:miter lim="400000"/>
          </a:ln>
          <a:effectLst/>
        </p:spPr>
      </p:cxnSp>
      <p:cxnSp>
        <p:nvCxnSpPr>
          <p:cNvPr id="86" name="Line">
            <a:extLst>
              <a:ext uri="{FF2B5EF4-FFF2-40B4-BE49-F238E27FC236}">
                <a16:creationId xmlns:a16="http://schemas.microsoft.com/office/drawing/2014/main" id="{18641A54-3A72-4F9D-A0CC-20C1B16103A3}"/>
              </a:ext>
              <a:ext uri="{C183D7F6-B498-43B3-948B-1728B52AA6E4}">
                <adec:decorative xmlns:adec="http://schemas.microsoft.com/office/drawing/2017/decorative" val="1"/>
              </a:ext>
            </a:extLst>
          </p:cNvPr>
          <p:cNvCxnSpPr>
            <a:cxnSpLocks/>
          </p:cNvCxnSpPr>
          <p:nvPr/>
        </p:nvCxnSpPr>
        <p:spPr>
          <a:xfrm flipH="1" flipV="1">
            <a:off x="5369630" y="5496324"/>
            <a:ext cx="6349" cy="767729"/>
          </a:xfrm>
          <a:prstGeom prst="line">
            <a:avLst/>
          </a:prstGeom>
          <a:noFill/>
          <a:ln w="3175" cap="flat">
            <a:solidFill>
              <a:srgbClr val="000000"/>
            </a:solidFill>
            <a:custDash>
              <a:ds d="600000" sp="600000"/>
            </a:custDash>
            <a:miter lim="400000"/>
          </a:ln>
          <a:effectLst/>
        </p:spPr>
      </p:cxnSp>
      <p:cxnSp>
        <p:nvCxnSpPr>
          <p:cNvPr id="87" name="Line">
            <a:extLst>
              <a:ext uri="{FF2B5EF4-FFF2-40B4-BE49-F238E27FC236}">
                <a16:creationId xmlns:a16="http://schemas.microsoft.com/office/drawing/2014/main" id="{AECE322A-68B1-473F-A18C-B4280DFECD1B}"/>
              </a:ext>
              <a:ext uri="{C183D7F6-B498-43B3-948B-1728B52AA6E4}">
                <adec:decorative xmlns:adec="http://schemas.microsoft.com/office/drawing/2017/decorative" val="1"/>
              </a:ext>
            </a:extLst>
          </p:cNvPr>
          <p:cNvCxnSpPr>
            <a:cxnSpLocks/>
          </p:cNvCxnSpPr>
          <p:nvPr/>
        </p:nvCxnSpPr>
        <p:spPr>
          <a:xfrm flipV="1">
            <a:off x="6771239" y="5496324"/>
            <a:ext cx="0" cy="783630"/>
          </a:xfrm>
          <a:prstGeom prst="line">
            <a:avLst/>
          </a:prstGeom>
          <a:noFill/>
          <a:ln w="3175" cap="flat">
            <a:solidFill>
              <a:srgbClr val="000000"/>
            </a:solidFill>
            <a:custDash>
              <a:ds d="600000" sp="600000"/>
            </a:custDash>
            <a:miter lim="400000"/>
          </a:ln>
          <a:effectLst/>
        </p:spPr>
      </p:cxnSp>
      <p:cxnSp>
        <p:nvCxnSpPr>
          <p:cNvPr id="88" name="Line">
            <a:extLst>
              <a:ext uri="{FF2B5EF4-FFF2-40B4-BE49-F238E27FC236}">
                <a16:creationId xmlns:a16="http://schemas.microsoft.com/office/drawing/2014/main" id="{C2187709-1DC5-4A9E-A2B6-D6B8020B123A}"/>
              </a:ext>
              <a:ext uri="{C183D7F6-B498-43B3-948B-1728B52AA6E4}">
                <adec:decorative xmlns:adec="http://schemas.microsoft.com/office/drawing/2017/decorative" val="1"/>
              </a:ext>
            </a:extLst>
          </p:cNvPr>
          <p:cNvCxnSpPr>
            <a:cxnSpLocks/>
          </p:cNvCxnSpPr>
          <p:nvPr/>
        </p:nvCxnSpPr>
        <p:spPr>
          <a:xfrm flipV="1">
            <a:off x="7451077" y="5485743"/>
            <a:ext cx="0" cy="821427"/>
          </a:xfrm>
          <a:prstGeom prst="line">
            <a:avLst/>
          </a:prstGeom>
          <a:ln/>
        </p:spPr>
        <p:style>
          <a:lnRef idx="3">
            <a:schemeClr val="dk1"/>
          </a:lnRef>
          <a:fillRef idx="0">
            <a:schemeClr val="dk1"/>
          </a:fillRef>
          <a:effectRef idx="2">
            <a:schemeClr val="dk1"/>
          </a:effectRef>
          <a:fontRef idx="minor">
            <a:schemeClr val="tx1"/>
          </a:fontRef>
        </p:style>
      </p:cxnSp>
      <p:cxnSp>
        <p:nvCxnSpPr>
          <p:cNvPr id="89" name="Line">
            <a:extLst>
              <a:ext uri="{FF2B5EF4-FFF2-40B4-BE49-F238E27FC236}">
                <a16:creationId xmlns:a16="http://schemas.microsoft.com/office/drawing/2014/main" id="{F51FEF04-9CAA-469B-B8A2-2884E8174BBB}"/>
              </a:ext>
              <a:ext uri="{C183D7F6-B498-43B3-948B-1728B52AA6E4}">
                <adec:decorative xmlns:adec="http://schemas.microsoft.com/office/drawing/2017/decorative" val="1"/>
              </a:ext>
            </a:extLst>
          </p:cNvPr>
          <p:cNvCxnSpPr>
            <a:cxnSpLocks/>
          </p:cNvCxnSpPr>
          <p:nvPr/>
        </p:nvCxnSpPr>
        <p:spPr>
          <a:xfrm flipH="1" flipV="1">
            <a:off x="8863193" y="5496324"/>
            <a:ext cx="17480" cy="777242"/>
          </a:xfrm>
          <a:prstGeom prst="line">
            <a:avLst/>
          </a:prstGeom>
          <a:noFill/>
          <a:ln w="3175" cap="flat">
            <a:solidFill>
              <a:srgbClr val="000000"/>
            </a:solidFill>
            <a:custDash>
              <a:ds d="600000" sp="600000"/>
            </a:custDash>
            <a:miter lim="400000"/>
          </a:ln>
          <a:effectLst/>
        </p:spPr>
      </p:cxnSp>
      <p:cxnSp>
        <p:nvCxnSpPr>
          <p:cNvPr id="90" name="Line">
            <a:extLst>
              <a:ext uri="{FF2B5EF4-FFF2-40B4-BE49-F238E27FC236}">
                <a16:creationId xmlns:a16="http://schemas.microsoft.com/office/drawing/2014/main" id="{9A2AD85A-267B-43CA-B536-4FC580025B3E}"/>
              </a:ext>
              <a:ext uri="{C183D7F6-B498-43B3-948B-1728B52AA6E4}">
                <adec:decorative xmlns:adec="http://schemas.microsoft.com/office/drawing/2017/decorative" val="1"/>
              </a:ext>
            </a:extLst>
          </p:cNvPr>
          <p:cNvCxnSpPr>
            <a:cxnSpLocks/>
          </p:cNvCxnSpPr>
          <p:nvPr/>
        </p:nvCxnSpPr>
        <p:spPr>
          <a:xfrm flipH="1" flipV="1">
            <a:off x="9560512" y="5496324"/>
            <a:ext cx="9654" cy="783630"/>
          </a:xfrm>
          <a:prstGeom prst="line">
            <a:avLst/>
          </a:prstGeom>
          <a:noFill/>
          <a:ln w="3175" cap="flat">
            <a:solidFill>
              <a:srgbClr val="000000"/>
            </a:solidFill>
            <a:custDash>
              <a:ds d="600000" sp="600000"/>
            </a:custDash>
            <a:miter lim="400000"/>
          </a:ln>
          <a:effectLst/>
        </p:spPr>
      </p:cxnSp>
      <p:sp>
        <p:nvSpPr>
          <p:cNvPr id="91" name="Jan">
            <a:extLst>
              <a:ext uri="{FF2B5EF4-FFF2-40B4-BE49-F238E27FC236}">
                <a16:creationId xmlns:a16="http://schemas.microsoft.com/office/drawing/2014/main" id="{5BEF622C-E2E5-4EEE-833F-5D0593B3290B}"/>
              </a:ext>
              <a:ext uri="{C183D7F6-B498-43B3-948B-1728B52AA6E4}">
                <adec:decorative xmlns:adec="http://schemas.microsoft.com/office/drawing/2017/decorative" val="1"/>
              </a:ext>
            </a:extLst>
          </p:cNvPr>
          <p:cNvSpPr txBox="1"/>
          <p:nvPr/>
        </p:nvSpPr>
        <p:spPr>
          <a:xfrm>
            <a:off x="1883038" y="5496324"/>
            <a:ext cx="697319" cy="306557"/>
          </a:xfrm>
          <a:prstGeom prst="rect">
            <a:avLst/>
          </a:prstGeom>
          <a:no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29292"/>
                </a:solidFill>
                <a:effectLst/>
                <a:uLnTx/>
                <a:uFillTx/>
                <a:latin typeface="Arial Nova Cond Light" panose="020B0306020202020204" pitchFamily="34" charset="0"/>
                <a:ea typeface="+mn-ea"/>
                <a:cs typeface="Arial Unicode MS"/>
              </a:rPr>
              <a:t>Q1</a:t>
            </a:r>
          </a:p>
        </p:txBody>
      </p:sp>
      <p:sp>
        <p:nvSpPr>
          <p:cNvPr id="92" name="Feb">
            <a:extLst>
              <a:ext uri="{FF2B5EF4-FFF2-40B4-BE49-F238E27FC236}">
                <a16:creationId xmlns:a16="http://schemas.microsoft.com/office/drawing/2014/main" id="{9F9D6A90-1DA6-4DBC-98ED-9DA30BB8AF5E}"/>
              </a:ext>
              <a:ext uri="{C183D7F6-B498-43B3-948B-1728B52AA6E4}">
                <adec:decorative xmlns:adec="http://schemas.microsoft.com/office/drawing/2017/decorative" val="1"/>
              </a:ext>
            </a:extLst>
          </p:cNvPr>
          <p:cNvSpPr txBox="1"/>
          <p:nvPr/>
        </p:nvSpPr>
        <p:spPr>
          <a:xfrm>
            <a:off x="2582501" y="5496324"/>
            <a:ext cx="697319" cy="306557"/>
          </a:xfrm>
          <a:prstGeom prst="rect">
            <a:avLst/>
          </a:prstGeom>
          <a:no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29292"/>
                </a:solidFill>
                <a:effectLst/>
                <a:uLnTx/>
                <a:uFillTx/>
                <a:latin typeface="Arial Nova Cond Light" panose="020B0306020202020204" pitchFamily="34" charset="0"/>
                <a:ea typeface="+mn-ea"/>
                <a:cs typeface="Arial Unicode MS"/>
              </a:rPr>
              <a:t>Q2</a:t>
            </a:r>
          </a:p>
        </p:txBody>
      </p:sp>
      <p:sp>
        <p:nvSpPr>
          <p:cNvPr id="94" name="Mar">
            <a:extLst>
              <a:ext uri="{FF2B5EF4-FFF2-40B4-BE49-F238E27FC236}">
                <a16:creationId xmlns:a16="http://schemas.microsoft.com/office/drawing/2014/main" id="{8B2070A0-01D6-43D0-87CF-6D56A59708E9}"/>
              </a:ext>
              <a:ext uri="{C183D7F6-B498-43B3-948B-1728B52AA6E4}">
                <adec:decorative xmlns:adec="http://schemas.microsoft.com/office/drawing/2017/decorative" val="1"/>
              </a:ext>
            </a:extLst>
          </p:cNvPr>
          <p:cNvSpPr txBox="1"/>
          <p:nvPr/>
        </p:nvSpPr>
        <p:spPr>
          <a:xfrm>
            <a:off x="3281965" y="5496324"/>
            <a:ext cx="697319" cy="306557"/>
          </a:xfrm>
          <a:prstGeom prst="rect">
            <a:avLst/>
          </a:prstGeom>
          <a:no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29292"/>
                </a:solidFill>
                <a:effectLst/>
                <a:uLnTx/>
                <a:uFillTx/>
                <a:latin typeface="Arial Nova Cond Light" panose="020B0306020202020204" pitchFamily="34" charset="0"/>
                <a:ea typeface="+mn-ea"/>
                <a:cs typeface="Arial Unicode MS"/>
              </a:rPr>
              <a:t>Q3</a:t>
            </a:r>
          </a:p>
        </p:txBody>
      </p:sp>
      <p:sp>
        <p:nvSpPr>
          <p:cNvPr id="95" name="Apr">
            <a:extLst>
              <a:ext uri="{FF2B5EF4-FFF2-40B4-BE49-F238E27FC236}">
                <a16:creationId xmlns:a16="http://schemas.microsoft.com/office/drawing/2014/main" id="{DE15C8CB-3652-4630-88A3-64E883219962}"/>
              </a:ext>
              <a:ext uri="{C183D7F6-B498-43B3-948B-1728B52AA6E4}">
                <adec:decorative xmlns:adec="http://schemas.microsoft.com/office/drawing/2017/decorative" val="1"/>
              </a:ext>
            </a:extLst>
          </p:cNvPr>
          <p:cNvSpPr txBox="1"/>
          <p:nvPr/>
        </p:nvSpPr>
        <p:spPr>
          <a:xfrm>
            <a:off x="3981429" y="5496324"/>
            <a:ext cx="697319" cy="306557"/>
          </a:xfrm>
          <a:prstGeom prst="rect">
            <a:avLst/>
          </a:prstGeom>
          <a:no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29292"/>
                </a:solidFill>
                <a:effectLst/>
                <a:uLnTx/>
                <a:uFillTx/>
                <a:latin typeface="Arial Nova Cond Light" panose="020B0306020202020204" pitchFamily="34" charset="0"/>
                <a:ea typeface="+mn-ea"/>
                <a:cs typeface="Arial Unicode MS"/>
              </a:rPr>
              <a:t>Q4</a:t>
            </a:r>
          </a:p>
        </p:txBody>
      </p:sp>
      <p:sp>
        <p:nvSpPr>
          <p:cNvPr id="100" name="May">
            <a:extLst>
              <a:ext uri="{FF2B5EF4-FFF2-40B4-BE49-F238E27FC236}">
                <a16:creationId xmlns:a16="http://schemas.microsoft.com/office/drawing/2014/main" id="{1932B4D4-71F4-4994-BF08-B44264274CC4}"/>
              </a:ext>
              <a:ext uri="{C183D7F6-B498-43B3-948B-1728B52AA6E4}">
                <adec:decorative xmlns:adec="http://schemas.microsoft.com/office/drawing/2017/decorative" val="1"/>
              </a:ext>
            </a:extLst>
          </p:cNvPr>
          <p:cNvSpPr txBox="1"/>
          <p:nvPr/>
        </p:nvSpPr>
        <p:spPr>
          <a:xfrm>
            <a:off x="4680893" y="5496324"/>
            <a:ext cx="697319" cy="306557"/>
          </a:xfrm>
          <a:prstGeom prst="rect">
            <a:avLst/>
          </a:prstGeom>
          <a:no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29292"/>
                </a:solidFill>
                <a:effectLst/>
                <a:uLnTx/>
                <a:uFillTx/>
                <a:latin typeface="Arial Nova Cond Light" panose="020B0306020202020204" pitchFamily="34" charset="0"/>
                <a:ea typeface="+mn-ea"/>
                <a:cs typeface="Arial Unicode MS"/>
              </a:rPr>
              <a:t>Q1</a:t>
            </a:r>
          </a:p>
        </p:txBody>
      </p:sp>
      <p:sp>
        <p:nvSpPr>
          <p:cNvPr id="101" name="Jun">
            <a:extLst>
              <a:ext uri="{FF2B5EF4-FFF2-40B4-BE49-F238E27FC236}">
                <a16:creationId xmlns:a16="http://schemas.microsoft.com/office/drawing/2014/main" id="{9A7734EC-78EE-4C84-8BA6-9193E129A04D}"/>
              </a:ext>
              <a:ext uri="{C183D7F6-B498-43B3-948B-1728B52AA6E4}">
                <adec:decorative xmlns:adec="http://schemas.microsoft.com/office/drawing/2017/decorative" val="1"/>
              </a:ext>
            </a:extLst>
          </p:cNvPr>
          <p:cNvSpPr txBox="1"/>
          <p:nvPr/>
        </p:nvSpPr>
        <p:spPr>
          <a:xfrm>
            <a:off x="5380357" y="5496324"/>
            <a:ext cx="697319" cy="306557"/>
          </a:xfrm>
          <a:prstGeom prst="rect">
            <a:avLst/>
          </a:prstGeom>
          <a:no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29292"/>
                </a:solidFill>
                <a:effectLst/>
                <a:uLnTx/>
                <a:uFillTx/>
                <a:latin typeface="Arial Nova Cond Light" panose="020B0306020202020204" pitchFamily="34" charset="0"/>
                <a:ea typeface="+mn-ea"/>
                <a:cs typeface="Arial Unicode MS"/>
              </a:rPr>
              <a:t>Q2</a:t>
            </a:r>
          </a:p>
        </p:txBody>
      </p:sp>
      <p:sp>
        <p:nvSpPr>
          <p:cNvPr id="102" name="Jul">
            <a:extLst>
              <a:ext uri="{FF2B5EF4-FFF2-40B4-BE49-F238E27FC236}">
                <a16:creationId xmlns:a16="http://schemas.microsoft.com/office/drawing/2014/main" id="{5529E62E-3415-4220-9F83-E8522586E325}"/>
              </a:ext>
              <a:ext uri="{C183D7F6-B498-43B3-948B-1728B52AA6E4}">
                <adec:decorative xmlns:adec="http://schemas.microsoft.com/office/drawing/2017/decorative" val="1"/>
              </a:ext>
            </a:extLst>
          </p:cNvPr>
          <p:cNvSpPr txBox="1"/>
          <p:nvPr/>
        </p:nvSpPr>
        <p:spPr>
          <a:xfrm>
            <a:off x="6079820" y="5496324"/>
            <a:ext cx="697319" cy="306557"/>
          </a:xfrm>
          <a:prstGeom prst="rect">
            <a:avLst/>
          </a:prstGeom>
          <a:no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29292"/>
                </a:solidFill>
                <a:effectLst/>
                <a:uLnTx/>
                <a:uFillTx/>
                <a:latin typeface="Arial Nova Cond Light" panose="020B0306020202020204" pitchFamily="34" charset="0"/>
                <a:ea typeface="+mn-ea"/>
                <a:cs typeface="Arial Unicode MS"/>
              </a:rPr>
              <a:t>Q3</a:t>
            </a:r>
          </a:p>
        </p:txBody>
      </p:sp>
      <p:sp>
        <p:nvSpPr>
          <p:cNvPr id="113" name="Aug">
            <a:extLst>
              <a:ext uri="{FF2B5EF4-FFF2-40B4-BE49-F238E27FC236}">
                <a16:creationId xmlns:a16="http://schemas.microsoft.com/office/drawing/2014/main" id="{EA19D0B4-9DF3-4B50-B734-76FF27F99771}"/>
              </a:ext>
              <a:ext uri="{C183D7F6-B498-43B3-948B-1728B52AA6E4}">
                <adec:decorative xmlns:adec="http://schemas.microsoft.com/office/drawing/2017/decorative" val="1"/>
              </a:ext>
            </a:extLst>
          </p:cNvPr>
          <p:cNvSpPr txBox="1"/>
          <p:nvPr/>
        </p:nvSpPr>
        <p:spPr>
          <a:xfrm>
            <a:off x="6779284" y="5496324"/>
            <a:ext cx="697319" cy="306557"/>
          </a:xfrm>
          <a:prstGeom prst="rect">
            <a:avLst/>
          </a:prstGeom>
          <a:no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29292"/>
                </a:solidFill>
                <a:effectLst/>
                <a:uLnTx/>
                <a:uFillTx/>
                <a:latin typeface="Arial Nova Cond Light" panose="020B0306020202020204" pitchFamily="34" charset="0"/>
                <a:ea typeface="+mn-ea"/>
                <a:cs typeface="Arial Unicode MS"/>
              </a:rPr>
              <a:t>Q4</a:t>
            </a:r>
          </a:p>
        </p:txBody>
      </p:sp>
      <p:sp>
        <p:nvSpPr>
          <p:cNvPr id="114" name="Sep">
            <a:extLst>
              <a:ext uri="{FF2B5EF4-FFF2-40B4-BE49-F238E27FC236}">
                <a16:creationId xmlns:a16="http://schemas.microsoft.com/office/drawing/2014/main" id="{C544243A-5CA2-4E1B-B6E8-A9C1BFE47196}"/>
              </a:ext>
              <a:ext uri="{C183D7F6-B498-43B3-948B-1728B52AA6E4}">
                <adec:decorative xmlns:adec="http://schemas.microsoft.com/office/drawing/2017/decorative" val="1"/>
              </a:ext>
            </a:extLst>
          </p:cNvPr>
          <p:cNvSpPr txBox="1"/>
          <p:nvPr/>
        </p:nvSpPr>
        <p:spPr>
          <a:xfrm>
            <a:off x="7478748" y="5496324"/>
            <a:ext cx="697319" cy="306557"/>
          </a:xfrm>
          <a:prstGeom prst="rect">
            <a:avLst/>
          </a:prstGeom>
          <a:no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Arial Nova Cond Light" panose="020B0306020202020204" pitchFamily="34" charset="0"/>
                <a:ea typeface="+mn-ea"/>
                <a:cs typeface="Arial Unicode MS"/>
              </a:rPr>
              <a:t>2024</a:t>
            </a:r>
          </a:p>
        </p:txBody>
      </p:sp>
      <p:sp>
        <p:nvSpPr>
          <p:cNvPr id="116" name="Oct">
            <a:extLst>
              <a:ext uri="{FF2B5EF4-FFF2-40B4-BE49-F238E27FC236}">
                <a16:creationId xmlns:a16="http://schemas.microsoft.com/office/drawing/2014/main" id="{CB383EEE-413A-4453-8933-5D8DAE845A84}"/>
              </a:ext>
              <a:ext uri="{C183D7F6-B498-43B3-948B-1728B52AA6E4}">
                <adec:decorative xmlns:adec="http://schemas.microsoft.com/office/drawing/2017/decorative" val="1"/>
              </a:ext>
            </a:extLst>
          </p:cNvPr>
          <p:cNvSpPr txBox="1"/>
          <p:nvPr/>
        </p:nvSpPr>
        <p:spPr>
          <a:xfrm>
            <a:off x="8178212" y="5496324"/>
            <a:ext cx="697320" cy="306557"/>
          </a:xfrm>
          <a:prstGeom prst="rect">
            <a:avLst/>
          </a:prstGeom>
          <a:no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Arial Nova Cond Light" panose="020B0306020202020204" pitchFamily="34" charset="0"/>
                <a:ea typeface="+mn-ea"/>
                <a:cs typeface="Arial Unicode MS"/>
              </a:rPr>
              <a:t>2025</a:t>
            </a:r>
          </a:p>
        </p:txBody>
      </p:sp>
      <p:sp>
        <p:nvSpPr>
          <p:cNvPr id="118" name="Nov">
            <a:extLst>
              <a:ext uri="{FF2B5EF4-FFF2-40B4-BE49-F238E27FC236}">
                <a16:creationId xmlns:a16="http://schemas.microsoft.com/office/drawing/2014/main" id="{64DBAADF-E692-41E2-9D60-4553FCBF9E68}"/>
              </a:ext>
              <a:ext uri="{C183D7F6-B498-43B3-948B-1728B52AA6E4}">
                <adec:decorative xmlns:adec="http://schemas.microsoft.com/office/drawing/2017/decorative" val="1"/>
              </a:ext>
            </a:extLst>
          </p:cNvPr>
          <p:cNvSpPr txBox="1"/>
          <p:nvPr/>
        </p:nvSpPr>
        <p:spPr>
          <a:xfrm>
            <a:off x="8877676" y="5496324"/>
            <a:ext cx="697319" cy="306557"/>
          </a:xfrm>
          <a:prstGeom prst="rect">
            <a:avLst/>
          </a:prstGeom>
          <a:no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Arial Nova Cond Light" panose="020B0306020202020204" pitchFamily="34" charset="0"/>
                <a:ea typeface="+mn-ea"/>
                <a:cs typeface="Arial Unicode MS"/>
              </a:rPr>
              <a:t>2026</a:t>
            </a:r>
          </a:p>
        </p:txBody>
      </p:sp>
      <p:sp>
        <p:nvSpPr>
          <p:cNvPr id="121" name="Dec">
            <a:extLst>
              <a:ext uri="{FF2B5EF4-FFF2-40B4-BE49-F238E27FC236}">
                <a16:creationId xmlns:a16="http://schemas.microsoft.com/office/drawing/2014/main" id="{29C963C7-BD4D-4910-8375-12084EA46AC3}"/>
              </a:ext>
              <a:ext uri="{C183D7F6-B498-43B3-948B-1728B52AA6E4}">
                <adec:decorative xmlns:adec="http://schemas.microsoft.com/office/drawing/2017/decorative" val="1"/>
              </a:ext>
            </a:extLst>
          </p:cNvPr>
          <p:cNvSpPr txBox="1"/>
          <p:nvPr/>
        </p:nvSpPr>
        <p:spPr>
          <a:xfrm>
            <a:off x="9577139" y="5496324"/>
            <a:ext cx="697319" cy="306557"/>
          </a:xfrm>
          <a:prstGeom prst="rect">
            <a:avLst/>
          </a:prstGeom>
          <a:no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Arial Nova Cond Light" panose="020B0306020202020204" pitchFamily="34" charset="0"/>
                <a:ea typeface="+mn-ea"/>
                <a:cs typeface="Arial Unicode MS"/>
              </a:rPr>
              <a:t>2027</a:t>
            </a:r>
          </a:p>
        </p:txBody>
      </p:sp>
      <p:sp>
        <p:nvSpPr>
          <p:cNvPr id="122" name="Jan">
            <a:extLst>
              <a:ext uri="{FF2B5EF4-FFF2-40B4-BE49-F238E27FC236}">
                <a16:creationId xmlns:a16="http://schemas.microsoft.com/office/drawing/2014/main" id="{6CA65F52-B115-4F5A-A0CF-19B98DACBA17}"/>
              </a:ext>
              <a:ext uri="{C183D7F6-B498-43B3-948B-1728B52AA6E4}">
                <adec:decorative xmlns:adec="http://schemas.microsoft.com/office/drawing/2017/decorative" val="1"/>
              </a:ext>
            </a:extLst>
          </p:cNvPr>
          <p:cNvSpPr txBox="1"/>
          <p:nvPr/>
        </p:nvSpPr>
        <p:spPr>
          <a:xfrm>
            <a:off x="10276603" y="5496324"/>
            <a:ext cx="697319" cy="306557"/>
          </a:xfrm>
          <a:prstGeom prst="rect">
            <a:avLst/>
          </a:prstGeom>
          <a:no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Arial Nova Cond Light" panose="020B0306020202020204" pitchFamily="34" charset="0"/>
                <a:ea typeface="+mn-ea"/>
                <a:cs typeface="Arial Unicode MS"/>
              </a:rPr>
              <a:t>2028</a:t>
            </a:r>
          </a:p>
        </p:txBody>
      </p:sp>
      <p:sp>
        <p:nvSpPr>
          <p:cNvPr id="124" name="Feb">
            <a:extLst>
              <a:ext uri="{FF2B5EF4-FFF2-40B4-BE49-F238E27FC236}">
                <a16:creationId xmlns:a16="http://schemas.microsoft.com/office/drawing/2014/main" id="{C98314C7-041D-48FB-AF2A-A66D03AE442D}"/>
              </a:ext>
              <a:ext uri="{C183D7F6-B498-43B3-948B-1728B52AA6E4}">
                <adec:decorative xmlns:adec="http://schemas.microsoft.com/office/drawing/2017/decorative" val="1"/>
              </a:ext>
            </a:extLst>
          </p:cNvPr>
          <p:cNvSpPr txBox="1"/>
          <p:nvPr/>
        </p:nvSpPr>
        <p:spPr>
          <a:xfrm>
            <a:off x="10976067" y="5496324"/>
            <a:ext cx="697319" cy="306557"/>
          </a:xfrm>
          <a:prstGeom prst="rect">
            <a:avLst/>
          </a:prstGeom>
          <a:no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lumMod val="85000"/>
                    <a:lumOff val="15000"/>
                  </a:srgbClr>
                </a:solidFill>
                <a:effectLst/>
                <a:uLnTx/>
                <a:uFillTx/>
                <a:latin typeface="Arial Nova Cond Light" panose="020B0306020202020204" pitchFamily="34" charset="0"/>
                <a:ea typeface="+mn-ea"/>
                <a:cs typeface="Arial Unicode MS"/>
              </a:rPr>
              <a:t>2029</a:t>
            </a:r>
          </a:p>
        </p:txBody>
      </p:sp>
      <p:sp>
        <p:nvSpPr>
          <p:cNvPr id="125" name="Q1">
            <a:extLst>
              <a:ext uri="{FF2B5EF4-FFF2-40B4-BE49-F238E27FC236}">
                <a16:creationId xmlns:a16="http://schemas.microsoft.com/office/drawing/2014/main" id="{49B818C8-DF38-40A1-A5BB-3B9581C78020}"/>
              </a:ext>
              <a:ext uri="{C183D7F6-B498-43B3-948B-1728B52AA6E4}">
                <adec:decorative xmlns:adec="http://schemas.microsoft.com/office/drawing/2017/decorative" val="1"/>
              </a:ext>
            </a:extLst>
          </p:cNvPr>
          <p:cNvSpPr txBox="1"/>
          <p:nvPr/>
        </p:nvSpPr>
        <p:spPr>
          <a:xfrm>
            <a:off x="1869801" y="5193549"/>
            <a:ext cx="2808238" cy="306557"/>
          </a:xfrm>
          <a:prstGeom prst="rect">
            <a:avLst/>
          </a:prstGeom>
          <a:no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rial Nova Cond Light" panose="020B0306020202020204" pitchFamily="34" charset="0"/>
                <a:ea typeface="+mn-ea"/>
                <a:cs typeface="Arial Unicode MS"/>
              </a:rPr>
              <a:t>2022</a:t>
            </a:r>
          </a:p>
        </p:txBody>
      </p:sp>
      <p:sp>
        <p:nvSpPr>
          <p:cNvPr id="126" name="Q2">
            <a:extLst>
              <a:ext uri="{FF2B5EF4-FFF2-40B4-BE49-F238E27FC236}">
                <a16:creationId xmlns:a16="http://schemas.microsoft.com/office/drawing/2014/main" id="{15B5FE57-7704-417F-B34F-E529E26D8B43}"/>
              </a:ext>
              <a:ext uri="{C183D7F6-B498-43B3-948B-1728B52AA6E4}">
                <adec:decorative xmlns:adec="http://schemas.microsoft.com/office/drawing/2017/decorative" val="1"/>
              </a:ext>
            </a:extLst>
          </p:cNvPr>
          <p:cNvSpPr txBox="1"/>
          <p:nvPr/>
        </p:nvSpPr>
        <p:spPr>
          <a:xfrm>
            <a:off x="5099074" y="5166484"/>
            <a:ext cx="2078216" cy="306557"/>
          </a:xfrm>
          <a:prstGeom prst="rect">
            <a:avLst/>
          </a:prstGeom>
          <a:noFill/>
          <a:ln w="12700" cap="flat">
            <a:noFill/>
            <a:miter lim="400000"/>
          </a:ln>
          <a:effectLst/>
        </p:spPr>
        <p:txBody>
          <a:bodyPr wrap="square" lIns="50800" tIns="50800" rIns="50800" bIns="50800"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rial Nova Cond Light" panose="020B0306020202020204" pitchFamily="34" charset="0"/>
                <a:ea typeface="+mn-ea"/>
                <a:cs typeface="Arial Unicode MS"/>
              </a:rPr>
              <a:t>2023</a:t>
            </a:r>
          </a:p>
        </p:txBody>
      </p:sp>
      <p:cxnSp>
        <p:nvCxnSpPr>
          <p:cNvPr id="127" name="Line">
            <a:extLst>
              <a:ext uri="{FF2B5EF4-FFF2-40B4-BE49-F238E27FC236}">
                <a16:creationId xmlns:a16="http://schemas.microsoft.com/office/drawing/2014/main" id="{3E49D428-5A1E-45B2-9CEA-93291930682A}"/>
              </a:ext>
              <a:ext uri="{C183D7F6-B498-43B3-948B-1728B52AA6E4}">
                <adec:decorative xmlns:adec="http://schemas.microsoft.com/office/drawing/2017/decorative" val="1"/>
              </a:ext>
            </a:extLst>
          </p:cNvPr>
          <p:cNvCxnSpPr/>
          <p:nvPr/>
        </p:nvCxnSpPr>
        <p:spPr>
          <a:xfrm>
            <a:off x="901214" y="5795907"/>
            <a:ext cx="10765200" cy="1"/>
          </a:xfrm>
          <a:prstGeom prst="line">
            <a:avLst/>
          </a:prstGeom>
          <a:noFill/>
          <a:ln w="3175" cap="flat">
            <a:solidFill>
              <a:srgbClr val="000000"/>
            </a:solidFill>
            <a:custDash>
              <a:ds d="600000" sp="600000"/>
            </a:custDash>
            <a:miter lim="400000"/>
          </a:ln>
          <a:effectLst/>
        </p:spPr>
      </p:cxnSp>
      <p:cxnSp>
        <p:nvCxnSpPr>
          <p:cNvPr id="129" name="Line">
            <a:extLst>
              <a:ext uri="{FF2B5EF4-FFF2-40B4-BE49-F238E27FC236}">
                <a16:creationId xmlns:a16="http://schemas.microsoft.com/office/drawing/2014/main" id="{BAFBD1E9-8135-404D-BA2A-427F9FB68C9D}"/>
              </a:ext>
              <a:ext uri="{C183D7F6-B498-43B3-948B-1728B52AA6E4}">
                <adec:decorative xmlns:adec="http://schemas.microsoft.com/office/drawing/2017/decorative" val="1"/>
              </a:ext>
            </a:extLst>
          </p:cNvPr>
          <p:cNvCxnSpPr/>
          <p:nvPr/>
        </p:nvCxnSpPr>
        <p:spPr>
          <a:xfrm>
            <a:off x="1890010" y="5494581"/>
            <a:ext cx="9776403" cy="1"/>
          </a:xfrm>
          <a:prstGeom prst="line">
            <a:avLst/>
          </a:prstGeom>
          <a:noFill/>
          <a:ln w="3175" cap="flat">
            <a:solidFill>
              <a:srgbClr val="000000"/>
            </a:solidFill>
            <a:custDash>
              <a:ds d="600000" sp="600000"/>
            </a:custDash>
            <a:miter lim="400000"/>
          </a:ln>
          <a:effectLst/>
        </p:spPr>
      </p:cxnSp>
      <p:cxnSp>
        <p:nvCxnSpPr>
          <p:cNvPr id="130" name="Line">
            <a:extLst>
              <a:ext uri="{FF2B5EF4-FFF2-40B4-BE49-F238E27FC236}">
                <a16:creationId xmlns:a16="http://schemas.microsoft.com/office/drawing/2014/main" id="{12CFB273-AD3D-4C35-879B-47A6A5B89E7F}"/>
              </a:ext>
              <a:ext uri="{C183D7F6-B498-43B3-948B-1728B52AA6E4}">
                <adec:decorative xmlns:adec="http://schemas.microsoft.com/office/drawing/2017/decorative" val="1"/>
              </a:ext>
            </a:extLst>
          </p:cNvPr>
          <p:cNvCxnSpPr/>
          <p:nvPr/>
        </p:nvCxnSpPr>
        <p:spPr>
          <a:xfrm>
            <a:off x="901214" y="6284044"/>
            <a:ext cx="10765199" cy="1"/>
          </a:xfrm>
          <a:prstGeom prst="line">
            <a:avLst/>
          </a:prstGeom>
          <a:noFill/>
          <a:ln w="3175" cap="flat">
            <a:solidFill>
              <a:srgbClr val="000000"/>
            </a:solidFill>
            <a:custDash>
              <a:ds d="600000" sp="600000"/>
            </a:custDash>
            <a:miter lim="400000"/>
          </a:ln>
          <a:effectLst/>
        </p:spPr>
      </p:cxnSp>
      <p:sp>
        <p:nvSpPr>
          <p:cNvPr id="138" name="Rectangle">
            <a:extLst>
              <a:ext uri="{FF2B5EF4-FFF2-40B4-BE49-F238E27FC236}">
                <a16:creationId xmlns:a16="http://schemas.microsoft.com/office/drawing/2014/main" id="{A1AA04B7-765E-40FA-B047-045E3355F145}"/>
              </a:ext>
              <a:ext uri="{C183D7F6-B498-43B3-948B-1728B52AA6E4}">
                <adec:decorative xmlns:adec="http://schemas.microsoft.com/office/drawing/2017/decorative" val="1"/>
              </a:ext>
            </a:extLst>
          </p:cNvPr>
          <p:cNvSpPr/>
          <p:nvPr/>
        </p:nvSpPr>
        <p:spPr>
          <a:xfrm>
            <a:off x="2100593" y="5969558"/>
            <a:ext cx="7315200" cy="146261"/>
          </a:xfrm>
          <a:prstGeom prst="roundRect">
            <a:avLst>
              <a:gd name="adj" fmla="val 0"/>
            </a:avLst>
          </a:prstGeom>
          <a:solidFill>
            <a:srgbClr val="4D90CD"/>
          </a:soli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mn-cs"/>
            </a:endParaRPr>
          </a:p>
        </p:txBody>
      </p:sp>
      <p:cxnSp>
        <p:nvCxnSpPr>
          <p:cNvPr id="139" name="Line">
            <a:extLst>
              <a:ext uri="{FF2B5EF4-FFF2-40B4-BE49-F238E27FC236}">
                <a16:creationId xmlns:a16="http://schemas.microsoft.com/office/drawing/2014/main" id="{EB3A8F7E-AA9F-4A26-8F9D-365A1C388CAF}"/>
              </a:ext>
              <a:ext uri="{C183D7F6-B498-43B3-948B-1728B52AA6E4}">
                <adec:decorative xmlns:adec="http://schemas.microsoft.com/office/drawing/2017/decorative" val="1"/>
              </a:ext>
            </a:extLst>
          </p:cNvPr>
          <p:cNvCxnSpPr>
            <a:cxnSpLocks/>
          </p:cNvCxnSpPr>
          <p:nvPr/>
        </p:nvCxnSpPr>
        <p:spPr>
          <a:xfrm flipV="1">
            <a:off x="6069260" y="5496324"/>
            <a:ext cx="0" cy="805171"/>
          </a:xfrm>
          <a:prstGeom prst="line">
            <a:avLst/>
          </a:prstGeom>
          <a:noFill/>
          <a:ln w="3175" cap="flat">
            <a:solidFill>
              <a:srgbClr val="000000"/>
            </a:solidFill>
            <a:custDash>
              <a:ds d="600000" sp="600000"/>
            </a:custDash>
            <a:miter lim="400000"/>
          </a:ln>
          <a:effectLst/>
        </p:spPr>
      </p:cxnSp>
      <p:sp>
        <p:nvSpPr>
          <p:cNvPr id="141" name="Circle">
            <a:extLst>
              <a:ext uri="{FF2B5EF4-FFF2-40B4-BE49-F238E27FC236}">
                <a16:creationId xmlns:a16="http://schemas.microsoft.com/office/drawing/2014/main" id="{99840289-5E77-4BD9-803E-B03645D62A27}"/>
              </a:ext>
              <a:ext uri="{C183D7F6-B498-43B3-948B-1728B52AA6E4}">
                <adec:decorative xmlns:adec="http://schemas.microsoft.com/office/drawing/2017/decorative" val="1"/>
              </a:ext>
            </a:extLst>
          </p:cNvPr>
          <p:cNvSpPr/>
          <p:nvPr/>
        </p:nvSpPr>
        <p:spPr>
          <a:xfrm>
            <a:off x="2134117" y="5917575"/>
            <a:ext cx="248299" cy="248277"/>
          </a:xfrm>
          <a:prstGeom prst="ellipse">
            <a:avLst/>
          </a:prstGeom>
          <a:solidFill>
            <a:srgbClr val="4D90CD"/>
          </a:solidFill>
          <a:ln w="63500" cap="flat">
            <a:solidFill>
              <a:srgbClr val="FFFFFF"/>
            </a:solidFill>
            <a:prstDash val="solid"/>
            <a:miter lim="400000"/>
          </a:ln>
          <a:effectLst>
            <a:outerShdw blurRad="63500" dir="5400000" rotWithShape="0">
              <a:srgbClr val="000000">
                <a:alpha val="29849"/>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ova Cond Light" panose="020B0306020202020204" pitchFamily="34" charset="0"/>
              <a:ea typeface="+mn-ea"/>
              <a:cs typeface="+mn-cs"/>
            </a:endParaRPr>
          </a:p>
        </p:txBody>
      </p:sp>
      <p:sp>
        <p:nvSpPr>
          <p:cNvPr id="142" name="Rectangle">
            <a:extLst>
              <a:ext uri="{FF2B5EF4-FFF2-40B4-BE49-F238E27FC236}">
                <a16:creationId xmlns:a16="http://schemas.microsoft.com/office/drawing/2014/main" id="{DA65780B-02CF-43CF-B738-20FB006DE363}"/>
              </a:ext>
              <a:ext uri="{C183D7F6-B498-43B3-948B-1728B52AA6E4}">
                <adec:decorative xmlns:adec="http://schemas.microsoft.com/office/drawing/2017/decorative" val="1"/>
              </a:ext>
            </a:extLst>
          </p:cNvPr>
          <p:cNvSpPr/>
          <p:nvPr/>
        </p:nvSpPr>
        <p:spPr>
          <a:xfrm>
            <a:off x="9000954" y="5969423"/>
            <a:ext cx="2743200" cy="146261"/>
          </a:xfrm>
          <a:prstGeom prst="roundRect">
            <a:avLst>
              <a:gd name="adj" fmla="val 0"/>
            </a:avLst>
          </a:prstGeom>
          <a:gradFill flip="none" rotWithShape="1">
            <a:gsLst>
              <a:gs pos="64000">
                <a:srgbClr val="4D90CD"/>
              </a:gs>
              <a:gs pos="100000">
                <a:srgbClr val="FFFFFF">
                  <a:alpha val="0"/>
                </a:srgbClr>
              </a:gs>
            </a:gsLst>
            <a:lin ang="0" scaled="1"/>
            <a:tileRect/>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ova Cond Light" panose="020B0306020202020204" pitchFamily="34" charset="0"/>
              <a:ea typeface="+mn-ea"/>
              <a:cs typeface="+mn-cs"/>
            </a:endParaRPr>
          </a:p>
        </p:txBody>
      </p:sp>
    </p:spTree>
    <p:extLst>
      <p:ext uri="{BB962C8B-B14F-4D97-AF65-F5344CB8AC3E}">
        <p14:creationId xmlns:p14="http://schemas.microsoft.com/office/powerpoint/2010/main" val="1870448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9" name="Group 2048">
            <a:extLst>
              <a:ext uri="{FF2B5EF4-FFF2-40B4-BE49-F238E27FC236}">
                <a16:creationId xmlns:a16="http://schemas.microsoft.com/office/drawing/2014/main" id="{94EBD376-32F3-4A06-8A1A-A77D82298F8E}"/>
              </a:ext>
              <a:ext uri="{C183D7F6-B498-43B3-948B-1728B52AA6E4}">
                <adec:decorative xmlns:adec="http://schemas.microsoft.com/office/drawing/2017/decorative" val="1"/>
              </a:ext>
            </a:extLst>
          </p:cNvPr>
          <p:cNvGrpSpPr/>
          <p:nvPr/>
        </p:nvGrpSpPr>
        <p:grpSpPr>
          <a:xfrm>
            <a:off x="239995" y="221963"/>
            <a:ext cx="9530398" cy="1131486"/>
            <a:chOff x="239995" y="221963"/>
            <a:chExt cx="9530398" cy="1131486"/>
          </a:xfrm>
          <a:effectLst>
            <a:reflection blurRad="6350" stA="52000" endA="300" endPos="35000" dir="5400000" sy="-100000" algn="bl" rotWithShape="0"/>
          </a:effectLst>
        </p:grpSpPr>
        <p:grpSp>
          <p:nvGrpSpPr>
            <p:cNvPr id="2048" name="Group 2047">
              <a:extLst>
                <a:ext uri="{FF2B5EF4-FFF2-40B4-BE49-F238E27FC236}">
                  <a16:creationId xmlns:a16="http://schemas.microsoft.com/office/drawing/2014/main" id="{FA70AC38-36BA-4DE5-9E71-04428D601FC5}"/>
                </a:ext>
              </a:extLst>
            </p:cNvPr>
            <p:cNvGrpSpPr/>
            <p:nvPr/>
          </p:nvGrpSpPr>
          <p:grpSpPr>
            <a:xfrm>
              <a:off x="777766" y="221963"/>
              <a:ext cx="8992627" cy="1131486"/>
              <a:chOff x="777766" y="221963"/>
              <a:chExt cx="8992627" cy="1131486"/>
            </a:xfrm>
          </p:grpSpPr>
          <p:sp>
            <p:nvSpPr>
              <p:cNvPr id="27" name="Freeform: Shape 26">
                <a:extLst>
                  <a:ext uri="{FF2B5EF4-FFF2-40B4-BE49-F238E27FC236}">
                    <a16:creationId xmlns:a16="http://schemas.microsoft.com/office/drawing/2014/main" id="{6A4A5763-4250-410A-8B09-8109C5E6967C}"/>
                  </a:ext>
                </a:extLst>
              </p:cNvPr>
              <p:cNvSpPr/>
              <p:nvPr/>
            </p:nvSpPr>
            <p:spPr>
              <a:xfrm>
                <a:off x="6737764" y="221963"/>
                <a:ext cx="3032629" cy="1131486"/>
              </a:xfrm>
              <a:custGeom>
                <a:avLst/>
                <a:gdLst>
                  <a:gd name="connsiteX0" fmla="*/ 12728 w 1909898"/>
                  <a:gd name="connsiteY0" fmla="*/ 0 h 777240"/>
                  <a:gd name="connsiteX1" fmla="*/ 1521278 w 1909898"/>
                  <a:gd name="connsiteY1" fmla="*/ 0 h 777240"/>
                  <a:gd name="connsiteX2" fmla="*/ 1909898 w 1909898"/>
                  <a:gd name="connsiteY2" fmla="*/ 388620 h 777240"/>
                  <a:gd name="connsiteX3" fmla="*/ 1521278 w 1909898"/>
                  <a:gd name="connsiteY3" fmla="*/ 777240 h 777240"/>
                  <a:gd name="connsiteX4" fmla="*/ 12728 w 1909898"/>
                  <a:gd name="connsiteY4" fmla="*/ 777240 h 777240"/>
                  <a:gd name="connsiteX5" fmla="*/ 0 w 1909898"/>
                  <a:gd name="connsiteY5" fmla="*/ 775957 h 777240"/>
                  <a:gd name="connsiteX6" fmla="*/ 0 w 1909898"/>
                  <a:gd name="connsiteY6" fmla="*/ 128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9898" h="777240">
                    <a:moveTo>
                      <a:pt x="12728" y="0"/>
                    </a:moveTo>
                    <a:lnTo>
                      <a:pt x="1521278" y="0"/>
                    </a:lnTo>
                    <a:cubicBezTo>
                      <a:pt x="1735907" y="0"/>
                      <a:pt x="1909898" y="173991"/>
                      <a:pt x="1909898" y="388620"/>
                    </a:cubicBezTo>
                    <a:cubicBezTo>
                      <a:pt x="1909898" y="603249"/>
                      <a:pt x="1735907" y="777240"/>
                      <a:pt x="1521278" y="777240"/>
                    </a:cubicBezTo>
                    <a:lnTo>
                      <a:pt x="12728" y="777240"/>
                    </a:lnTo>
                    <a:lnTo>
                      <a:pt x="0" y="775957"/>
                    </a:lnTo>
                    <a:lnTo>
                      <a:pt x="0" y="1283"/>
                    </a:lnTo>
                    <a:close/>
                  </a:path>
                </a:pathLst>
              </a:custGeom>
              <a:solidFill>
                <a:srgbClr val="4D90CD"/>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57200" tIns="5715" rIns="91440" bIns="54011" numCol="1" spcCol="1270" anchor="ctr" anchorCtr="0">
                <a:noAutofit/>
                <a:flatTx/>
              </a:bodyPr>
              <a:lstStyle/>
              <a:p>
                <a:pPr marL="0" marR="0" lvl="0" indent="0" algn="l" defTabSz="400050" rtl="0" eaLnBrk="1" fontAlgn="auto" latinLnBrk="0" hangingPunct="1">
                  <a:lnSpc>
                    <a:spcPct val="90000"/>
                  </a:lnSpc>
                  <a:spcBef>
                    <a:spcPct val="0"/>
                  </a:spcBef>
                  <a:spcAft>
                    <a:spcPct val="35000"/>
                  </a:spcAft>
                  <a:buClrTx/>
                  <a:buSzTx/>
                  <a:buFontTx/>
                  <a:buNone/>
                  <a:tabLst/>
                  <a:defRPr/>
                </a:pPr>
                <a:endParaRPr kumimoji="0" lang="en-US" sz="1000" b="1" i="0" u="none" strike="noStrike" kern="1200" cap="none" spc="0" normalizeH="0" baseline="0" noProof="0">
                  <a:ln>
                    <a:noFill/>
                  </a:ln>
                  <a:solidFill>
                    <a:srgbClr val="B13DC8">
                      <a:lumMod val="50000"/>
                    </a:srgbClr>
                  </a:solidFill>
                  <a:effectLst/>
                  <a:uLnTx/>
                  <a:uFillTx/>
                  <a:latin typeface="Avenir Next LT Pro Light"/>
                  <a:ea typeface="+mn-ea"/>
                  <a:cs typeface="+mn-cs"/>
                </a:endParaRPr>
              </a:p>
            </p:txBody>
          </p:sp>
          <p:sp>
            <p:nvSpPr>
              <p:cNvPr id="30" name="Freeform: Shape 29">
                <a:extLst>
                  <a:ext uri="{FF2B5EF4-FFF2-40B4-BE49-F238E27FC236}">
                    <a16:creationId xmlns:a16="http://schemas.microsoft.com/office/drawing/2014/main" id="{594F2DD8-6357-4DB9-80CC-347E2AFB72E3}"/>
                  </a:ext>
                </a:extLst>
              </p:cNvPr>
              <p:cNvSpPr/>
              <p:nvPr/>
            </p:nvSpPr>
            <p:spPr>
              <a:xfrm>
                <a:off x="777766" y="221963"/>
                <a:ext cx="7754807" cy="1131486"/>
              </a:xfrm>
              <a:custGeom>
                <a:avLst/>
                <a:gdLst>
                  <a:gd name="connsiteX0" fmla="*/ 12728 w 1909898"/>
                  <a:gd name="connsiteY0" fmla="*/ 0 h 777240"/>
                  <a:gd name="connsiteX1" fmla="*/ 1521278 w 1909898"/>
                  <a:gd name="connsiteY1" fmla="*/ 0 h 777240"/>
                  <a:gd name="connsiteX2" fmla="*/ 1909898 w 1909898"/>
                  <a:gd name="connsiteY2" fmla="*/ 388620 h 777240"/>
                  <a:gd name="connsiteX3" fmla="*/ 1521278 w 1909898"/>
                  <a:gd name="connsiteY3" fmla="*/ 777240 h 777240"/>
                  <a:gd name="connsiteX4" fmla="*/ 12728 w 1909898"/>
                  <a:gd name="connsiteY4" fmla="*/ 777240 h 777240"/>
                  <a:gd name="connsiteX5" fmla="*/ 0 w 1909898"/>
                  <a:gd name="connsiteY5" fmla="*/ 775957 h 777240"/>
                  <a:gd name="connsiteX6" fmla="*/ 0 w 1909898"/>
                  <a:gd name="connsiteY6" fmla="*/ 1283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9898" h="777240">
                    <a:moveTo>
                      <a:pt x="12728" y="0"/>
                    </a:moveTo>
                    <a:lnTo>
                      <a:pt x="1521278" y="0"/>
                    </a:lnTo>
                    <a:cubicBezTo>
                      <a:pt x="1735907" y="0"/>
                      <a:pt x="1909898" y="173991"/>
                      <a:pt x="1909898" y="388620"/>
                    </a:cubicBezTo>
                    <a:cubicBezTo>
                      <a:pt x="1909898" y="603249"/>
                      <a:pt x="1735907" y="777240"/>
                      <a:pt x="1521278" y="777240"/>
                    </a:cubicBezTo>
                    <a:lnTo>
                      <a:pt x="12728" y="777240"/>
                    </a:lnTo>
                    <a:lnTo>
                      <a:pt x="0" y="775957"/>
                    </a:lnTo>
                    <a:lnTo>
                      <a:pt x="0" y="1283"/>
                    </a:lnTo>
                    <a:close/>
                  </a:path>
                </a:pathLst>
              </a:custGeom>
              <a:solidFill>
                <a:srgbClr val="4D90CD"/>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57200" tIns="5715" rIns="91440" bIns="54011" numCol="1" spcCol="1270" anchor="ctr" anchorCtr="0">
                <a:noAutofit/>
                <a:flatTx/>
              </a:bodyPr>
              <a:lstStyle/>
              <a:p>
                <a:pPr marL="0" marR="0" lvl="0" indent="0" algn="l" defTabSz="400050" rtl="0" eaLnBrk="1" fontAlgn="auto" latinLnBrk="0" hangingPunct="1">
                  <a:lnSpc>
                    <a:spcPct val="90000"/>
                  </a:lnSpc>
                  <a:spcBef>
                    <a:spcPct val="0"/>
                  </a:spcBef>
                  <a:spcAft>
                    <a:spcPct val="35000"/>
                  </a:spcAft>
                  <a:buClrTx/>
                  <a:buSzTx/>
                  <a:buFontTx/>
                  <a:buNone/>
                  <a:tabLst/>
                  <a:defRPr/>
                </a:pPr>
                <a:endParaRPr kumimoji="0" lang="en-US" sz="1000" b="1" i="0" u="none" strike="noStrike" kern="1200" cap="none" spc="0" normalizeH="0" baseline="0" noProof="0" dirty="0">
                  <a:ln>
                    <a:noFill/>
                  </a:ln>
                  <a:solidFill>
                    <a:srgbClr val="B13DC8">
                      <a:lumMod val="50000"/>
                    </a:srgbClr>
                  </a:solidFill>
                  <a:effectLst/>
                  <a:uLnTx/>
                  <a:uFillTx/>
                  <a:latin typeface="Avenir Next LT Pro Light"/>
                  <a:ea typeface="+mn-ea"/>
                  <a:cs typeface="+mn-cs"/>
                </a:endParaRPr>
              </a:p>
            </p:txBody>
          </p:sp>
        </p:grpSp>
        <p:pic>
          <p:nvPicPr>
            <p:cNvPr id="2050" name="Picture 2" descr="U.S. Department of the Interior (DoI) | Drought.gov">
              <a:extLst>
                <a:ext uri="{FF2B5EF4-FFF2-40B4-BE49-F238E27FC236}">
                  <a16:creationId xmlns:a16="http://schemas.microsoft.com/office/drawing/2014/main" id="{6AC574C4-6E4D-40D0-85C4-BC6696821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95" y="221963"/>
              <a:ext cx="1131486" cy="1131486"/>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itle 30">
            <a:extLst>
              <a:ext uri="{FF2B5EF4-FFF2-40B4-BE49-F238E27FC236}">
                <a16:creationId xmlns:a16="http://schemas.microsoft.com/office/drawing/2014/main" id="{621F6498-6522-4F59-9988-C8FA23CBB418}"/>
              </a:ext>
            </a:extLst>
          </p:cNvPr>
          <p:cNvSpPr txBox="1">
            <a:spLocks noGrp="1"/>
          </p:cNvSpPr>
          <p:nvPr>
            <p:ph type="title" idx="4294967295"/>
          </p:nvPr>
        </p:nvSpPr>
        <p:spPr>
          <a:xfrm>
            <a:off x="1788588" y="587651"/>
            <a:ext cx="4520981" cy="40011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venir Next LT Pro Demi" panose="020B0704020202020204" pitchFamily="34" charset="0"/>
                <a:ea typeface="+mn-ea"/>
                <a:cs typeface="+mn-cs"/>
              </a:rPr>
              <a:t>Ongoing Engagement and Outreach</a:t>
            </a:r>
          </a:p>
        </p:txBody>
      </p:sp>
      <p:sp>
        <p:nvSpPr>
          <p:cNvPr id="36" name="TextBox 35">
            <a:extLst>
              <a:ext uri="{FF2B5EF4-FFF2-40B4-BE49-F238E27FC236}">
                <a16:creationId xmlns:a16="http://schemas.microsoft.com/office/drawing/2014/main" id="{0128BF83-894B-4E1A-80D1-F07FE4966624}"/>
              </a:ext>
            </a:extLst>
          </p:cNvPr>
          <p:cNvSpPr txBox="1"/>
          <p:nvPr/>
        </p:nvSpPr>
        <p:spPr>
          <a:xfrm>
            <a:off x="1252886" y="1719137"/>
            <a:ext cx="9719914" cy="49244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solidFill>
                <a:srgbClr val="000000"/>
              </a:solidFill>
              <a:latin typeface="Avenir Next LT Pro Light"/>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venir Next LT Pro Light"/>
                <a:ea typeface="+mn-ea"/>
                <a:cs typeface="+mn-cs"/>
              </a:rPr>
              <a:t>Regular ongoing interaction with Interstate Oil and Gas Compact Commission and States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venir Next LT Pro Light"/>
                <a:ea typeface="+mn-ea"/>
                <a:cs typeface="+mn-cs"/>
              </a:rPr>
              <a:t>Tribal Consultation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Avenir Next LT Pro Light"/>
              </a:rPr>
              <a:t>Technical assistance from Department of Energy on measurement &amp; reporting </a:t>
            </a:r>
          </a:p>
          <a:p>
            <a:pPr marL="285750" indent="-285750">
              <a:lnSpc>
                <a:spcPct val="150000"/>
              </a:lnSpc>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latin typeface="Avenir Next LT Pro Light"/>
                <a:ea typeface="+mn-ea"/>
                <a:cs typeface="+mn-cs"/>
              </a:rPr>
              <a:t>BLM technical assistance to state and Tribal grant programs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venir Next LT Pro Light"/>
                <a:ea typeface="+mn-ea"/>
                <a:cs typeface="+mn-cs"/>
              </a:rPr>
              <a:t>Input from the public, NGOs, academia, oil &amp; gas industry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0000"/>
              </a:solidFill>
              <a:latin typeface="Avenir Next LT Pro Light"/>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000" dirty="0">
                <a:solidFill>
                  <a:srgbClr val="000000"/>
                </a:solidFill>
                <a:latin typeface="Avenir Next LT Pro Light"/>
              </a:rPr>
              <a:t> written input to </a:t>
            </a:r>
            <a:r>
              <a:rPr lang="en-US" sz="2000" dirty="0">
                <a:solidFill>
                  <a:srgbClr val="000000"/>
                </a:solidFill>
                <a:latin typeface="Avenir Next LT Pro Light"/>
                <a:hlinkClick r:id="rId3"/>
              </a:rPr>
              <a:t>orphanedwells@blm.gov</a:t>
            </a:r>
            <a:r>
              <a:rPr lang="en-US" sz="2000" dirty="0">
                <a:solidFill>
                  <a:srgbClr val="000000"/>
                </a:solidFill>
                <a:latin typeface="Avenir Next LT Pro Light"/>
              </a:rPr>
              <a:t> </a:t>
            </a:r>
            <a:endParaRPr kumimoji="0" lang="en-US" sz="2000" b="0" i="0" u="none" strike="noStrike" kern="1200" cap="none" spc="0" normalizeH="0" baseline="0" noProof="0" dirty="0">
              <a:ln>
                <a:noFill/>
              </a:ln>
              <a:solidFill>
                <a:srgbClr val="000000"/>
              </a:solidFill>
              <a:effectLst/>
              <a:uLnTx/>
              <a:uFillTx/>
              <a:latin typeface="Avenir Next LT Pro Light"/>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srgbClr val="000000"/>
              </a:solidFill>
              <a:effectLst/>
              <a:uLnTx/>
              <a:uFillTx/>
              <a:latin typeface="Avenir Next LT Pro Light"/>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srgbClr val="000000"/>
              </a:solidFill>
              <a:effectLst/>
              <a:uLnTx/>
              <a:uFillTx/>
              <a:latin typeface="Avenir Next LT Pro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000000"/>
              </a:solidFill>
              <a:latin typeface="Avenir Next LT Pro Ligh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venir Next LT Pro Light"/>
              <a:ea typeface="+mn-ea"/>
              <a:cs typeface="+mn-cs"/>
            </a:endParaRPr>
          </a:p>
        </p:txBody>
      </p:sp>
    </p:spTree>
    <p:extLst>
      <p:ext uri="{BB962C8B-B14F-4D97-AF65-F5344CB8AC3E}">
        <p14:creationId xmlns:p14="http://schemas.microsoft.com/office/powerpoint/2010/main" val="423512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descr="Input or comments can be sent to orphanedwells@blm.gov.">
            <a:extLst>
              <a:ext uri="{FF2B5EF4-FFF2-40B4-BE49-F238E27FC236}">
                <a16:creationId xmlns:a16="http://schemas.microsoft.com/office/drawing/2014/main" id="{B69A253E-F008-46D7-814B-FA566804AED1}"/>
              </a:ext>
            </a:extLst>
          </p:cNvPr>
          <p:cNvSpPr>
            <a:spLocks noGrp="1"/>
          </p:cNvSpPr>
          <p:nvPr>
            <p:ph type="title" idx="4294967295"/>
          </p:nvPr>
        </p:nvSpPr>
        <p:spPr>
          <a:xfrm>
            <a:off x="352425" y="494018"/>
            <a:ext cx="11487150" cy="1003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00000"/>
                </a:solidFill>
                <a:effectLst/>
                <a:uLnTx/>
                <a:uFillTx/>
                <a:latin typeface="Avenir Next LT Pro Light"/>
                <a:ea typeface="+mn-ea"/>
                <a:cs typeface="+mn-cs"/>
              </a:rPr>
              <a:t>written input to </a:t>
            </a:r>
            <a:r>
              <a:rPr kumimoji="0" lang="en-US" sz="4000" b="1" i="0" u="none" strike="noStrike" kern="1200" cap="none" spc="0" normalizeH="0" baseline="0" noProof="0" dirty="0">
                <a:ln>
                  <a:noFill/>
                </a:ln>
                <a:solidFill>
                  <a:srgbClr val="000000"/>
                </a:solidFill>
                <a:effectLst/>
                <a:uLnTx/>
                <a:uFillTx/>
                <a:latin typeface="Avenir Next LT Pro Light"/>
                <a:ea typeface="+mn-ea"/>
                <a:cs typeface="+mn-cs"/>
                <a:hlinkClick r:id="rId2"/>
              </a:rPr>
              <a:t>orphanedwells@blm.gov</a:t>
            </a:r>
            <a:r>
              <a:rPr kumimoji="0" lang="en-US" sz="4000" b="1" i="0" u="none" strike="noStrike" kern="1200" cap="none" spc="0" normalizeH="0" baseline="0" noProof="0" dirty="0">
                <a:ln>
                  <a:noFill/>
                </a:ln>
                <a:solidFill>
                  <a:srgbClr val="000000"/>
                </a:solidFill>
                <a:effectLst/>
                <a:uLnTx/>
                <a:uFillTx/>
                <a:latin typeface="Avenir Next LT Pro Light"/>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An orphaned well on public lands.">
            <a:extLst>
              <a:ext uri="{FF2B5EF4-FFF2-40B4-BE49-F238E27FC236}">
                <a16:creationId xmlns:a16="http://schemas.microsoft.com/office/drawing/2014/main" id="{79EE6FBD-C500-4C4E-83B8-6004B3950ED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435479" y="1869803"/>
            <a:ext cx="7321041" cy="4114800"/>
          </a:xfrm>
          <a:prstGeom prst="rect">
            <a:avLst/>
          </a:prstGeom>
        </p:spPr>
      </p:pic>
    </p:spTree>
    <p:extLst>
      <p:ext uri="{BB962C8B-B14F-4D97-AF65-F5344CB8AC3E}">
        <p14:creationId xmlns:p14="http://schemas.microsoft.com/office/powerpoint/2010/main" val="1612045725"/>
      </p:ext>
    </p:extLst>
  </p:cSld>
  <p:clrMapOvr>
    <a:masterClrMapping/>
  </p:clrMapOvr>
</p:sld>
</file>

<file path=ppt/theme/theme1.xml><?xml version="1.0" encoding="utf-8"?>
<a:theme xmlns:a="http://schemas.openxmlformats.org/drawingml/2006/main" name="Office Theme">
  <a:themeElements>
    <a:clrScheme name="Custom 59">
      <a:dk1>
        <a:srgbClr val="000000"/>
      </a:dk1>
      <a:lt1>
        <a:sysClr val="window" lastClr="FFFFFF"/>
      </a:lt1>
      <a:dk2>
        <a:srgbClr val="8439BD"/>
      </a:dk2>
      <a:lt2>
        <a:srgbClr val="FFFFFF"/>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036B3"/>
      </a:folHlink>
    </a:clrScheme>
    <a:fontScheme name="Custom 26">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283905_win32_fixed.potx" id="{263EE4D6-5775-4173-A5AC-FF62AB42E4D1}" vid="{3681A339-A89C-43E2-8FF0-66FCC7B8B1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Minimal organization chart</Template>
  <TotalTime>12268</TotalTime>
  <Words>497</Words>
  <Application>Microsoft Office PowerPoint</Application>
  <PresentationFormat>Widescreen</PresentationFormat>
  <Paragraphs>113</Paragraphs>
  <Slides>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vt:i4>
      </vt:variant>
    </vt:vector>
  </HeadingPairs>
  <TitlesOfParts>
    <vt:vector size="21" baseType="lpstr">
      <vt:lpstr>Arial</vt:lpstr>
      <vt:lpstr>Arial Nova Cond</vt:lpstr>
      <vt:lpstr>Arial Nova Cond Light</vt:lpstr>
      <vt:lpstr>Arial Nova Light</vt:lpstr>
      <vt:lpstr>Avenir Next Condensed Regular</vt:lpstr>
      <vt:lpstr>Avenir Next LT Pro Demi</vt:lpstr>
      <vt:lpstr>Avenir Next LT Pro Light</vt:lpstr>
      <vt:lpstr>Avenir Next Regular</vt:lpstr>
      <vt:lpstr>Calibri</vt:lpstr>
      <vt:lpstr>Courier New</vt:lpstr>
      <vt:lpstr>Speak Pro</vt:lpstr>
      <vt:lpstr>Wingdings</vt:lpstr>
      <vt:lpstr>Office Theme</vt:lpstr>
      <vt:lpstr>FEDERAL ORPHANED WELLS PROGRAM</vt:lpstr>
      <vt:lpstr>Orphaned Well Site Plugging, Remediation, and Restoration</vt:lpstr>
      <vt:lpstr>Federal Program</vt:lpstr>
      <vt:lpstr>Federal Program (continued)</vt:lpstr>
      <vt:lpstr>Grants</vt:lpstr>
      <vt:lpstr>Initial Federal (Agency) Review and Distributions FY 2022 </vt:lpstr>
      <vt:lpstr>Ongoing Engagement and Outreach</vt:lpstr>
      <vt:lpstr>written input to orphanedwells@blm.gov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CONTOSO</dc:title>
  <dc:creator>Feldgus, Steven Howard</dc:creator>
  <cp:lastModifiedBy>Sprout, Brittany N</cp:lastModifiedBy>
  <cp:revision>59</cp:revision>
  <dcterms:created xsi:type="dcterms:W3CDTF">2021-12-01T14:15:08Z</dcterms:created>
  <dcterms:modified xsi:type="dcterms:W3CDTF">2022-01-07T18:06:02Z</dcterms:modified>
</cp:coreProperties>
</file>