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57" r:id="rId4"/>
    <p:sldId id="270" r:id="rId5"/>
    <p:sldId id="258" r:id="rId6"/>
    <p:sldId id="265" r:id="rId7"/>
    <p:sldId id="266" r:id="rId8"/>
    <p:sldId id="267" r:id="rId9"/>
    <p:sldId id="268" r:id="rId10"/>
    <p:sldId id="269" r:id="rId11"/>
    <p:sldId id="274" r:id="rId12"/>
    <p:sldId id="271" r:id="rId13"/>
    <p:sldId id="261" r:id="rId14"/>
    <p:sldId id="272" r:id="rId15"/>
    <p:sldId id="273" r:id="rId16"/>
    <p:sldId id="275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E98A2-2776-4C5F-BD59-C9A66ABF9F23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C6BF8-1C3E-4474-9D80-BC99610EEC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C6BF8-1C3E-4474-9D80-BC99610EEC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7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types of treatments can help</a:t>
            </a:r>
            <a:r>
              <a:rPr lang="en-US" baseline="0" dirty="0" smtClean="0"/>
              <a:t> stabilize soils in riparian areas, restore flows, and create more riparian habitats.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C6BF8-1C3E-4474-9D80-BC99610EEC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6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Prescribed</a:t>
            </a:r>
            <a:r>
              <a:rPr lang="en-US" baseline="0" dirty="0" smtClean="0"/>
              <a:t> fire benefits sagebrush ecosystems by opening up the understory for grasses and forbs to recolonize.  These types of treatments also create a mosaic of age classes that benefit GRSG and big game, as well as other species.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C6BF8-1C3E-4474-9D80-BC99610EEC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35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Seeding treatments can help</a:t>
            </a:r>
            <a:r>
              <a:rPr lang="en-US" baseline="0" dirty="0" smtClean="0"/>
              <a:t> restore native grasses and forbs after a vegetation treatment.  Seeding can help give the ecosystem a jump start to get colonization going after a treatment.  Seeding can also help prevent invasion of non-native species like cheat grass.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C6BF8-1C3E-4474-9D80-BC99610EEC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2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0F7C-EBFE-4A04-9474-73DECD737744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4534-FD2D-4B9E-B440-CCD63502CC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0F7C-EBFE-4A04-9474-73DECD737744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4534-FD2D-4B9E-B440-CCD63502CC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0F7C-EBFE-4A04-9474-73DECD737744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4534-FD2D-4B9E-B440-CCD63502CC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0F7C-EBFE-4A04-9474-73DECD737744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4534-FD2D-4B9E-B440-CCD63502CC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0F7C-EBFE-4A04-9474-73DECD737744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4534-FD2D-4B9E-B440-CCD63502CC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0F7C-EBFE-4A04-9474-73DECD737744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4534-FD2D-4B9E-B440-CCD63502CC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0F7C-EBFE-4A04-9474-73DECD737744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4534-FD2D-4B9E-B440-CCD63502CC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0F7C-EBFE-4A04-9474-73DECD737744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4534-FD2D-4B9E-B440-CCD63502CC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0F7C-EBFE-4A04-9474-73DECD737744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4534-FD2D-4B9E-B440-CCD63502CC5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0F7C-EBFE-4A04-9474-73DECD737744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4534-FD2D-4B9E-B440-CCD63502CC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0F7C-EBFE-4A04-9474-73DECD737744}" type="datetimeFigureOut">
              <a:rPr lang="en-US" smtClean="0"/>
              <a:t>12/6/2016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1E4534-FD2D-4B9E-B440-CCD63502CC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31E4534-FD2D-4B9E-B440-CCD63502CC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FA10F7C-EBFE-4A04-9474-73DECD737744}" type="datetimeFigureOut">
              <a:rPr lang="en-US" smtClean="0"/>
              <a:t>12/6/2016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543800" cy="3965575"/>
          </a:xfrm>
        </p:spPr>
        <p:txBody>
          <a:bodyPr/>
          <a:lstStyle/>
          <a:p>
            <a:r>
              <a:rPr lang="en-US" sz="6000" dirty="0" smtClean="0"/>
              <a:t>Programmatic Vegetation Treatment EA</a:t>
            </a:r>
            <a:br>
              <a:rPr lang="en-US" sz="6000" dirty="0" smtClean="0"/>
            </a:br>
            <a:r>
              <a:rPr lang="en-US" sz="6000" dirty="0" smtClean="0"/>
              <a:t>Sagebrush Biome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NW Colorado RAC Meeting</a:t>
            </a:r>
          </a:p>
          <a:p>
            <a:r>
              <a:rPr lang="en-US" sz="2800" dirty="0" smtClean="0"/>
              <a:t>December 8,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6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620000" cy="4800600"/>
          </a:xfrm>
        </p:spPr>
        <p:txBody>
          <a:bodyPr/>
          <a:lstStyle/>
          <a:p>
            <a:r>
              <a:rPr lang="en-US" dirty="0" smtClean="0"/>
              <a:t>BLM managed lands in sagebrush and sagebrush related vegetation types.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4729"/>
            <a:ext cx="7777126" cy="497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89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sz="4400" dirty="0" smtClean="0"/>
              <a:t>Why a Programmatic Approach?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Programmatic approach has many benefits:</a:t>
            </a:r>
          </a:p>
          <a:p>
            <a:pPr marL="11430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Analysis would cover a larger area instead of </a:t>
            </a:r>
            <a:r>
              <a:rPr lang="en-US" dirty="0" smtClean="0"/>
              <a:t>site-by-site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Since many of the proposed projects include the same components, we would complete one analysis instead of many of the same (reduce redundancy</a:t>
            </a:r>
            <a:r>
              <a:rPr lang="en-US" dirty="0" smtClean="0"/>
              <a:t>)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Consolidate the Section 106 </a:t>
            </a:r>
            <a:r>
              <a:rPr lang="en-US" dirty="0" smtClean="0"/>
              <a:t>process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Consolidate the Section 7 </a:t>
            </a:r>
            <a:r>
              <a:rPr lang="en-US" dirty="0" smtClean="0"/>
              <a:t>process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Would still complete pre-work surveys and consult if needed on site-specific projects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5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Other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Big game species (Deer and Elk) would also benefit from these treatments.</a:t>
            </a:r>
          </a:p>
          <a:p>
            <a:pPr lvl="1"/>
            <a:r>
              <a:rPr lang="en-US" dirty="0" smtClean="0"/>
              <a:t>Treatments would open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upland areas to become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more suitable for big game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habitat (added forbs and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grasses).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#350 species. 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About 350 species depend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on sagebrush ecosystems.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These species would also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  benefit from the restoration</a:t>
            </a:r>
          </a:p>
          <a:p>
            <a:pPr marL="411480" lvl="1" indent="0">
              <a:buNone/>
            </a:pPr>
            <a:r>
              <a:rPr lang="en-US" dirty="0" smtClean="0"/>
              <a:t>    of sagebrush ecosystems.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75" y="1981200"/>
            <a:ext cx="41941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8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944562"/>
          </a:xfrm>
        </p:spPr>
        <p:txBody>
          <a:bodyPr/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04952"/>
              </p:ext>
            </p:extLst>
          </p:nvPr>
        </p:nvGraphicFramePr>
        <p:xfrm>
          <a:off x="609600" y="1676400"/>
          <a:ext cx="6934200" cy="371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5442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Process</a:t>
                      </a:r>
                      <a:r>
                        <a:rPr lang="en-US" sz="2000" baseline="0" dirty="0" smtClean="0"/>
                        <a:t> Step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Target Date</a:t>
                      </a:r>
                      <a:endParaRPr lang="en-US" sz="2000" dirty="0"/>
                    </a:p>
                  </a:txBody>
                  <a:tcPr/>
                </a:tc>
              </a:tr>
              <a:tr h="9579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Initiate</a:t>
                      </a:r>
                      <a:r>
                        <a:rPr lang="en-US" sz="2000" baseline="0" dirty="0" smtClean="0"/>
                        <a:t> 30-day Scoping Period (Section 7 and Section 106)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Winter,</a:t>
                      </a:r>
                      <a:r>
                        <a:rPr lang="en-US" sz="2000" baseline="0" dirty="0" smtClean="0"/>
                        <a:t> 2016</a:t>
                      </a:r>
                      <a:endParaRPr lang="en-US" sz="2000" dirty="0" smtClean="0"/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Release Preliminary EA for 30-day Public</a:t>
                      </a:r>
                      <a:r>
                        <a:rPr lang="en-US" sz="2000" baseline="0" dirty="0" smtClean="0"/>
                        <a:t> Comment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Spring, 2017</a:t>
                      </a:r>
                      <a:endParaRPr lang="en-US" sz="2000" dirty="0"/>
                    </a:p>
                  </a:txBody>
                  <a:tcPr/>
                </a:tc>
              </a:tr>
              <a:tr h="9579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Release</a:t>
                      </a:r>
                      <a:r>
                        <a:rPr lang="en-US" sz="2000" baseline="0" dirty="0" smtClean="0"/>
                        <a:t> signed EA, FONSI and DR to the public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Early</a:t>
                      </a:r>
                      <a:r>
                        <a:rPr lang="en-US" sz="2000" baseline="0" dirty="0" smtClean="0"/>
                        <a:t> Summer</a:t>
                      </a:r>
                      <a:r>
                        <a:rPr lang="en-US" sz="2000" dirty="0" smtClean="0"/>
                        <a:t>, 2017</a:t>
                      </a:r>
                      <a:endParaRPr lang="en-US" sz="2000" dirty="0"/>
                    </a:p>
                  </a:txBody>
                  <a:tcPr/>
                </a:tc>
              </a:tr>
              <a:tr h="5442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Begin</a:t>
                      </a:r>
                      <a:r>
                        <a:rPr lang="en-US" sz="2000" baseline="0" dirty="0" smtClean="0"/>
                        <a:t> Implementing Projects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Mid Summer, 2017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597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Previous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800600"/>
          </a:xfrm>
        </p:spPr>
        <p:txBody>
          <a:bodyPr/>
          <a:lstStyle/>
          <a:p>
            <a:r>
              <a:rPr lang="en-US" dirty="0" smtClean="0"/>
              <a:t>Luark North and North BLM Field Units</a:t>
            </a:r>
          </a:p>
          <a:p>
            <a:pPr lvl="1"/>
            <a:r>
              <a:rPr lang="en-US" dirty="0" smtClean="0"/>
              <a:t>Colorado River Valley Field Office</a:t>
            </a:r>
          </a:p>
          <a:p>
            <a:pPr lvl="1"/>
            <a:r>
              <a:rPr lang="en-US" dirty="0" smtClean="0"/>
              <a:t>Project was initiated in 2015</a:t>
            </a:r>
          </a:p>
          <a:p>
            <a:pPr lvl="1"/>
            <a:r>
              <a:rPr lang="en-US" dirty="0" smtClean="0"/>
              <a:t>Mulched with a Hydro-Ax</a:t>
            </a:r>
          </a:p>
          <a:p>
            <a:pPr lvl="1"/>
            <a:r>
              <a:rPr lang="en-US" dirty="0" smtClean="0"/>
              <a:t>Project was designed to remove encroaching pinyon and juniper trees to improve habitat for mule deer, elk and greater sage-grouse.</a:t>
            </a:r>
          </a:p>
          <a:p>
            <a:pPr lvl="1"/>
            <a:r>
              <a:rPr lang="en-US" dirty="0" smtClean="0"/>
              <a:t>Mule Deer &amp; Elk – improved forage conditions</a:t>
            </a:r>
          </a:p>
          <a:p>
            <a:pPr lvl="1"/>
            <a:r>
              <a:rPr lang="en-US" dirty="0" smtClean="0"/>
              <a:t>Greater sage-grouse – removal of raptor/corvid perches and improved forage</a:t>
            </a:r>
          </a:p>
          <a:p>
            <a:pPr lvl="1"/>
            <a:r>
              <a:rPr lang="en-US" dirty="0" smtClean="0"/>
              <a:t>Project will be revisited for the next several years to evaluate effectiveness.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Before and After – Luark North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43000"/>
            <a:ext cx="386079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IMG_27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424024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55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Before and After – N BLM Field Unit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2547"/>
            <a:ext cx="40374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419600" cy="3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66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066800"/>
          </a:xfrm>
        </p:spPr>
        <p:txBody>
          <a:bodyPr/>
          <a:lstStyle/>
          <a:p>
            <a:r>
              <a:rPr lang="en-US" dirty="0" smtClean="0"/>
              <a:t>Discussion/Questions?</a:t>
            </a:r>
            <a:endParaRPr lang="en-US" dirty="0"/>
          </a:p>
        </p:txBody>
      </p:sp>
      <p:pic>
        <p:nvPicPr>
          <p:cNvPr id="1026" name="Picture 2" descr="C:\Users\erjones\Pictures\GRSG_Males_on_L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38424" cy="481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4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 dirty="0" smtClean="0"/>
              <a:t>RAC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76962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RAC involvement would be helpful.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Good CRVFO field trip opportunity in February</a:t>
            </a:r>
          </a:p>
          <a:p>
            <a:endParaRPr lang="en-US" sz="2400" dirty="0"/>
          </a:p>
          <a:p>
            <a:r>
              <a:rPr lang="en-US" sz="2400" dirty="0" smtClean="0"/>
              <a:t>What thoughts/concerns does the RAC have?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Public sometimes do not understand these treatments – resolution opportunity?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343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14"/>
            <a:ext cx="76200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FWS identified PJ encroachment as one of the threats to GRSG in NW Colorado.</a:t>
            </a:r>
          </a:p>
          <a:p>
            <a:endParaRPr lang="en-US" sz="2400" dirty="0"/>
          </a:p>
          <a:p>
            <a:r>
              <a:rPr lang="en-US" sz="2400" dirty="0" smtClean="0"/>
              <a:t>The BLM has completed a Program of Work (POW) for vegetation projects in GRSG habitat for projects to be completed over the next 5 years.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Greater Sage Grouse projects would be the focus, but other sagebrush species would also benefit (Big game, etc.) from the proposed treatments.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Goal is to streamline the NEPA process for these projects over the next several years.</a:t>
            </a:r>
          </a:p>
        </p:txBody>
      </p:sp>
    </p:spTree>
    <p:extLst>
      <p:ext uri="{BB962C8B-B14F-4D97-AF65-F5344CB8AC3E}">
        <p14:creationId xmlns:p14="http://schemas.microsoft.com/office/powerpoint/2010/main" val="282691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sz="4400" dirty="0" smtClean="0"/>
              <a:t>Background – PJ Encroachment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8410"/>
            <a:ext cx="3276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FWS identified PJ encroachment as one of the threats to GRSG habitat in NW Colorado.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Focus would be on removing encroaching PJ – NOT old growth PJ.</a:t>
            </a:r>
          </a:p>
          <a:p>
            <a:endParaRPr lang="en-US" dirty="0"/>
          </a:p>
          <a:p>
            <a:r>
              <a:rPr lang="en-US" dirty="0" smtClean="0"/>
              <a:t>PJ provides perching/cover opportunities for predators – GRSG tend to avoid those areas.</a:t>
            </a:r>
          </a:p>
          <a:p>
            <a:endParaRPr lang="en-US" dirty="0"/>
          </a:p>
          <a:p>
            <a:r>
              <a:rPr lang="en-US" dirty="0" smtClean="0"/>
              <a:t>Encroaching PJ also increases fire risk in GRSG habitats.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80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be analyzed?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000" dirty="0" smtClean="0">
              <a:solidFill>
                <a:srgbClr val="222222"/>
              </a:solidFill>
            </a:endParaRPr>
          </a:p>
          <a:p>
            <a:pPr lvl="1"/>
            <a:r>
              <a:rPr lang="en-US" sz="2400" dirty="0" smtClean="0">
                <a:solidFill>
                  <a:srgbClr val="222222"/>
                </a:solidFill>
              </a:rPr>
              <a:t>Mechanical Vegetation Treatments</a:t>
            </a:r>
          </a:p>
          <a:p>
            <a:pPr lvl="1"/>
            <a:r>
              <a:rPr lang="en-US" sz="2400" dirty="0" smtClean="0">
                <a:solidFill>
                  <a:srgbClr val="222222"/>
                </a:solidFill>
              </a:rPr>
              <a:t>Stabilization/Erosion Control Structures</a:t>
            </a:r>
          </a:p>
          <a:p>
            <a:pPr lvl="1"/>
            <a:r>
              <a:rPr lang="en-US" sz="2400" dirty="0" smtClean="0">
                <a:solidFill>
                  <a:srgbClr val="222222"/>
                </a:solidFill>
              </a:rPr>
              <a:t>Prescribed Fire Treatment Methods and Tools</a:t>
            </a:r>
          </a:p>
          <a:p>
            <a:pPr lvl="1"/>
            <a:r>
              <a:rPr lang="en-US" sz="2400" dirty="0" smtClean="0">
                <a:solidFill>
                  <a:srgbClr val="222222"/>
                </a:solidFill>
              </a:rPr>
              <a:t>Seeding Treatment Methods</a:t>
            </a:r>
          </a:p>
          <a:p>
            <a:pPr lvl="1"/>
            <a:endParaRPr lang="en-US" dirty="0">
              <a:solidFill>
                <a:srgbClr val="222222"/>
              </a:solidFill>
            </a:endParaRPr>
          </a:p>
          <a:p>
            <a:pPr lvl="0">
              <a:buClr>
                <a:srgbClr val="A9A57C"/>
              </a:buClr>
            </a:pPr>
            <a:r>
              <a:rPr lang="en-US" sz="2400" dirty="0" smtClean="0">
                <a:solidFill>
                  <a:srgbClr val="2F2B20"/>
                </a:solidFill>
              </a:rPr>
              <a:t>Chemical treatments will not be included in this analysis. </a:t>
            </a:r>
            <a:endParaRPr lang="en-US" sz="2000" dirty="0" smtClean="0">
              <a:solidFill>
                <a:srgbClr val="222222"/>
              </a:solidFill>
            </a:endParaRPr>
          </a:p>
        </p:txBody>
      </p:sp>
      <p:pic>
        <p:nvPicPr>
          <p:cNvPr id="4098" name="Picture 2" descr="C:\Users\erjones\Pictures\mowing-treatment-in-sagebrush-to-reduce-fire-fuel-loa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3400"/>
            <a:ext cx="3429000" cy="236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Hand-thinning (like in the video)</a:t>
            </a:r>
          </a:p>
          <a:p>
            <a:r>
              <a:rPr lang="en-US" dirty="0" smtClean="0"/>
              <a:t>Tree Mastication</a:t>
            </a:r>
          </a:p>
          <a:p>
            <a:r>
              <a:rPr lang="en-US" dirty="0" smtClean="0"/>
              <a:t>Brush Mowing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0046"/>
            <a:ext cx="4475480" cy="29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371600"/>
            <a:ext cx="3936365" cy="26798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600200" y="2792412"/>
            <a:ext cx="0" cy="4079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71800" y="2209800"/>
            <a:ext cx="1524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05119" y="4191000"/>
            <a:ext cx="3581401" cy="326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These types of treatments can:</a:t>
            </a:r>
          </a:p>
          <a:p>
            <a:pPr marL="285750" indent="-285750">
              <a:spcBef>
                <a:spcPts val="528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Restore expected age classes and structure</a:t>
            </a:r>
          </a:p>
          <a:p>
            <a:pPr marL="285750" indent="-285750">
              <a:spcBef>
                <a:spcPts val="528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Increase forbs and grasses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Clr>
                <a:schemeClr val="accent1"/>
              </a:buClr>
            </a:pPr>
            <a:endParaRPr lang="en-US" sz="2200" dirty="0"/>
          </a:p>
          <a:p>
            <a:pPr>
              <a:buClr>
                <a:schemeClr val="accent1"/>
              </a:buClr>
            </a:pPr>
            <a:endParaRPr lang="en-US" sz="22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765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Stabilization/Erosion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4800600"/>
          </a:xfrm>
        </p:spPr>
        <p:txBody>
          <a:bodyPr/>
          <a:lstStyle/>
          <a:p>
            <a:r>
              <a:rPr lang="en-US" dirty="0" smtClean="0"/>
              <a:t>Zeedyk structures</a:t>
            </a:r>
          </a:p>
          <a:p>
            <a:r>
              <a:rPr lang="en-US" dirty="0" smtClean="0"/>
              <a:t>Gabions basket</a:t>
            </a:r>
          </a:p>
          <a:p>
            <a:r>
              <a:rPr lang="en-US" dirty="0" smtClean="0"/>
              <a:t>Vegetation mats</a:t>
            </a:r>
          </a:p>
          <a:p>
            <a:r>
              <a:rPr lang="en-US" dirty="0" smtClean="0"/>
              <a:t>Waddles</a:t>
            </a:r>
            <a:endParaRPr lang="en-US" dirty="0"/>
          </a:p>
        </p:txBody>
      </p:sp>
      <p:pic>
        <p:nvPicPr>
          <p:cNvPr id="6146" name="Picture 2" descr="Image result for zeedyk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5298"/>
            <a:ext cx="34480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971800" y="1219200"/>
            <a:ext cx="1447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Image result for restoration with wadd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42900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gabions basket stream resto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37" y="3048000"/>
            <a:ext cx="3179091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667000" y="1676400"/>
            <a:ext cx="167640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05000" y="2514600"/>
            <a:ext cx="4572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2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Prescribed Fire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/>
          <a:lstStyle/>
          <a:p>
            <a:r>
              <a:rPr lang="en-US" dirty="0" smtClean="0"/>
              <a:t>Broadcast/Slash Pile Burns</a:t>
            </a:r>
          </a:p>
          <a:p>
            <a:r>
              <a:rPr lang="en-US" dirty="0" smtClean="0"/>
              <a:t>Ground Ignitions (drip torch)</a:t>
            </a:r>
          </a:p>
          <a:p>
            <a:r>
              <a:rPr lang="en-US" dirty="0" smtClean="0"/>
              <a:t>Aerial Ignitions</a:t>
            </a:r>
            <a:endParaRPr lang="en-US" dirty="0"/>
          </a:p>
        </p:txBody>
      </p:sp>
      <p:pic>
        <p:nvPicPr>
          <p:cNvPr id="5122" name="Picture 2" descr="https://www.conservationgateway.org/PublishingImages/Kori%20cropped%20Bar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3867150" cy="303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age result for broadcast bu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43852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752600" y="2590800"/>
            <a:ext cx="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9000" y="2143125"/>
            <a:ext cx="533400" cy="676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1524000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25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45"/>
            <a:ext cx="7620000" cy="1143000"/>
          </a:xfrm>
        </p:spPr>
        <p:txBody>
          <a:bodyPr/>
          <a:lstStyle/>
          <a:p>
            <a:r>
              <a:rPr lang="en-US" dirty="0" smtClean="0"/>
              <a:t>Seeding Treatments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4800600"/>
          </a:xfrm>
        </p:spPr>
        <p:txBody>
          <a:bodyPr/>
          <a:lstStyle/>
          <a:p>
            <a:r>
              <a:rPr lang="en-US" dirty="0" smtClean="0"/>
              <a:t>Aerial application</a:t>
            </a:r>
          </a:p>
          <a:p>
            <a:r>
              <a:rPr lang="en-US" dirty="0" smtClean="0"/>
              <a:t>Drill seeding</a:t>
            </a:r>
          </a:p>
          <a:p>
            <a:r>
              <a:rPr lang="en-US" dirty="0" smtClean="0"/>
              <a:t>Hand application</a:t>
            </a:r>
          </a:p>
          <a:p>
            <a:r>
              <a:rPr lang="en-US" dirty="0" smtClean="0"/>
              <a:t>Hand planting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75548"/>
            <a:ext cx="3810000" cy="253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2152306" cy="215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38" y="3403678"/>
            <a:ext cx="2569397" cy="34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286000" y="2634867"/>
            <a:ext cx="2667000" cy="29277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4029075" cy="308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95600" y="1295400"/>
            <a:ext cx="1600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95600" y="2133600"/>
            <a:ext cx="304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524000" y="1752600"/>
            <a:ext cx="838200" cy="21705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678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3016</TotalTime>
  <Words>660</Words>
  <Application>Microsoft Office PowerPoint</Application>
  <PresentationFormat>On-screen Show (4:3)</PresentationFormat>
  <Paragraphs>119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Programmatic Vegetation Treatment EA Sagebrush Biome</vt:lpstr>
      <vt:lpstr>RAC Involvement</vt:lpstr>
      <vt:lpstr>Background</vt:lpstr>
      <vt:lpstr>Background – PJ Encroachment</vt:lpstr>
      <vt:lpstr>What would be analyzed?</vt:lpstr>
      <vt:lpstr>Mechanical Treatments</vt:lpstr>
      <vt:lpstr>Stabilization/Erosion Control</vt:lpstr>
      <vt:lpstr>Prescribed Fire Treatments</vt:lpstr>
      <vt:lpstr>Seeding Treatments </vt:lpstr>
      <vt:lpstr>Where?</vt:lpstr>
      <vt:lpstr>Why a Programmatic Approach?</vt:lpstr>
      <vt:lpstr>Other Benefits</vt:lpstr>
      <vt:lpstr>When?</vt:lpstr>
      <vt:lpstr>Previous Project</vt:lpstr>
      <vt:lpstr>Before and After – Luark North</vt:lpstr>
      <vt:lpstr>Before and After – N BLM Field Unit</vt:lpstr>
      <vt:lpstr>Discussion/Questions?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Programmatic Vegetation Treatment EA Sagebrush Biome</dc:title>
  <dc:creator>Jones, Erin R</dc:creator>
  <cp:lastModifiedBy>Jones, Erin R</cp:lastModifiedBy>
  <cp:revision>66</cp:revision>
  <dcterms:created xsi:type="dcterms:W3CDTF">2016-09-26T14:33:29Z</dcterms:created>
  <dcterms:modified xsi:type="dcterms:W3CDTF">2016-12-06T18:18:35Z</dcterms:modified>
</cp:coreProperties>
</file>