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22.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3"/>
  </p:notesMasterIdLst>
  <p:handoutMasterIdLst>
    <p:handoutMasterId r:id="rId34"/>
  </p:handoutMasterIdLst>
  <p:sldIdLst>
    <p:sldId id="256" r:id="rId2"/>
    <p:sldId id="287" r:id="rId3"/>
    <p:sldId id="275" r:id="rId4"/>
    <p:sldId id="316" r:id="rId5"/>
    <p:sldId id="317" r:id="rId6"/>
    <p:sldId id="277" r:id="rId7"/>
    <p:sldId id="278" r:id="rId8"/>
    <p:sldId id="279" r:id="rId9"/>
    <p:sldId id="318" r:id="rId10"/>
    <p:sldId id="342" r:id="rId11"/>
    <p:sldId id="333" r:id="rId12"/>
    <p:sldId id="334" r:id="rId13"/>
    <p:sldId id="335" r:id="rId14"/>
    <p:sldId id="336" r:id="rId15"/>
    <p:sldId id="337" r:id="rId16"/>
    <p:sldId id="338" r:id="rId17"/>
    <p:sldId id="281" r:id="rId18"/>
    <p:sldId id="329" r:id="rId19"/>
    <p:sldId id="330" r:id="rId20"/>
    <p:sldId id="328" r:id="rId21"/>
    <p:sldId id="290" r:id="rId22"/>
    <p:sldId id="289" r:id="rId23"/>
    <p:sldId id="348" r:id="rId24"/>
    <p:sldId id="257" r:id="rId25"/>
    <p:sldId id="258" r:id="rId26"/>
    <p:sldId id="343" r:id="rId27"/>
    <p:sldId id="347" r:id="rId28"/>
    <p:sldId id="345" r:id="rId29"/>
    <p:sldId id="346" r:id="rId30"/>
    <p:sldId id="327" r:id="rId31"/>
    <p:sldId id="324" r:id="rId32"/>
  </p:sldIdLst>
  <p:sldSz cx="9144000" cy="6858000" type="screen4x3"/>
  <p:notesSz cx="6934200" cy="92202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B0B0B"/>
    <a:srgbClr val="CC0099"/>
    <a:srgbClr val="37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8730" autoAdjust="0"/>
  </p:normalViewPr>
  <p:slideViewPr>
    <p:cSldViewPr>
      <p:cViewPr varScale="1">
        <p:scale>
          <a:sx n="59" d="100"/>
          <a:sy n="59" d="100"/>
        </p:scale>
        <p:origin x="-147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3.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2016</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0043790578809226E-2"/>
          <c:y val="0.11504431539080294"/>
          <c:w val="0.83640364691255698"/>
          <c:h val="0.74624710744211165"/>
        </c:manualLayout>
      </c:layout>
      <c:pie3DChart>
        <c:varyColors val="1"/>
        <c:ser>
          <c:idx val="0"/>
          <c:order val="0"/>
          <c:explosion val="25"/>
          <c:dLbls>
            <c:dLbl>
              <c:idx val="6"/>
              <c:spPr>
                <a:noFill/>
                <a:ln>
                  <a:noFill/>
                </a:ln>
                <a:effectLst/>
              </c:spPr>
              <c:txPr>
                <a:bodyPr/>
                <a:lstStyle/>
                <a:p>
                  <a:pPr>
                    <a:defRPr sz="2000"/>
                  </a:pPr>
                  <a:endParaRPr lang="en-US"/>
                </a:p>
              </c:txPr>
              <c:dLblPos val="outEnd"/>
              <c:showLegendKey val="0"/>
              <c:showVal val="0"/>
              <c:showCatName val="1"/>
              <c:showSerName val="0"/>
              <c:showPercent val="1"/>
              <c:showBubbleSize val="0"/>
            </c:dLbl>
            <c:spPr>
              <a:noFill/>
              <a:ln>
                <a:noFill/>
              </a:ln>
              <a:effectLst/>
            </c:spPr>
            <c:txPr>
              <a:bodyPr/>
              <a:lstStyle/>
              <a:p>
                <a:pPr>
                  <a:defRPr sz="24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Sheet3!$A$6:$A$12</c:f>
              <c:strCache>
                <c:ptCount val="7"/>
                <c:pt idx="0">
                  <c:v>Social Security</c:v>
                </c:pt>
                <c:pt idx="1">
                  <c:v>Medicare</c:v>
                </c:pt>
                <c:pt idx="2">
                  <c:v>Medicaid</c:v>
                </c:pt>
                <c:pt idx="3">
                  <c:v>Other Entitlements</c:v>
                </c:pt>
                <c:pt idx="4">
                  <c:v>Debt Interest</c:v>
                </c:pt>
                <c:pt idx="5">
                  <c:v>Defense</c:v>
                </c:pt>
                <c:pt idx="6">
                  <c:v>Discretionary</c:v>
                </c:pt>
              </c:strCache>
            </c:strRef>
          </c:cat>
          <c:val>
            <c:numRef>
              <c:f>Sheet3!$B$6:$B$12</c:f>
              <c:numCache>
                <c:formatCode>0%</c:formatCode>
                <c:ptCount val="7"/>
                <c:pt idx="0">
                  <c:v>0.2</c:v>
                </c:pt>
                <c:pt idx="1">
                  <c:v>0.15</c:v>
                </c:pt>
                <c:pt idx="2">
                  <c:v>0.09</c:v>
                </c:pt>
                <c:pt idx="3">
                  <c:v>0.14000000000000001</c:v>
                </c:pt>
                <c:pt idx="4">
                  <c:v>7.0000000000000007E-2</c:v>
                </c:pt>
                <c:pt idx="5">
                  <c:v>0.18</c:v>
                </c:pt>
                <c:pt idx="6">
                  <c:v>0.17</c:v>
                </c:pt>
              </c:numCache>
            </c:numRef>
          </c:val>
          <c:extLst xmlns:c16r2="http://schemas.microsoft.com/office/drawing/2015/06/chart">
            <c:ext xmlns:c16="http://schemas.microsoft.com/office/drawing/2014/chart" uri="{C3380CC4-5D6E-409C-BE32-E72D297353CC}">
              <c16:uniqueId val="{00000000-66CA-4EDC-AB14-798E05B563EF}"/>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9"/>
              <c:layout>
                <c:manualLayout>
                  <c:x val="6.1617458279845959E-2"/>
                  <c:y val="-1.6718911436503347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1CF-4D3F-8762-EC1D6C97E90A}"/>
                </c:ext>
              </c:extLst>
            </c:dLbl>
            <c:spPr>
              <a:noFill/>
              <a:ln>
                <a:noFill/>
              </a:ln>
              <a:effectLst/>
            </c:spPr>
            <c:txPr>
              <a:bodyPr/>
              <a:lstStyle/>
              <a:p>
                <a:pPr>
                  <a:defRPr sz="1400"/>
                </a:pPr>
                <a:endParaRPr lang="en-US"/>
              </a:p>
            </c:txPr>
            <c:dLblPos val="outEnd"/>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extLst>
          </c:dLbls>
          <c:cat>
            <c:strRef>
              <c:f>Sheet4!$A$1:$A$10</c:f>
              <c:strCache>
                <c:ptCount val="10"/>
                <c:pt idx="0">
                  <c:v>BOR</c:v>
                </c:pt>
                <c:pt idx="1">
                  <c:v>USGS</c:v>
                </c:pt>
                <c:pt idx="2">
                  <c:v>FWS</c:v>
                </c:pt>
                <c:pt idx="3">
                  <c:v>NPS</c:v>
                </c:pt>
                <c:pt idx="4">
                  <c:v>BIA</c:v>
                </c:pt>
                <c:pt idx="5">
                  <c:v>OST</c:v>
                </c:pt>
                <c:pt idx="6">
                  <c:v>Other</c:v>
                </c:pt>
                <c:pt idx="7">
                  <c:v>BLM</c:v>
                </c:pt>
                <c:pt idx="8">
                  <c:v>MMS</c:v>
                </c:pt>
                <c:pt idx="9">
                  <c:v>OSM</c:v>
                </c:pt>
              </c:strCache>
            </c:strRef>
          </c:cat>
          <c:val>
            <c:numRef>
              <c:f>Sheet4!$B$1:$B$10</c:f>
              <c:numCache>
                <c:formatCode>0%</c:formatCode>
                <c:ptCount val="10"/>
                <c:pt idx="0">
                  <c:v>0.09</c:v>
                </c:pt>
                <c:pt idx="1">
                  <c:v>0.09</c:v>
                </c:pt>
                <c:pt idx="2">
                  <c:v>0.14000000000000001</c:v>
                </c:pt>
                <c:pt idx="3">
                  <c:v>0.23</c:v>
                </c:pt>
                <c:pt idx="4">
                  <c:v>0.21</c:v>
                </c:pt>
                <c:pt idx="5">
                  <c:v>0.01</c:v>
                </c:pt>
                <c:pt idx="6">
                  <c:v>0.11</c:v>
                </c:pt>
                <c:pt idx="7">
                  <c:v>0.09</c:v>
                </c:pt>
                <c:pt idx="8">
                  <c:v>0.02</c:v>
                </c:pt>
                <c:pt idx="9">
                  <c:v>0.01</c:v>
                </c:pt>
              </c:numCache>
            </c:numRef>
          </c:val>
          <c:extLst xmlns:c16r2="http://schemas.microsoft.com/office/drawing/2015/06/chart">
            <c:ext xmlns:c16="http://schemas.microsoft.com/office/drawing/2014/chart" uri="{C3380CC4-5D6E-409C-BE32-E72D297353CC}">
              <c16:uniqueId val="{00000001-71CF-4D3F-8762-EC1D6C97E90A}"/>
            </c:ext>
          </c:extLst>
        </c:ser>
        <c:dLbls>
          <c:dLblPos val="outEnd"/>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spc="20" baseline="0">
                <a:solidFill>
                  <a:schemeClr val="dk1">
                    <a:lumMod val="50000"/>
                    <a:lumOff val="50000"/>
                  </a:schemeClr>
                </a:solidFill>
                <a:latin typeface="+mn-lt"/>
                <a:ea typeface="+mn-ea"/>
                <a:cs typeface="+mn-cs"/>
              </a:defRPr>
            </a:pPr>
            <a:r>
              <a:rPr lang="en-US" sz="2400" b="1" dirty="0"/>
              <a:t>NW District $ FY 10 to FY 16 </a:t>
            </a:r>
            <a:r>
              <a:rPr lang="en-US" sz="2400" b="1" dirty="0" smtClean="0"/>
              <a:t>Trend</a:t>
            </a:r>
          </a:p>
          <a:p>
            <a:pPr>
              <a:defRPr sz="1400" b="1" i="0" u="none" strike="noStrike" kern="1200" cap="none" spc="20" baseline="0">
                <a:solidFill>
                  <a:schemeClr val="dk1">
                    <a:lumMod val="50000"/>
                    <a:lumOff val="50000"/>
                  </a:schemeClr>
                </a:solidFill>
                <a:latin typeface="+mn-lt"/>
                <a:ea typeface="+mn-ea"/>
                <a:cs typeface="+mn-cs"/>
              </a:defRPr>
            </a:pPr>
            <a:r>
              <a:rPr lang="en-US" sz="2400" b="1" dirty="0" smtClean="0"/>
              <a:t>Appropriated</a:t>
            </a:r>
            <a:r>
              <a:rPr lang="en-US" sz="2400" b="1" baseline="0" dirty="0" smtClean="0"/>
              <a:t> Funds</a:t>
            </a:r>
            <a:endParaRPr lang="en-US" sz="2400" b="1" dirty="0"/>
          </a:p>
        </c:rich>
      </c:tx>
      <c:overlay val="0"/>
      <c:spPr>
        <a:noFill/>
        <a:ln>
          <a:noFill/>
        </a:ln>
        <a:effectLst/>
      </c:spPr>
    </c:title>
    <c:autoTitleDeleted val="0"/>
    <c:plotArea>
      <c:layout/>
      <c:lineChart>
        <c:grouping val="standard"/>
        <c:varyColors val="0"/>
        <c:ser>
          <c:idx val="0"/>
          <c:order val="0"/>
          <c:spPr>
            <a:ln w="22225" cap="rnd" cmpd="sng" algn="ctr">
              <a:solidFill>
                <a:schemeClr val="accent1"/>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Sheet4!$B$3:$H$3</c:f>
            </c:numRef>
          </c:val>
          <c:smooth val="0"/>
          <c:extLst xmlns:c16r2="http://schemas.microsoft.com/office/drawing/2015/06/chart">
            <c:ext xmlns:c16="http://schemas.microsoft.com/office/drawing/2014/chart" uri="{C3380CC4-5D6E-409C-BE32-E72D297353CC}">
              <c16:uniqueId val="{00000000-BA01-4ACA-84EE-BFCBD9376B76}"/>
            </c:ext>
          </c:extLst>
        </c:ser>
        <c:ser>
          <c:idx val="1"/>
          <c:order val="1"/>
          <c:spPr>
            <a:ln w="22225" cap="rnd" cmpd="sng" algn="ctr">
              <a:solidFill>
                <a:schemeClr val="accent2"/>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Sheet4!$B$4:$H$4</c:f>
            </c:numRef>
          </c:val>
          <c:smooth val="0"/>
          <c:extLst xmlns:c16r2="http://schemas.microsoft.com/office/drawing/2015/06/chart">
            <c:ext xmlns:c16="http://schemas.microsoft.com/office/drawing/2014/chart" uri="{C3380CC4-5D6E-409C-BE32-E72D297353CC}">
              <c16:uniqueId val="{00000001-BA01-4ACA-84EE-BFCBD9376B76}"/>
            </c:ext>
          </c:extLst>
        </c:ser>
        <c:ser>
          <c:idx val="2"/>
          <c:order val="2"/>
          <c:spPr>
            <a:ln w="22225" cap="rnd" cmpd="sng" algn="ctr">
              <a:solidFill>
                <a:schemeClr val="accent3"/>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Sheet4!$B$5:$H$5</c:f>
            </c:numRef>
          </c:val>
          <c:smooth val="0"/>
          <c:extLst xmlns:c16r2="http://schemas.microsoft.com/office/drawing/2015/06/chart">
            <c:ext xmlns:c16="http://schemas.microsoft.com/office/drawing/2014/chart" uri="{C3380CC4-5D6E-409C-BE32-E72D297353CC}">
              <c16:uniqueId val="{00000002-BA01-4ACA-84EE-BFCBD9376B76}"/>
            </c:ext>
          </c:extLst>
        </c:ser>
        <c:ser>
          <c:idx val="3"/>
          <c:order val="3"/>
          <c:spPr>
            <a:ln w="22225" cap="rnd" cmpd="sng" algn="ctr">
              <a:solidFill>
                <a:schemeClr val="accent4"/>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Sheet4!$B$6:$H$6</c:f>
            </c:numRef>
          </c:val>
          <c:smooth val="0"/>
          <c:extLst xmlns:c16r2="http://schemas.microsoft.com/office/drawing/2015/06/chart">
            <c:ext xmlns:c16="http://schemas.microsoft.com/office/drawing/2014/chart" uri="{C3380CC4-5D6E-409C-BE32-E72D297353CC}">
              <c16:uniqueId val="{00000003-BA01-4ACA-84EE-BFCBD9376B76}"/>
            </c:ext>
          </c:extLst>
        </c:ser>
        <c:ser>
          <c:idx val="4"/>
          <c:order val="4"/>
          <c:spPr>
            <a:ln w="22225" cap="rnd" cmpd="sng" algn="ctr">
              <a:solidFill>
                <a:schemeClr val="accent5"/>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Sheet4!$B$7:$H$7</c:f>
            </c:numRef>
          </c:val>
          <c:smooth val="0"/>
          <c:extLst xmlns:c16r2="http://schemas.microsoft.com/office/drawing/2015/06/chart">
            <c:ext xmlns:c16="http://schemas.microsoft.com/office/drawing/2014/chart" uri="{C3380CC4-5D6E-409C-BE32-E72D297353CC}">
              <c16:uniqueId val="{00000004-BA01-4ACA-84EE-BFCBD9376B76}"/>
            </c:ext>
          </c:extLst>
        </c:ser>
        <c:ser>
          <c:idx val="5"/>
          <c:order val="5"/>
          <c:spPr>
            <a:ln w="22225" cap="rnd" cmpd="sng" algn="ctr">
              <a:solidFill>
                <a:schemeClr val="accent6"/>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Sheet4!$B$8:$H$8</c:f>
            </c:numRef>
          </c:val>
          <c:smooth val="0"/>
          <c:extLst xmlns:c16r2="http://schemas.microsoft.com/office/drawing/2015/06/chart">
            <c:ext xmlns:c16="http://schemas.microsoft.com/office/drawing/2014/chart" uri="{C3380CC4-5D6E-409C-BE32-E72D297353CC}">
              <c16:uniqueId val="{00000005-BA01-4ACA-84EE-BFCBD9376B76}"/>
            </c:ext>
          </c:extLst>
        </c:ser>
        <c:ser>
          <c:idx val="6"/>
          <c:order val="6"/>
          <c:spPr>
            <a:ln w="22225" cap="rnd" cmpd="sng" algn="ctr">
              <a:solidFill>
                <a:schemeClr val="accent1">
                  <a:lumMod val="60000"/>
                </a:schemeClr>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Sheet4!$B$9:$H$9</c:f>
            </c:numRef>
          </c:val>
          <c:smooth val="0"/>
          <c:extLst xmlns:c16r2="http://schemas.microsoft.com/office/drawing/2015/06/chart">
            <c:ext xmlns:c16="http://schemas.microsoft.com/office/drawing/2014/chart" uri="{C3380CC4-5D6E-409C-BE32-E72D297353CC}">
              <c16:uniqueId val="{00000006-BA01-4ACA-84EE-BFCBD9376B76}"/>
            </c:ext>
          </c:extLst>
        </c:ser>
        <c:ser>
          <c:idx val="7"/>
          <c:order val="7"/>
          <c:spPr>
            <a:ln w="22225" cap="rnd" cmpd="sng" algn="ctr">
              <a:solidFill>
                <a:schemeClr val="accent2">
                  <a:lumMod val="60000"/>
                </a:schemeClr>
              </a:solidFill>
              <a:round/>
            </a:ln>
            <a:effectLst/>
          </c:spPr>
          <c:marker>
            <c:symbol val="none"/>
          </c:marker>
          <c:cat>
            <c:strRef>
              <c:f>Sheet4!$B$2:$H$2</c:f>
              <c:strCache>
                <c:ptCount val="7"/>
                <c:pt idx="0">
                  <c:v>FY 10</c:v>
                </c:pt>
                <c:pt idx="1">
                  <c:v>FY 11</c:v>
                </c:pt>
                <c:pt idx="2">
                  <c:v>FY 12</c:v>
                </c:pt>
                <c:pt idx="3">
                  <c:v>FY 13</c:v>
                </c:pt>
                <c:pt idx="4">
                  <c:v>FY 14 </c:v>
                </c:pt>
                <c:pt idx="5">
                  <c:v>FY 15</c:v>
                </c:pt>
                <c:pt idx="6">
                  <c:v>FY 16</c:v>
                </c:pt>
              </c:strCache>
            </c:strRef>
          </c:cat>
          <c:val>
            <c:numRef>
              <c:f>Sheet4!$B$10:$H$10</c:f>
            </c:numRef>
          </c:val>
          <c:smooth val="0"/>
          <c:extLst xmlns:c16r2="http://schemas.microsoft.com/office/drawing/2015/06/chart">
            <c:ext xmlns:c16="http://schemas.microsoft.com/office/drawing/2014/chart" uri="{C3380CC4-5D6E-409C-BE32-E72D297353CC}">
              <c16:uniqueId val="{00000007-BA01-4ACA-84EE-BFCBD9376B76}"/>
            </c:ext>
          </c:extLst>
        </c:ser>
        <c:ser>
          <c:idx val="8"/>
          <c:order val="8"/>
          <c:spPr>
            <a:ln w="22225" cap="rnd" cmpd="sng" algn="ctr">
              <a:solidFill>
                <a:schemeClr val="accent3">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Sheet4!$B$2:$H$2</c:f>
              <c:strCache>
                <c:ptCount val="7"/>
                <c:pt idx="0">
                  <c:v>FY 10</c:v>
                </c:pt>
                <c:pt idx="1">
                  <c:v>FY 11</c:v>
                </c:pt>
                <c:pt idx="2">
                  <c:v>FY 12</c:v>
                </c:pt>
                <c:pt idx="3">
                  <c:v>FY 13</c:v>
                </c:pt>
                <c:pt idx="4">
                  <c:v>FY 14 </c:v>
                </c:pt>
                <c:pt idx="5">
                  <c:v>FY 15</c:v>
                </c:pt>
                <c:pt idx="6">
                  <c:v>FY 16</c:v>
                </c:pt>
              </c:strCache>
            </c:strRef>
          </c:cat>
          <c:val>
            <c:numRef>
              <c:f>Sheet4!$B$11:$H$11</c:f>
              <c:numCache>
                <c:formatCode>_("$"* #,##0_);_("$"* \(#,##0\);_("$"* "-"??_);_(@_)</c:formatCode>
                <c:ptCount val="7"/>
                <c:pt idx="0">
                  <c:v>24322783</c:v>
                </c:pt>
                <c:pt idx="1">
                  <c:v>21894320</c:v>
                </c:pt>
                <c:pt idx="2">
                  <c:v>18039537</c:v>
                </c:pt>
                <c:pt idx="3">
                  <c:v>17218868</c:v>
                </c:pt>
                <c:pt idx="4">
                  <c:v>18841187</c:v>
                </c:pt>
                <c:pt idx="5">
                  <c:v>17871209</c:v>
                </c:pt>
                <c:pt idx="6">
                  <c:v>20179470</c:v>
                </c:pt>
              </c:numCache>
            </c:numRef>
          </c:val>
          <c:smooth val="0"/>
          <c:extLst xmlns:c16r2="http://schemas.microsoft.com/office/drawing/2015/06/chart">
            <c:ext xmlns:c16="http://schemas.microsoft.com/office/drawing/2014/chart" uri="{C3380CC4-5D6E-409C-BE32-E72D297353CC}">
              <c16:uniqueId val="{00000008-BA01-4ACA-84EE-BFCBD9376B76}"/>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marker val="1"/>
        <c:smooth val="0"/>
        <c:axId val="245962240"/>
        <c:axId val="245963776"/>
      </c:lineChart>
      <c:catAx>
        <c:axId val="24596224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45963776"/>
        <c:crosses val="autoZero"/>
        <c:auto val="1"/>
        <c:lblAlgn val="ctr"/>
        <c:lblOffset val="100"/>
        <c:noMultiLvlLbl val="0"/>
      </c:catAx>
      <c:valAx>
        <c:axId val="245963776"/>
        <c:scaling>
          <c:orientation val="minMax"/>
        </c:scaling>
        <c:delete val="0"/>
        <c:axPos val="l"/>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n-US"/>
          </a:p>
        </c:txPr>
        <c:crossAx val="245962240"/>
        <c:crosses val="autoZero"/>
        <c:crossBetween val="between"/>
      </c:valAx>
      <c:dTable>
        <c:showHorzBorder val="1"/>
        <c:showVertBorder val="1"/>
        <c:showOutline val="1"/>
        <c:showKeys val="1"/>
        <c:spPr>
          <a:noFill/>
          <a:ln w="9525">
            <a:solidFill>
              <a:schemeClr val="dk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dk1">
                    <a:lumMod val="65000"/>
                    <a:lumOff val="35000"/>
                  </a:schemeClr>
                </a:solidFill>
                <a:latin typeface="+mn-lt"/>
                <a:ea typeface="+mn-ea"/>
                <a:cs typeface="+mn-cs"/>
              </a:defRPr>
            </a:pPr>
            <a:endParaRPr lang="en-US"/>
          </a:p>
        </c:txPr>
      </c:dTable>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0.18999</cdr:x>
      <cdr:y>0.08255</cdr:y>
    </cdr:from>
    <cdr:to>
      <cdr:x>0.41207</cdr:x>
      <cdr:y>0.18704</cdr:y>
    </cdr:to>
    <cdr:sp macro="" textlink="">
      <cdr:nvSpPr>
        <cdr:cNvPr id="3" name="Oval 2"/>
        <cdr:cNvSpPr/>
      </cdr:nvSpPr>
      <cdr:spPr>
        <a:xfrm xmlns:a="http://schemas.openxmlformats.org/drawingml/2006/main">
          <a:off x="1409700" y="376239"/>
          <a:ext cx="1647825" cy="476250"/>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a:defRPr sz="1200" dirty="0">
                <a:latin typeface="Arial" charset="0"/>
              </a:defRPr>
            </a:lvl1pPr>
          </a:lstStyle>
          <a:p>
            <a:pPr>
              <a:defRPr/>
            </a:pPr>
            <a:endParaRPr lang="en-US"/>
          </a:p>
        </p:txBody>
      </p:sp>
      <p:sp>
        <p:nvSpPr>
          <p:cNvPr id="83971"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algn="r">
              <a:defRPr sz="1200">
                <a:latin typeface="Arial" charset="0"/>
              </a:defRPr>
            </a:lvl1pPr>
          </a:lstStyle>
          <a:p>
            <a:pPr>
              <a:defRPr/>
            </a:pPr>
            <a:fld id="{22AD97B0-5673-4D07-AC9E-CF6B7AC2AA76}" type="datetimeFigureOut">
              <a:rPr lang="en-US"/>
              <a:pPr>
                <a:defRPr/>
              </a:pPr>
              <a:t>12/8/2016</a:t>
            </a:fld>
            <a:endParaRPr lang="en-US" dirty="0"/>
          </a:p>
        </p:txBody>
      </p:sp>
      <p:sp>
        <p:nvSpPr>
          <p:cNvPr id="83972"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a:defRPr sz="1200" dirty="0">
                <a:latin typeface="Arial" charset="0"/>
              </a:defRPr>
            </a:lvl1pPr>
          </a:lstStyle>
          <a:p>
            <a:pPr>
              <a:defRPr/>
            </a:pPr>
            <a:endParaRPr lang="en-US"/>
          </a:p>
        </p:txBody>
      </p:sp>
      <p:sp>
        <p:nvSpPr>
          <p:cNvPr id="83973"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algn="r">
              <a:defRPr sz="1200">
                <a:latin typeface="Arial" charset="0"/>
              </a:defRPr>
            </a:lvl1pPr>
          </a:lstStyle>
          <a:p>
            <a:pPr>
              <a:defRPr/>
            </a:pPr>
            <a:fld id="{C791C7D2-D6BD-4841-A1AA-11AB48418B46}" type="slidenum">
              <a:rPr lang="en-US"/>
              <a:pPr>
                <a:defRPr/>
              </a:pPr>
              <a:t>‹#›</a:t>
            </a:fld>
            <a:endParaRPr lang="en-US" dirty="0"/>
          </a:p>
        </p:txBody>
      </p:sp>
    </p:spTree>
    <p:extLst>
      <p:ext uri="{BB962C8B-B14F-4D97-AF65-F5344CB8AC3E}">
        <p14:creationId xmlns:p14="http://schemas.microsoft.com/office/powerpoint/2010/main" val="157324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eaLnBrk="0" hangingPunct="0">
              <a:defRPr sz="1200" dirty="0">
                <a:latin typeface="Arial" charset="0"/>
              </a:defRPr>
            </a:lvl1pPr>
          </a:lstStyle>
          <a:p>
            <a:pPr>
              <a:defRPr/>
            </a:pPr>
            <a:endParaRPr lang="en-US"/>
          </a:p>
        </p:txBody>
      </p:sp>
      <p:sp>
        <p:nvSpPr>
          <p:cNvPr id="29699"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lvl1pPr algn="r" eaLnBrk="0" hangingPunct="0">
              <a:defRPr sz="1200">
                <a:latin typeface="Arial" charset="0"/>
              </a:defRPr>
            </a:lvl1pPr>
          </a:lstStyle>
          <a:p>
            <a:pPr>
              <a:defRPr/>
            </a:pPr>
            <a:fld id="{5CE4D3F1-DDC0-4EBE-B079-3AE5E9D86421}" type="datetimeFigureOut">
              <a:rPr lang="en-US"/>
              <a:pPr>
                <a:defRPr/>
              </a:pPr>
              <a:t>12/8/2016</a:t>
            </a:fld>
            <a:endParaRPr lang="en-US" dirty="0"/>
          </a:p>
        </p:txBody>
      </p:sp>
      <p:sp>
        <p:nvSpPr>
          <p:cNvPr id="3891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93738" y="4381500"/>
            <a:ext cx="5546725" cy="4146550"/>
          </a:xfrm>
          <a:prstGeom prst="rect">
            <a:avLst/>
          </a:prstGeom>
          <a:noFill/>
          <a:ln w="9525">
            <a:noFill/>
            <a:miter lim="800000"/>
            <a:headEnd/>
            <a:tailEnd/>
          </a:ln>
          <a:effectLst/>
        </p:spPr>
        <p:txBody>
          <a:bodyPr vert="horz" wrap="square" lIns="92098" tIns="46049" rIns="92098" bIns="460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eaLnBrk="0" hangingPunct="0">
              <a:defRPr sz="1200" dirty="0">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927475" y="8756650"/>
            <a:ext cx="3005138" cy="461963"/>
          </a:xfrm>
          <a:prstGeom prst="rect">
            <a:avLst/>
          </a:prstGeom>
          <a:noFill/>
          <a:ln w="9525">
            <a:noFill/>
            <a:miter lim="800000"/>
            <a:headEnd/>
            <a:tailEnd/>
          </a:ln>
          <a:effectLst/>
        </p:spPr>
        <p:txBody>
          <a:bodyPr vert="horz" wrap="square" lIns="92098" tIns="46049" rIns="92098" bIns="46049" numCol="1" anchor="b" anchorCtr="0" compatLnSpc="1">
            <a:prstTxWarp prst="textNoShape">
              <a:avLst/>
            </a:prstTxWarp>
          </a:bodyPr>
          <a:lstStyle>
            <a:lvl1pPr algn="r" eaLnBrk="0" hangingPunct="0">
              <a:defRPr sz="1200">
                <a:latin typeface="Arial" charset="0"/>
              </a:defRPr>
            </a:lvl1pPr>
          </a:lstStyle>
          <a:p>
            <a:pPr>
              <a:defRPr/>
            </a:pPr>
            <a:fld id="{F4B70682-099D-4064-8C72-250C6681503C}" type="slidenum">
              <a:rPr lang="en-US"/>
              <a:pPr>
                <a:defRPr/>
              </a:pPr>
              <a:t>‹#›</a:t>
            </a:fld>
            <a:endParaRPr lang="en-US" dirty="0"/>
          </a:p>
        </p:txBody>
      </p:sp>
    </p:spTree>
    <p:extLst>
      <p:ext uri="{BB962C8B-B14F-4D97-AF65-F5344CB8AC3E}">
        <p14:creationId xmlns:p14="http://schemas.microsoft.com/office/powerpoint/2010/main" val="1405142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12</a:t>
            </a:fld>
            <a:endParaRPr lang="en-US" dirty="0"/>
          </a:p>
        </p:txBody>
      </p:sp>
    </p:spTree>
    <p:extLst>
      <p:ext uri="{BB962C8B-B14F-4D97-AF65-F5344CB8AC3E}">
        <p14:creationId xmlns:p14="http://schemas.microsoft.com/office/powerpoint/2010/main" val="1326257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14</a:t>
            </a:fld>
            <a:endParaRPr lang="en-US" dirty="0"/>
          </a:p>
        </p:txBody>
      </p:sp>
    </p:spTree>
    <p:extLst>
      <p:ext uri="{BB962C8B-B14F-4D97-AF65-F5344CB8AC3E}">
        <p14:creationId xmlns:p14="http://schemas.microsoft.com/office/powerpoint/2010/main" val="3664544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15</a:t>
            </a:fld>
            <a:endParaRPr lang="en-US" dirty="0"/>
          </a:p>
        </p:txBody>
      </p:sp>
    </p:spTree>
    <p:extLst>
      <p:ext uri="{BB962C8B-B14F-4D97-AF65-F5344CB8AC3E}">
        <p14:creationId xmlns:p14="http://schemas.microsoft.com/office/powerpoint/2010/main" val="953439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16</a:t>
            </a:fld>
            <a:endParaRPr lang="en-US" dirty="0"/>
          </a:p>
        </p:txBody>
      </p:sp>
    </p:spTree>
    <p:extLst>
      <p:ext uri="{BB962C8B-B14F-4D97-AF65-F5344CB8AC3E}">
        <p14:creationId xmlns:p14="http://schemas.microsoft.com/office/powerpoint/2010/main" val="1079958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65225" y="693738"/>
            <a:ext cx="4605338" cy="3454400"/>
          </a:xfrm>
          <a:ln/>
        </p:spPr>
      </p:sp>
      <p:sp>
        <p:nvSpPr>
          <p:cNvPr id="47107" name="Rectangle 3"/>
          <p:cNvSpPr>
            <a:spLocks noGrp="1" noChangeArrowheads="1"/>
          </p:cNvSpPr>
          <p:nvPr>
            <p:ph type="body" idx="1"/>
          </p:nvPr>
        </p:nvSpPr>
        <p:spPr>
          <a:xfrm>
            <a:off x="693738" y="4381500"/>
            <a:ext cx="5546725" cy="4144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Use this and the next chart to illustrate the concept that at any given time in a calendar year we are managing up to 3 budget years simultaneously.  Walk audience through process steps and try to indicate where field folks are involved, even when the process is concentrated at the national level.</a:t>
            </a:r>
          </a:p>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19</a:t>
            </a:fld>
            <a:endParaRPr lang="en-US" dirty="0"/>
          </a:p>
        </p:txBody>
      </p:sp>
    </p:spTree>
    <p:extLst>
      <p:ext uri="{BB962C8B-B14F-4D97-AF65-F5344CB8AC3E}">
        <p14:creationId xmlns:p14="http://schemas.microsoft.com/office/powerpoint/2010/main" val="4168924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voted on and agreed to by both Senate and House</a:t>
            </a:r>
            <a:r>
              <a:rPr lang="en-US" baseline="0" dirty="0"/>
              <a:t> and signed by </a:t>
            </a:r>
            <a:r>
              <a:rPr lang="en-US" baseline="0" dirty="0" err="1"/>
              <a:t>Prez</a:t>
            </a:r>
            <a:endParaRPr lang="en-US" baseline="0" dirty="0"/>
          </a:p>
          <a:p>
            <a:r>
              <a:rPr lang="en-US" baseline="0" dirty="0"/>
              <a:t>Can be as short as 1 day and the historical long was 241 days</a:t>
            </a:r>
          </a:p>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20</a:t>
            </a:fld>
            <a:endParaRPr lang="en-US" dirty="0"/>
          </a:p>
        </p:txBody>
      </p:sp>
    </p:spTree>
    <p:extLst>
      <p:ext uri="{BB962C8B-B14F-4D97-AF65-F5344CB8AC3E}">
        <p14:creationId xmlns:p14="http://schemas.microsoft.com/office/powerpoint/2010/main" val="2457259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693738" y="4379913"/>
            <a:ext cx="5546725" cy="4148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Notice that these are all discretionary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693738" y="4379913"/>
            <a:ext cx="5546725" cy="4148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err="1"/>
              <a:t>Shidt</a:t>
            </a:r>
            <a:r>
              <a:rPr lang="en-US" altLang="en-US" dirty="0"/>
              <a:t> to start talking</a:t>
            </a:r>
            <a:r>
              <a:rPr lang="en-US" altLang="en-US" baseline="0" dirty="0"/>
              <a:t> about fire. Our </a:t>
            </a:r>
            <a:r>
              <a:rPr lang="en-US" altLang="en-US" baseline="0" dirty="0" err="1"/>
              <a:t>omes</a:t>
            </a:r>
            <a:r>
              <a:rPr lang="en-US" altLang="en-US" baseline="0" dirty="0"/>
              <a:t> for this sub </a:t>
            </a:r>
            <a:r>
              <a:rPr lang="en-US" altLang="en-US" baseline="0" dirty="0" err="1"/>
              <a:t>comm</a:t>
            </a:r>
            <a:r>
              <a:rPr lang="en-US" altLang="en-US" baseline="0" dirty="0"/>
              <a:t> </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Nearly two-thirds of all Government spending occurs automatically, without any action by the Congress or the President. This spending includes payments for interest on Federal debt and spending for “entitlement” programs in which the law specifies both the criteria that entitle an individual to a payment from the Government and the formula that establishes the amount of the payment. The automatic nature of spending for entitlement programs ensures that the health care and income needs of seniors and persons who are disabled, widowed, or orphaned will be met. Because interest and entitlement program spending is automatic or “mandatory,” the Congress and the President must enact legislation to change the path of this spending.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693738" y="4379913"/>
            <a:ext cx="5546725" cy="4148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Mind numbing</a:t>
            </a:r>
          </a:p>
          <a:p>
            <a:r>
              <a:rPr lang="en-US" altLang="en-US" dirty="0"/>
              <a:t>Looks worse than it really is</a:t>
            </a:r>
          </a:p>
          <a:p>
            <a:r>
              <a:rPr lang="en-US" altLang="en-US" dirty="0"/>
              <a:t>OMB has 2 main concerns:</a:t>
            </a:r>
            <a:r>
              <a:rPr lang="en-US" altLang="en-US" baseline="0" dirty="0"/>
              <a:t> fiscal and policy</a:t>
            </a:r>
          </a:p>
          <a:p>
            <a:r>
              <a:rPr lang="en-US" altLang="en-US" baseline="0" dirty="0"/>
              <a:t>--overall guidance is handed down eventually to the field and back up the chain again</a:t>
            </a:r>
          </a:p>
          <a:p>
            <a:r>
              <a:rPr lang="en-US" altLang="en-US" baseline="0" dirty="0"/>
              <a:t>--then decides how the money will be divided among the bureaus</a:t>
            </a:r>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26</a:t>
            </a:fld>
            <a:endParaRPr lang="en-US" dirty="0"/>
          </a:p>
        </p:txBody>
      </p:sp>
    </p:spTree>
    <p:extLst>
      <p:ext uri="{BB962C8B-B14F-4D97-AF65-F5344CB8AC3E}">
        <p14:creationId xmlns:p14="http://schemas.microsoft.com/office/powerpoint/2010/main" val="3819474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from 10 to 15</a:t>
            </a:r>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28</a:t>
            </a:fld>
            <a:endParaRPr lang="en-US" dirty="0"/>
          </a:p>
        </p:txBody>
      </p:sp>
    </p:spTree>
    <p:extLst>
      <p:ext uri="{BB962C8B-B14F-4D97-AF65-F5344CB8AC3E}">
        <p14:creationId xmlns:p14="http://schemas.microsoft.com/office/powerpoint/2010/main" val="1383173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29</a:t>
            </a:fld>
            <a:endParaRPr lang="en-US" dirty="0"/>
          </a:p>
        </p:txBody>
      </p:sp>
    </p:spTree>
    <p:extLst>
      <p:ext uri="{BB962C8B-B14F-4D97-AF65-F5344CB8AC3E}">
        <p14:creationId xmlns:p14="http://schemas.microsoft.com/office/powerpoint/2010/main" val="3030826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31</a:t>
            </a:fld>
            <a:endParaRPr lang="en-US" dirty="0"/>
          </a:p>
        </p:txBody>
      </p:sp>
    </p:spTree>
    <p:extLst>
      <p:ext uri="{BB962C8B-B14F-4D97-AF65-F5344CB8AC3E}">
        <p14:creationId xmlns:p14="http://schemas.microsoft.com/office/powerpoint/2010/main" val="189177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693738" y="4379913"/>
            <a:ext cx="5546725" cy="4148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693738" y="4379913"/>
            <a:ext cx="5546725" cy="4148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693738" y="4379913"/>
            <a:ext cx="5546725" cy="4148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9</a:t>
            </a:fld>
            <a:endParaRPr lang="en-US" dirty="0"/>
          </a:p>
        </p:txBody>
      </p:sp>
    </p:spTree>
    <p:extLst>
      <p:ext uri="{BB962C8B-B14F-4D97-AF65-F5344CB8AC3E}">
        <p14:creationId xmlns:p14="http://schemas.microsoft.com/office/powerpoint/2010/main" val="1685213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$4.1 Trillion</a:t>
            </a:r>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10</a:t>
            </a:fld>
            <a:endParaRPr lang="en-US" dirty="0"/>
          </a:p>
        </p:txBody>
      </p:sp>
    </p:spTree>
    <p:extLst>
      <p:ext uri="{BB962C8B-B14F-4D97-AF65-F5344CB8AC3E}">
        <p14:creationId xmlns:p14="http://schemas.microsoft.com/office/powerpoint/2010/main" val="377000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B70682-099D-4064-8C72-250C6681503C}" type="slidenum">
              <a:rPr lang="en-US" smtClean="0"/>
              <a:pPr>
                <a:defRPr/>
              </a:pPr>
              <a:t>11</a:t>
            </a:fld>
            <a:endParaRPr lang="en-US" dirty="0"/>
          </a:p>
        </p:txBody>
      </p:sp>
    </p:spTree>
    <p:extLst>
      <p:ext uri="{BB962C8B-B14F-4D97-AF65-F5344CB8AC3E}">
        <p14:creationId xmlns:p14="http://schemas.microsoft.com/office/powerpoint/2010/main" val="2916653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6758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495F9E1-D57F-4F19-AA35-760E56EC3A87}" type="datetimeFigureOut">
              <a:rPr lang="en-US"/>
              <a:pPr>
                <a:defRPr/>
              </a:pPr>
              <a:t>12/8/2016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FB77E6-BBFA-45B9-8476-D1FBA73F8B15}" type="slidenum">
              <a:rPr lang="en-US"/>
              <a:pPr>
                <a:defRPr/>
              </a:pPr>
              <a:t>‹#›</a:t>
            </a:fld>
            <a:endParaRPr lang="en-US" dirty="0"/>
          </a:p>
        </p:txBody>
      </p:sp>
    </p:spTree>
    <p:extLst>
      <p:ext uri="{BB962C8B-B14F-4D97-AF65-F5344CB8AC3E}">
        <p14:creationId xmlns:p14="http://schemas.microsoft.com/office/powerpoint/2010/main" val="396215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DE9DCF3-DF0E-4C6C-92A1-9765BCFCA0E9}" type="datetimeFigureOut">
              <a:rPr lang="en-US"/>
              <a:pPr>
                <a:defRPr/>
              </a:pPr>
              <a:t>12/8/2016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594548-522A-4D57-BC58-2792D45C0F58}" type="slidenum">
              <a:rPr lang="en-US"/>
              <a:pPr>
                <a:defRPr/>
              </a:pPr>
              <a:t>‹#›</a:t>
            </a:fld>
            <a:endParaRPr lang="en-US" dirty="0"/>
          </a:p>
        </p:txBody>
      </p:sp>
    </p:spTree>
    <p:extLst>
      <p:ext uri="{BB962C8B-B14F-4D97-AF65-F5344CB8AC3E}">
        <p14:creationId xmlns:p14="http://schemas.microsoft.com/office/powerpoint/2010/main" val="23940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0D129AB-EDDA-49B1-9356-C5D4403E6C90}" type="datetimeFigureOut">
              <a:rPr lang="en-US"/>
              <a:pPr>
                <a:defRPr/>
              </a:pPr>
              <a:t>12/8/2016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9763C3-76C3-4CD3-87EC-13DDD882A7A2}" type="slidenum">
              <a:rPr lang="en-US"/>
              <a:pPr>
                <a:defRPr/>
              </a:pPr>
              <a:t>‹#›</a:t>
            </a:fld>
            <a:endParaRPr lang="en-US" dirty="0"/>
          </a:p>
        </p:txBody>
      </p:sp>
    </p:spTree>
    <p:extLst>
      <p:ext uri="{BB962C8B-B14F-4D97-AF65-F5344CB8AC3E}">
        <p14:creationId xmlns:p14="http://schemas.microsoft.com/office/powerpoint/2010/main" val="72957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37744E7-4B75-4C18-83D7-85A2F72DED05}" type="datetimeFigureOut">
              <a:rPr lang="en-US"/>
              <a:pPr>
                <a:defRPr/>
              </a:pPr>
              <a:t>12/8/2016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456757-CC82-4CFC-AE71-60263A3A60C2}" type="slidenum">
              <a:rPr lang="en-US"/>
              <a:pPr>
                <a:defRPr/>
              </a:pPr>
              <a:t>‹#›</a:t>
            </a:fld>
            <a:endParaRPr lang="en-US" dirty="0"/>
          </a:p>
        </p:txBody>
      </p:sp>
    </p:spTree>
    <p:extLst>
      <p:ext uri="{BB962C8B-B14F-4D97-AF65-F5344CB8AC3E}">
        <p14:creationId xmlns:p14="http://schemas.microsoft.com/office/powerpoint/2010/main" val="121069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15FAB0D-94F0-423A-B125-63D54E0EAA18}" type="datetimeFigureOut">
              <a:rPr lang="en-US"/>
              <a:pPr>
                <a:defRPr/>
              </a:pPr>
              <a:t>12/8/2016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4EC650-6EF2-42AC-9891-CB956FB85317}" type="slidenum">
              <a:rPr lang="en-US"/>
              <a:pPr>
                <a:defRPr/>
              </a:pPr>
              <a:t>‹#›</a:t>
            </a:fld>
            <a:endParaRPr lang="en-US" dirty="0"/>
          </a:p>
        </p:txBody>
      </p:sp>
    </p:spTree>
    <p:extLst>
      <p:ext uri="{BB962C8B-B14F-4D97-AF65-F5344CB8AC3E}">
        <p14:creationId xmlns:p14="http://schemas.microsoft.com/office/powerpoint/2010/main" val="171357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727B6C1F-0147-48B2-B5FB-27A73765A538}" type="datetimeFigureOut">
              <a:rPr lang="en-US"/>
              <a:pPr>
                <a:defRPr/>
              </a:pPr>
              <a:t>12/8/2016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5AAE2A-4E93-4BA4-AAAB-9A72A7C58F7E}" type="slidenum">
              <a:rPr lang="en-US"/>
              <a:pPr>
                <a:defRPr/>
              </a:pPr>
              <a:t>‹#›</a:t>
            </a:fld>
            <a:endParaRPr lang="en-US" dirty="0"/>
          </a:p>
        </p:txBody>
      </p:sp>
    </p:spTree>
    <p:extLst>
      <p:ext uri="{BB962C8B-B14F-4D97-AF65-F5344CB8AC3E}">
        <p14:creationId xmlns:p14="http://schemas.microsoft.com/office/powerpoint/2010/main" val="202924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0E472C3-806C-4401-BBAF-56E370278F76}" type="datetimeFigureOut">
              <a:rPr lang="en-US"/>
              <a:pPr>
                <a:defRPr/>
              </a:pPr>
              <a:t>12/8/2016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F3378B-54EA-46C3-B7E6-647273121537}" type="slidenum">
              <a:rPr lang="en-US"/>
              <a:pPr>
                <a:defRPr/>
              </a:pPr>
              <a:t>‹#›</a:t>
            </a:fld>
            <a:endParaRPr lang="en-US" dirty="0"/>
          </a:p>
        </p:txBody>
      </p:sp>
    </p:spTree>
    <p:extLst>
      <p:ext uri="{BB962C8B-B14F-4D97-AF65-F5344CB8AC3E}">
        <p14:creationId xmlns:p14="http://schemas.microsoft.com/office/powerpoint/2010/main" val="119629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978E3AF0-1A79-4DAB-86E7-053A4AC5D740}" type="datetimeFigureOut">
              <a:rPr lang="en-US"/>
              <a:pPr>
                <a:defRPr/>
              </a:pPr>
              <a:t>12/8/2016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5BDF6D-E640-48C3-B869-4683848001B0}" type="slidenum">
              <a:rPr lang="en-US"/>
              <a:pPr>
                <a:defRPr/>
              </a:pPr>
              <a:t>‹#›</a:t>
            </a:fld>
            <a:endParaRPr lang="en-US" dirty="0"/>
          </a:p>
        </p:txBody>
      </p:sp>
    </p:spTree>
    <p:extLst>
      <p:ext uri="{BB962C8B-B14F-4D97-AF65-F5344CB8AC3E}">
        <p14:creationId xmlns:p14="http://schemas.microsoft.com/office/powerpoint/2010/main" val="2397362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9BB6960-6A3E-497C-8330-507A0C0EB0F7}" type="datetimeFigureOut">
              <a:rPr lang="en-US"/>
              <a:pPr>
                <a:defRPr/>
              </a:pPr>
              <a:t>12/8/2016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23C919-4AF5-4952-8705-25BBD2A5FB5A}" type="slidenum">
              <a:rPr lang="en-US"/>
              <a:pPr>
                <a:defRPr/>
              </a:pPr>
              <a:t>‹#›</a:t>
            </a:fld>
            <a:endParaRPr lang="en-US" dirty="0"/>
          </a:p>
        </p:txBody>
      </p:sp>
    </p:spTree>
    <p:extLst>
      <p:ext uri="{BB962C8B-B14F-4D97-AF65-F5344CB8AC3E}">
        <p14:creationId xmlns:p14="http://schemas.microsoft.com/office/powerpoint/2010/main" val="80202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F12B1C-8F0A-4A7F-9491-C70C0428B708}" type="datetimeFigureOut">
              <a:rPr lang="en-US"/>
              <a:pPr>
                <a:defRPr/>
              </a:pPr>
              <a:t>12/8/2016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D15845-72A8-4912-94E1-F92600515423}" type="slidenum">
              <a:rPr lang="en-US"/>
              <a:pPr>
                <a:defRPr/>
              </a:pPr>
              <a:t>‹#›</a:t>
            </a:fld>
            <a:endParaRPr lang="en-US" dirty="0"/>
          </a:p>
        </p:txBody>
      </p:sp>
    </p:spTree>
    <p:extLst>
      <p:ext uri="{BB962C8B-B14F-4D97-AF65-F5344CB8AC3E}">
        <p14:creationId xmlns:p14="http://schemas.microsoft.com/office/powerpoint/2010/main" val="427723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79A75DF-1930-4A2C-9B14-A6531F2A68F6}" type="datetimeFigureOut">
              <a:rPr lang="en-US"/>
              <a:pPr>
                <a:defRPr/>
              </a:pPr>
              <a:t>12/8/2016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511790-3FE4-4DA2-8887-A39CE921C165}" type="slidenum">
              <a:rPr lang="en-US"/>
              <a:pPr>
                <a:defRPr/>
              </a:pPr>
              <a:t>‹#›</a:t>
            </a:fld>
            <a:endParaRPr lang="en-US" dirty="0"/>
          </a:p>
        </p:txBody>
      </p:sp>
    </p:spTree>
    <p:extLst>
      <p:ext uri="{BB962C8B-B14F-4D97-AF65-F5344CB8AC3E}">
        <p14:creationId xmlns:p14="http://schemas.microsoft.com/office/powerpoint/2010/main" val="7012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656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6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69EA7866-895B-4001-A31D-132B724BD252}" type="datetimeFigureOut">
              <a:rPr lang="en-US"/>
              <a:pPr>
                <a:defRPr/>
              </a:pPr>
              <a:t>12/8/2016</a:t>
            </a:fld>
            <a:endParaRPr lang="en-US" dirty="0"/>
          </a:p>
        </p:txBody>
      </p:sp>
      <p:sp>
        <p:nvSpPr>
          <p:cNvPr id="66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effectLst>
                  <a:outerShdw blurRad="38100" dist="38100" dir="2700000" algn="tl">
                    <a:srgbClr val="000000"/>
                  </a:outerShdw>
                </a:effectLst>
                <a:latin typeface="Arial" charset="0"/>
              </a:defRPr>
            </a:lvl1pPr>
          </a:lstStyle>
          <a:p>
            <a:pPr>
              <a:defRPr/>
            </a:pPr>
            <a:endParaRPr lang="en-US"/>
          </a:p>
        </p:txBody>
      </p:sp>
      <p:sp>
        <p:nvSpPr>
          <p:cNvPr id="66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3D23CD65-6D37-444B-B668-75FC1CD33F15}"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1.bin"/><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4.gif"/><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seconomy.about.com/od/fiscalpolicy/p/Who_budget.htm" TargetMode="External"/><Relationship Id="rId2" Type="http://schemas.openxmlformats.org/officeDocument/2006/relationships/hyperlink" Target="http://useconomy.about.com/od/glossary/g/discretionary.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838200" y="990600"/>
            <a:ext cx="7772400" cy="1470025"/>
          </a:xfrm>
        </p:spPr>
        <p:txBody>
          <a:bodyPr/>
          <a:lstStyle/>
          <a:p>
            <a:pPr eaLnBrk="1" hangingPunct="1">
              <a:defRPr/>
            </a:pPr>
            <a:r>
              <a:rPr lang="en-US" dirty="0"/>
              <a:t>BLM Budget Process</a:t>
            </a:r>
            <a:endParaRPr lang="en-US" sz="3600" dirty="0"/>
          </a:p>
        </p:txBody>
      </p:sp>
      <p:sp>
        <p:nvSpPr>
          <p:cNvPr id="4099" name="Subtitle 2"/>
          <p:cNvSpPr>
            <a:spLocks noGrp="1"/>
          </p:cNvSpPr>
          <p:nvPr>
            <p:ph type="subTitle" idx="4294967295"/>
          </p:nvPr>
        </p:nvSpPr>
        <p:spPr>
          <a:xfrm>
            <a:off x="914400" y="4343400"/>
            <a:ext cx="7543800" cy="2049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lnSpc>
                <a:spcPct val="80000"/>
              </a:lnSpc>
              <a:buFont typeface="Wingdings" pitchFamily="2" charset="2"/>
              <a:buNone/>
            </a:pPr>
            <a:r>
              <a:rPr lang="en-US" altLang="en-US" b="1" dirty="0">
                <a:solidFill>
                  <a:srgbClr val="0B0B0B"/>
                </a:solidFill>
                <a:effectLst/>
              </a:rPr>
              <a:t>December NW RAC Meeting</a:t>
            </a:r>
          </a:p>
          <a:p>
            <a:pPr marL="0" indent="0" algn="ctr" eaLnBrk="1" hangingPunct="1">
              <a:lnSpc>
                <a:spcPct val="80000"/>
              </a:lnSpc>
              <a:buFont typeface="Wingdings" pitchFamily="2" charset="2"/>
              <a:buNone/>
            </a:pPr>
            <a:endParaRPr lang="en-US" altLang="en-US" sz="2000" b="1" dirty="0">
              <a:solidFill>
                <a:srgbClr val="0B0B0B"/>
              </a:solidFill>
              <a:effectLst/>
            </a:endParaRPr>
          </a:p>
          <a:p>
            <a:pPr marL="0" indent="0" algn="ctr" eaLnBrk="1" hangingPunct="1">
              <a:lnSpc>
                <a:spcPct val="80000"/>
              </a:lnSpc>
              <a:buFont typeface="Wingdings" pitchFamily="2" charset="2"/>
              <a:buNone/>
            </a:pPr>
            <a:endParaRPr lang="en-US" altLang="en-US" sz="2000" b="1" dirty="0">
              <a:solidFill>
                <a:srgbClr val="0B0B0B"/>
              </a:solidFill>
              <a:effectLst/>
            </a:endParaRPr>
          </a:p>
          <a:p>
            <a:pPr marL="0" indent="0" algn="ctr" eaLnBrk="1" hangingPunct="1">
              <a:lnSpc>
                <a:spcPct val="80000"/>
              </a:lnSpc>
              <a:buFont typeface="Wingdings" pitchFamily="2" charset="2"/>
              <a:buNone/>
            </a:pPr>
            <a:r>
              <a:rPr lang="en-US" altLang="en-US" sz="2000" b="1" dirty="0">
                <a:solidFill>
                  <a:srgbClr val="0B0B0B"/>
                </a:solidFill>
                <a:effectLst/>
              </a:rPr>
              <a:t>Amy Carmichael</a:t>
            </a:r>
          </a:p>
          <a:p>
            <a:pPr marL="0" indent="0" algn="ctr" eaLnBrk="1" hangingPunct="1">
              <a:lnSpc>
                <a:spcPct val="80000"/>
              </a:lnSpc>
              <a:buFont typeface="Wingdings" pitchFamily="2" charset="2"/>
              <a:buNone/>
            </a:pPr>
            <a:r>
              <a:rPr lang="en-US" altLang="en-US" sz="2000" b="1" dirty="0">
                <a:solidFill>
                  <a:srgbClr val="0B0B0B"/>
                </a:solidFill>
                <a:effectLst/>
              </a:rPr>
              <a:t>Colorado Northwest District Budget Analyst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Federal Dollar—Where did it go? President’s Budget 2016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4876285"/>
              </p:ext>
            </p:extLst>
          </p:nvPr>
        </p:nvGraphicFramePr>
        <p:xfrm>
          <a:off x="152400" y="1981200"/>
          <a:ext cx="87630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1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060" y="685800"/>
            <a:ext cx="8789882"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324600" y="6400800"/>
            <a:ext cx="2642342" cy="307777"/>
          </a:xfrm>
          <a:prstGeom prst="rect">
            <a:avLst/>
          </a:prstGeom>
          <a:noFill/>
        </p:spPr>
        <p:txBody>
          <a:bodyPr wrap="square" rtlCol="0">
            <a:spAutoFit/>
          </a:bodyPr>
          <a:lstStyle/>
          <a:p>
            <a:r>
              <a:rPr lang="en-US" sz="1400" dirty="0"/>
              <a:t>Source: The Washington Post</a:t>
            </a:r>
          </a:p>
        </p:txBody>
      </p:sp>
    </p:spTree>
    <p:extLst>
      <p:ext uri="{BB962C8B-B14F-4D97-AF65-F5344CB8AC3E}">
        <p14:creationId xmlns:p14="http://schemas.microsoft.com/office/powerpoint/2010/main" val="248535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 y="612624"/>
            <a:ext cx="8996423" cy="563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86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01" y="607090"/>
            <a:ext cx="8987599" cy="5641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412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64" y="678544"/>
            <a:ext cx="8827536" cy="5493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5405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915" y="676762"/>
            <a:ext cx="8824685" cy="5495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3324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41" y="685800"/>
            <a:ext cx="8786924" cy="5486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681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dirty="0"/>
              <a:t>Budget Process - Timeframe</a:t>
            </a:r>
          </a:p>
        </p:txBody>
      </p:sp>
      <p:sp>
        <p:nvSpPr>
          <p:cNvPr id="16387" name="Line 3"/>
          <p:cNvSpPr>
            <a:spLocks noChangeShapeType="1"/>
          </p:cNvSpPr>
          <p:nvPr/>
        </p:nvSpPr>
        <p:spPr bwMode="auto">
          <a:xfrm>
            <a:off x="8382000" y="3429000"/>
            <a:ext cx="0" cy="2438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388" name="Group 4"/>
          <p:cNvGrpSpPr>
            <a:grpSpLocks noChangeAspect="1"/>
          </p:cNvGrpSpPr>
          <p:nvPr/>
        </p:nvGrpSpPr>
        <p:grpSpPr bwMode="auto">
          <a:xfrm>
            <a:off x="347663" y="2133600"/>
            <a:ext cx="8339137" cy="4157663"/>
            <a:chOff x="219" y="1344"/>
            <a:chExt cx="5253" cy="2619"/>
          </a:xfrm>
        </p:grpSpPr>
        <p:sp>
          <p:nvSpPr>
            <p:cNvPr id="16389" name="AutoShape 5"/>
            <p:cNvSpPr>
              <a:spLocks noChangeAspect="1" noChangeArrowheads="1" noTextEdit="1"/>
            </p:cNvSpPr>
            <p:nvPr/>
          </p:nvSpPr>
          <p:spPr bwMode="auto">
            <a:xfrm>
              <a:off x="240" y="1344"/>
              <a:ext cx="5232" cy="2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90" name="Rectangle 6"/>
            <p:cNvSpPr>
              <a:spLocks noChangeArrowheads="1"/>
            </p:cNvSpPr>
            <p:nvPr/>
          </p:nvSpPr>
          <p:spPr bwMode="auto">
            <a:xfrm rot="-4620000">
              <a:off x="1238" y="1855"/>
              <a:ext cx="536"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October</a:t>
              </a:r>
              <a:endParaRPr lang="en-US" altLang="en-US">
                <a:latin typeface="Times New Roman" pitchFamily="18" charset="0"/>
              </a:endParaRPr>
            </a:p>
          </p:txBody>
        </p:sp>
        <p:sp>
          <p:nvSpPr>
            <p:cNvPr id="16391" name="Rectangle 7"/>
            <p:cNvSpPr>
              <a:spLocks noChangeArrowheads="1"/>
            </p:cNvSpPr>
            <p:nvPr/>
          </p:nvSpPr>
          <p:spPr bwMode="auto">
            <a:xfrm rot="-4620000">
              <a:off x="1528" y="1791"/>
              <a:ext cx="668"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November</a:t>
              </a:r>
              <a:endParaRPr lang="en-US" altLang="en-US">
                <a:latin typeface="Times New Roman" pitchFamily="18" charset="0"/>
              </a:endParaRPr>
            </a:p>
          </p:txBody>
        </p:sp>
        <p:sp>
          <p:nvSpPr>
            <p:cNvPr id="16392" name="Rectangle 8"/>
            <p:cNvSpPr>
              <a:spLocks noChangeArrowheads="1"/>
            </p:cNvSpPr>
            <p:nvPr/>
          </p:nvSpPr>
          <p:spPr bwMode="auto">
            <a:xfrm rot="-4620000">
              <a:off x="1873" y="1795"/>
              <a:ext cx="66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December</a:t>
              </a:r>
              <a:endParaRPr lang="en-US" altLang="en-US">
                <a:latin typeface="Times New Roman" pitchFamily="18" charset="0"/>
              </a:endParaRPr>
            </a:p>
          </p:txBody>
        </p:sp>
        <p:sp>
          <p:nvSpPr>
            <p:cNvPr id="16393" name="Rectangle 9"/>
            <p:cNvSpPr>
              <a:spLocks noChangeArrowheads="1"/>
            </p:cNvSpPr>
            <p:nvPr/>
          </p:nvSpPr>
          <p:spPr bwMode="auto">
            <a:xfrm rot="-4620000">
              <a:off x="2263" y="1855"/>
              <a:ext cx="536"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January</a:t>
              </a:r>
              <a:endParaRPr lang="en-US" altLang="en-US">
                <a:latin typeface="Times New Roman" pitchFamily="18" charset="0"/>
              </a:endParaRPr>
            </a:p>
          </p:txBody>
        </p:sp>
        <p:sp>
          <p:nvSpPr>
            <p:cNvPr id="16394" name="Rectangle 10"/>
            <p:cNvSpPr>
              <a:spLocks noChangeArrowheads="1"/>
            </p:cNvSpPr>
            <p:nvPr/>
          </p:nvSpPr>
          <p:spPr bwMode="auto">
            <a:xfrm rot="-4620000">
              <a:off x="2584" y="1829"/>
              <a:ext cx="59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February</a:t>
              </a:r>
              <a:endParaRPr lang="en-US" altLang="en-US">
                <a:latin typeface="Times New Roman" pitchFamily="18" charset="0"/>
              </a:endParaRPr>
            </a:p>
          </p:txBody>
        </p:sp>
        <p:sp>
          <p:nvSpPr>
            <p:cNvPr id="16395" name="Rectangle 11"/>
            <p:cNvSpPr>
              <a:spLocks noChangeArrowheads="1"/>
            </p:cNvSpPr>
            <p:nvPr/>
          </p:nvSpPr>
          <p:spPr bwMode="auto">
            <a:xfrm rot="-4620000">
              <a:off x="2990" y="1909"/>
              <a:ext cx="426"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March</a:t>
              </a:r>
              <a:endParaRPr lang="en-US" altLang="en-US">
                <a:latin typeface="Times New Roman" pitchFamily="18" charset="0"/>
              </a:endParaRPr>
            </a:p>
          </p:txBody>
        </p:sp>
        <p:sp>
          <p:nvSpPr>
            <p:cNvPr id="16396" name="Rectangle 12"/>
            <p:cNvSpPr>
              <a:spLocks noChangeArrowheads="1"/>
            </p:cNvSpPr>
            <p:nvPr/>
          </p:nvSpPr>
          <p:spPr bwMode="auto">
            <a:xfrm rot="-4620000">
              <a:off x="3363" y="1949"/>
              <a:ext cx="343"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April</a:t>
              </a:r>
              <a:endParaRPr lang="en-US" altLang="en-US">
                <a:latin typeface="Times New Roman" pitchFamily="18" charset="0"/>
              </a:endParaRPr>
            </a:p>
          </p:txBody>
        </p:sp>
        <p:sp>
          <p:nvSpPr>
            <p:cNvPr id="16397" name="Rectangle 13"/>
            <p:cNvSpPr>
              <a:spLocks noChangeArrowheads="1"/>
            </p:cNvSpPr>
            <p:nvPr/>
          </p:nvSpPr>
          <p:spPr bwMode="auto">
            <a:xfrm rot="-4620000">
              <a:off x="3722" y="1969"/>
              <a:ext cx="30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May</a:t>
              </a:r>
              <a:endParaRPr lang="en-US" altLang="en-US">
                <a:latin typeface="Times New Roman" pitchFamily="18" charset="0"/>
              </a:endParaRPr>
            </a:p>
          </p:txBody>
        </p:sp>
        <p:sp>
          <p:nvSpPr>
            <p:cNvPr id="16398" name="Rectangle 14"/>
            <p:cNvSpPr>
              <a:spLocks noChangeArrowheads="1"/>
            </p:cNvSpPr>
            <p:nvPr/>
          </p:nvSpPr>
          <p:spPr bwMode="auto">
            <a:xfrm rot="-4620000">
              <a:off x="4045" y="1946"/>
              <a:ext cx="35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June</a:t>
              </a:r>
              <a:endParaRPr lang="en-US" altLang="en-US">
                <a:latin typeface="Times New Roman" pitchFamily="18" charset="0"/>
              </a:endParaRPr>
            </a:p>
          </p:txBody>
        </p:sp>
        <p:sp>
          <p:nvSpPr>
            <p:cNvPr id="16399" name="Rectangle 15"/>
            <p:cNvSpPr>
              <a:spLocks noChangeArrowheads="1"/>
            </p:cNvSpPr>
            <p:nvPr/>
          </p:nvSpPr>
          <p:spPr bwMode="auto">
            <a:xfrm rot="-4620000">
              <a:off x="4402" y="1965"/>
              <a:ext cx="30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July</a:t>
              </a:r>
              <a:endParaRPr lang="en-US" altLang="en-US">
                <a:latin typeface="Times New Roman" pitchFamily="18" charset="0"/>
              </a:endParaRPr>
            </a:p>
          </p:txBody>
        </p:sp>
        <p:sp>
          <p:nvSpPr>
            <p:cNvPr id="16400" name="Rectangle 16"/>
            <p:cNvSpPr>
              <a:spLocks noChangeArrowheads="1"/>
            </p:cNvSpPr>
            <p:nvPr/>
          </p:nvSpPr>
          <p:spPr bwMode="auto">
            <a:xfrm rot="-4620000">
              <a:off x="4675" y="1878"/>
              <a:ext cx="48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August</a:t>
              </a:r>
              <a:endParaRPr lang="en-US" altLang="en-US">
                <a:latin typeface="Times New Roman" pitchFamily="18" charset="0"/>
              </a:endParaRPr>
            </a:p>
          </p:txBody>
        </p:sp>
        <p:sp>
          <p:nvSpPr>
            <p:cNvPr id="16401" name="Rectangle 17"/>
            <p:cNvSpPr>
              <a:spLocks noChangeArrowheads="1"/>
            </p:cNvSpPr>
            <p:nvPr/>
          </p:nvSpPr>
          <p:spPr bwMode="auto">
            <a:xfrm rot="-4620000">
              <a:off x="4934" y="1774"/>
              <a:ext cx="70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a:solidFill>
                    <a:srgbClr val="FFFFFF"/>
                  </a:solidFill>
                  <a:latin typeface="Arial" charset="0"/>
                </a:rPr>
                <a:t>September</a:t>
              </a:r>
              <a:endParaRPr lang="en-US" altLang="en-US">
                <a:latin typeface="Times New Roman" pitchFamily="18" charset="0"/>
              </a:endParaRPr>
            </a:p>
          </p:txBody>
        </p:sp>
        <p:sp>
          <p:nvSpPr>
            <p:cNvPr id="16402" name="Rectangle 18"/>
            <p:cNvSpPr>
              <a:spLocks noChangeArrowheads="1"/>
            </p:cNvSpPr>
            <p:nvPr/>
          </p:nvSpPr>
          <p:spPr bwMode="auto">
            <a:xfrm>
              <a:off x="219" y="2564"/>
              <a:ext cx="115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dirty="0">
                  <a:solidFill>
                    <a:srgbClr val="FFFFFF"/>
                  </a:solidFill>
                  <a:latin typeface="Arial" charset="0"/>
                </a:rPr>
                <a:t>FY 2017 Budget</a:t>
              </a:r>
              <a:endParaRPr lang="en-US" altLang="en-US" dirty="0">
                <a:latin typeface="Times New Roman" pitchFamily="18" charset="0"/>
              </a:endParaRPr>
            </a:p>
          </p:txBody>
        </p:sp>
        <p:sp>
          <p:nvSpPr>
            <p:cNvPr id="16403" name="Rectangle 19"/>
            <p:cNvSpPr>
              <a:spLocks noChangeArrowheads="1"/>
            </p:cNvSpPr>
            <p:nvPr/>
          </p:nvSpPr>
          <p:spPr bwMode="auto">
            <a:xfrm>
              <a:off x="219" y="3089"/>
              <a:ext cx="115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dirty="0">
                  <a:solidFill>
                    <a:srgbClr val="FFFFFF"/>
                  </a:solidFill>
                  <a:latin typeface="Arial" charset="0"/>
                </a:rPr>
                <a:t>FY 2018 Budget</a:t>
              </a:r>
              <a:endParaRPr lang="en-US" altLang="en-US" dirty="0">
                <a:latin typeface="Times New Roman" pitchFamily="18" charset="0"/>
              </a:endParaRPr>
            </a:p>
          </p:txBody>
        </p:sp>
        <p:sp>
          <p:nvSpPr>
            <p:cNvPr id="16404" name="Rectangle 20"/>
            <p:cNvSpPr>
              <a:spLocks noChangeArrowheads="1"/>
            </p:cNvSpPr>
            <p:nvPr/>
          </p:nvSpPr>
          <p:spPr bwMode="auto">
            <a:xfrm>
              <a:off x="219" y="3613"/>
              <a:ext cx="115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ltLang="en-US" sz="1900" b="1" dirty="0">
                  <a:solidFill>
                    <a:srgbClr val="FFFFFF"/>
                  </a:solidFill>
                  <a:latin typeface="Arial" charset="0"/>
                </a:rPr>
                <a:t>FY 2019 Budget</a:t>
              </a:r>
              <a:endParaRPr lang="en-US" altLang="en-US" dirty="0">
                <a:latin typeface="Times New Roman" pitchFamily="18" charset="0"/>
              </a:endParaRPr>
            </a:p>
          </p:txBody>
        </p:sp>
        <p:sp>
          <p:nvSpPr>
            <p:cNvPr id="16405" name="Freeform 21"/>
            <p:cNvSpPr>
              <a:spLocks noEditPoints="1"/>
            </p:cNvSpPr>
            <p:nvPr/>
          </p:nvSpPr>
          <p:spPr bwMode="auto">
            <a:xfrm>
              <a:off x="1327" y="2553"/>
              <a:ext cx="4095" cy="125"/>
            </a:xfrm>
            <a:custGeom>
              <a:avLst/>
              <a:gdLst>
                <a:gd name="T0" fmla="*/ 0 w 4095"/>
                <a:gd name="T1" fmla="*/ 42 h 125"/>
                <a:gd name="T2" fmla="*/ 4014 w 4095"/>
                <a:gd name="T3" fmla="*/ 42 h 125"/>
                <a:gd name="T4" fmla="*/ 4014 w 4095"/>
                <a:gd name="T5" fmla="*/ 83 h 125"/>
                <a:gd name="T6" fmla="*/ 0 w 4095"/>
                <a:gd name="T7" fmla="*/ 83 h 125"/>
                <a:gd name="T8" fmla="*/ 0 w 4095"/>
                <a:gd name="T9" fmla="*/ 42 h 125"/>
                <a:gd name="T10" fmla="*/ 3998 w 4095"/>
                <a:gd name="T11" fmla="*/ 0 h 125"/>
                <a:gd name="T12" fmla="*/ 4095 w 4095"/>
                <a:gd name="T13" fmla="*/ 62 h 125"/>
                <a:gd name="T14" fmla="*/ 3998 w 4095"/>
                <a:gd name="T15" fmla="*/ 125 h 125"/>
                <a:gd name="T16" fmla="*/ 3998 w 4095"/>
                <a:gd name="T17" fmla="*/ 0 h 1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95"/>
                <a:gd name="T28" fmla="*/ 0 h 125"/>
                <a:gd name="T29" fmla="*/ 4095 w 4095"/>
                <a:gd name="T30" fmla="*/ 125 h 1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95" h="125">
                  <a:moveTo>
                    <a:pt x="0" y="42"/>
                  </a:moveTo>
                  <a:lnTo>
                    <a:pt x="4014" y="42"/>
                  </a:lnTo>
                  <a:lnTo>
                    <a:pt x="4014" y="83"/>
                  </a:lnTo>
                  <a:lnTo>
                    <a:pt x="0" y="83"/>
                  </a:lnTo>
                  <a:lnTo>
                    <a:pt x="0" y="42"/>
                  </a:lnTo>
                  <a:close/>
                  <a:moveTo>
                    <a:pt x="3998" y="0"/>
                  </a:moveTo>
                  <a:lnTo>
                    <a:pt x="4095" y="62"/>
                  </a:lnTo>
                  <a:lnTo>
                    <a:pt x="3998" y="125"/>
                  </a:lnTo>
                  <a:lnTo>
                    <a:pt x="3998" y="0"/>
                  </a:lnTo>
                  <a:close/>
                </a:path>
              </a:pathLst>
            </a:custGeom>
            <a:solidFill>
              <a:srgbClr val="CCFFFF"/>
            </a:solidFill>
            <a:ln w="1588" cap="flat">
              <a:solidFill>
                <a:srgbClr val="CCFFFF"/>
              </a:solidFill>
              <a:prstDash val="solid"/>
              <a:bevel/>
              <a:headEnd/>
              <a:tailEnd/>
            </a:ln>
          </p:spPr>
          <p:txBody>
            <a:bodyPr/>
            <a:lstStyle/>
            <a:p>
              <a:endParaRPr lang="en-US"/>
            </a:p>
          </p:txBody>
        </p:sp>
        <p:sp>
          <p:nvSpPr>
            <p:cNvPr id="16406" name="Freeform 22"/>
            <p:cNvSpPr>
              <a:spLocks noEditPoints="1"/>
            </p:cNvSpPr>
            <p:nvPr/>
          </p:nvSpPr>
          <p:spPr bwMode="auto">
            <a:xfrm>
              <a:off x="3037" y="3592"/>
              <a:ext cx="2367" cy="125"/>
            </a:xfrm>
            <a:custGeom>
              <a:avLst/>
              <a:gdLst>
                <a:gd name="T0" fmla="*/ 0 w 2367"/>
                <a:gd name="T1" fmla="*/ 41 h 125"/>
                <a:gd name="T2" fmla="*/ 2286 w 2367"/>
                <a:gd name="T3" fmla="*/ 41 h 125"/>
                <a:gd name="T4" fmla="*/ 2286 w 2367"/>
                <a:gd name="T5" fmla="*/ 83 h 125"/>
                <a:gd name="T6" fmla="*/ 0 w 2367"/>
                <a:gd name="T7" fmla="*/ 83 h 125"/>
                <a:gd name="T8" fmla="*/ 0 w 2367"/>
                <a:gd name="T9" fmla="*/ 41 h 125"/>
                <a:gd name="T10" fmla="*/ 2270 w 2367"/>
                <a:gd name="T11" fmla="*/ 0 h 125"/>
                <a:gd name="T12" fmla="*/ 2367 w 2367"/>
                <a:gd name="T13" fmla="*/ 62 h 125"/>
                <a:gd name="T14" fmla="*/ 2270 w 2367"/>
                <a:gd name="T15" fmla="*/ 125 h 125"/>
                <a:gd name="T16" fmla="*/ 2270 w 2367"/>
                <a:gd name="T17" fmla="*/ 0 h 1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67"/>
                <a:gd name="T28" fmla="*/ 0 h 125"/>
                <a:gd name="T29" fmla="*/ 2367 w 2367"/>
                <a:gd name="T30" fmla="*/ 125 h 1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67" h="125">
                  <a:moveTo>
                    <a:pt x="0" y="41"/>
                  </a:moveTo>
                  <a:lnTo>
                    <a:pt x="2286" y="41"/>
                  </a:lnTo>
                  <a:lnTo>
                    <a:pt x="2286" y="83"/>
                  </a:lnTo>
                  <a:lnTo>
                    <a:pt x="0" y="83"/>
                  </a:lnTo>
                  <a:lnTo>
                    <a:pt x="0" y="41"/>
                  </a:lnTo>
                  <a:close/>
                  <a:moveTo>
                    <a:pt x="2270" y="0"/>
                  </a:moveTo>
                  <a:lnTo>
                    <a:pt x="2367" y="62"/>
                  </a:lnTo>
                  <a:lnTo>
                    <a:pt x="2270" y="125"/>
                  </a:lnTo>
                  <a:lnTo>
                    <a:pt x="2270" y="0"/>
                  </a:lnTo>
                  <a:close/>
                </a:path>
              </a:pathLst>
            </a:custGeom>
            <a:solidFill>
              <a:srgbClr val="008080"/>
            </a:solidFill>
            <a:ln w="1588" cap="flat">
              <a:solidFill>
                <a:srgbClr val="008080"/>
              </a:solidFill>
              <a:prstDash val="solid"/>
              <a:bevel/>
              <a:headEnd/>
              <a:tailEnd/>
            </a:ln>
          </p:spPr>
          <p:txBody>
            <a:bodyPr/>
            <a:lstStyle/>
            <a:p>
              <a:endParaRPr lang="en-US"/>
            </a:p>
          </p:txBody>
        </p:sp>
        <p:sp>
          <p:nvSpPr>
            <p:cNvPr id="16407" name="Freeform 23"/>
            <p:cNvSpPr>
              <a:spLocks noEditPoints="1"/>
            </p:cNvSpPr>
            <p:nvPr/>
          </p:nvSpPr>
          <p:spPr bwMode="auto">
            <a:xfrm>
              <a:off x="1327" y="3067"/>
              <a:ext cx="992" cy="125"/>
            </a:xfrm>
            <a:custGeom>
              <a:avLst/>
              <a:gdLst>
                <a:gd name="T0" fmla="*/ 0 w 992"/>
                <a:gd name="T1" fmla="*/ 42 h 125"/>
                <a:gd name="T2" fmla="*/ 911 w 992"/>
                <a:gd name="T3" fmla="*/ 42 h 125"/>
                <a:gd name="T4" fmla="*/ 911 w 992"/>
                <a:gd name="T5" fmla="*/ 84 h 125"/>
                <a:gd name="T6" fmla="*/ 0 w 992"/>
                <a:gd name="T7" fmla="*/ 84 h 125"/>
                <a:gd name="T8" fmla="*/ 0 w 992"/>
                <a:gd name="T9" fmla="*/ 42 h 125"/>
                <a:gd name="T10" fmla="*/ 895 w 992"/>
                <a:gd name="T11" fmla="*/ 0 h 125"/>
                <a:gd name="T12" fmla="*/ 992 w 992"/>
                <a:gd name="T13" fmla="*/ 63 h 125"/>
                <a:gd name="T14" fmla="*/ 895 w 992"/>
                <a:gd name="T15" fmla="*/ 125 h 125"/>
                <a:gd name="T16" fmla="*/ 895 w 992"/>
                <a:gd name="T17" fmla="*/ 0 h 1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2"/>
                <a:gd name="T28" fmla="*/ 0 h 125"/>
                <a:gd name="T29" fmla="*/ 992 w 992"/>
                <a:gd name="T30" fmla="*/ 125 h 1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2" h="125">
                  <a:moveTo>
                    <a:pt x="0" y="42"/>
                  </a:moveTo>
                  <a:lnTo>
                    <a:pt x="911" y="42"/>
                  </a:lnTo>
                  <a:lnTo>
                    <a:pt x="911" y="84"/>
                  </a:lnTo>
                  <a:lnTo>
                    <a:pt x="0" y="84"/>
                  </a:lnTo>
                  <a:lnTo>
                    <a:pt x="0" y="42"/>
                  </a:lnTo>
                  <a:close/>
                  <a:moveTo>
                    <a:pt x="895" y="0"/>
                  </a:moveTo>
                  <a:lnTo>
                    <a:pt x="992" y="63"/>
                  </a:lnTo>
                  <a:lnTo>
                    <a:pt x="895" y="125"/>
                  </a:lnTo>
                  <a:lnTo>
                    <a:pt x="895" y="0"/>
                  </a:lnTo>
                  <a:close/>
                </a:path>
              </a:pathLst>
            </a:custGeom>
            <a:solidFill>
              <a:srgbClr val="008080"/>
            </a:solidFill>
            <a:ln w="1588" cap="flat">
              <a:solidFill>
                <a:srgbClr val="008080"/>
              </a:solidFill>
              <a:prstDash val="solid"/>
              <a:bevel/>
              <a:headEnd/>
              <a:tailEnd/>
            </a:ln>
          </p:spPr>
          <p:txBody>
            <a:bodyPr/>
            <a:lstStyle/>
            <a:p>
              <a:endParaRPr lang="en-US"/>
            </a:p>
          </p:txBody>
        </p:sp>
        <p:sp>
          <p:nvSpPr>
            <p:cNvPr id="16408" name="Freeform 24"/>
            <p:cNvSpPr>
              <a:spLocks noEditPoints="1"/>
            </p:cNvSpPr>
            <p:nvPr/>
          </p:nvSpPr>
          <p:spPr bwMode="auto">
            <a:xfrm>
              <a:off x="2353" y="3067"/>
              <a:ext cx="3069" cy="125"/>
            </a:xfrm>
            <a:custGeom>
              <a:avLst/>
              <a:gdLst>
                <a:gd name="T0" fmla="*/ 0 w 3069"/>
                <a:gd name="T1" fmla="*/ 42 h 125"/>
                <a:gd name="T2" fmla="*/ 2988 w 3069"/>
                <a:gd name="T3" fmla="*/ 42 h 125"/>
                <a:gd name="T4" fmla="*/ 2988 w 3069"/>
                <a:gd name="T5" fmla="*/ 84 h 125"/>
                <a:gd name="T6" fmla="*/ 0 w 3069"/>
                <a:gd name="T7" fmla="*/ 84 h 125"/>
                <a:gd name="T8" fmla="*/ 0 w 3069"/>
                <a:gd name="T9" fmla="*/ 42 h 125"/>
                <a:gd name="T10" fmla="*/ 2972 w 3069"/>
                <a:gd name="T11" fmla="*/ 0 h 125"/>
                <a:gd name="T12" fmla="*/ 3069 w 3069"/>
                <a:gd name="T13" fmla="*/ 63 h 125"/>
                <a:gd name="T14" fmla="*/ 2972 w 3069"/>
                <a:gd name="T15" fmla="*/ 125 h 125"/>
                <a:gd name="T16" fmla="*/ 2972 w 3069"/>
                <a:gd name="T17" fmla="*/ 0 h 1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69"/>
                <a:gd name="T28" fmla="*/ 0 h 125"/>
                <a:gd name="T29" fmla="*/ 3069 w 3069"/>
                <a:gd name="T30" fmla="*/ 125 h 1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69" h="125">
                  <a:moveTo>
                    <a:pt x="0" y="42"/>
                  </a:moveTo>
                  <a:lnTo>
                    <a:pt x="2988" y="42"/>
                  </a:lnTo>
                  <a:lnTo>
                    <a:pt x="2988" y="84"/>
                  </a:lnTo>
                  <a:lnTo>
                    <a:pt x="0" y="84"/>
                  </a:lnTo>
                  <a:lnTo>
                    <a:pt x="0" y="42"/>
                  </a:lnTo>
                  <a:close/>
                  <a:moveTo>
                    <a:pt x="2972" y="0"/>
                  </a:moveTo>
                  <a:lnTo>
                    <a:pt x="3069" y="63"/>
                  </a:lnTo>
                  <a:lnTo>
                    <a:pt x="2972" y="125"/>
                  </a:lnTo>
                  <a:lnTo>
                    <a:pt x="2972" y="0"/>
                  </a:lnTo>
                  <a:close/>
                </a:path>
              </a:pathLst>
            </a:custGeom>
            <a:solidFill>
              <a:srgbClr val="00FFFF"/>
            </a:solidFill>
            <a:ln w="1588" cap="flat">
              <a:solidFill>
                <a:srgbClr val="00FFFF"/>
              </a:solidFill>
              <a:prstDash val="solid"/>
              <a:bevel/>
              <a:headEnd/>
              <a:tailEnd/>
            </a:ln>
          </p:spPr>
          <p:txBody>
            <a:bodyPr/>
            <a:lstStyle/>
            <a:p>
              <a:endParaRPr lang="en-US"/>
            </a:p>
          </p:txBody>
        </p:sp>
        <p:grpSp>
          <p:nvGrpSpPr>
            <p:cNvPr id="16409" name="Group 25"/>
            <p:cNvGrpSpPr>
              <a:grpSpLocks/>
            </p:cNvGrpSpPr>
            <p:nvPr/>
          </p:nvGrpSpPr>
          <p:grpSpPr bwMode="auto">
            <a:xfrm>
              <a:off x="3020" y="2373"/>
              <a:ext cx="974" cy="201"/>
              <a:chOff x="3020" y="2373"/>
              <a:chExt cx="974" cy="201"/>
            </a:xfrm>
          </p:grpSpPr>
          <p:sp>
            <p:nvSpPr>
              <p:cNvPr id="16483" name="Freeform 26"/>
              <p:cNvSpPr>
                <a:spLocks/>
              </p:cNvSpPr>
              <p:nvPr/>
            </p:nvSpPr>
            <p:spPr bwMode="auto">
              <a:xfrm>
                <a:off x="3020" y="2373"/>
                <a:ext cx="110" cy="197"/>
              </a:xfrm>
              <a:custGeom>
                <a:avLst/>
                <a:gdLst>
                  <a:gd name="T0" fmla="*/ 0 w 676"/>
                  <a:gd name="T1" fmla="*/ 0 h 944"/>
                  <a:gd name="T2" fmla="*/ 0 w 676"/>
                  <a:gd name="T3" fmla="*/ 0 h 944"/>
                  <a:gd name="T4" fmla="*/ 0 w 676"/>
                  <a:gd name="T5" fmla="*/ 0 h 944"/>
                  <a:gd name="T6" fmla="*/ 0 w 676"/>
                  <a:gd name="T7" fmla="*/ 0 h 944"/>
                  <a:gd name="T8" fmla="*/ 0 w 676"/>
                  <a:gd name="T9" fmla="*/ 1 h 944"/>
                  <a:gd name="T10" fmla="*/ 0 w 676"/>
                  <a:gd name="T11" fmla="*/ 1 h 944"/>
                  <a:gd name="T12" fmla="*/ 0 w 676"/>
                  <a:gd name="T13" fmla="*/ 1 h 944"/>
                  <a:gd name="T14" fmla="*/ 0 w 676"/>
                  <a:gd name="T15" fmla="*/ 1 h 944"/>
                  <a:gd name="T16" fmla="*/ 0 w 676"/>
                  <a:gd name="T17" fmla="*/ 1 h 944"/>
                  <a:gd name="T18" fmla="*/ 0 w 676"/>
                  <a:gd name="T19" fmla="*/ 1 h 944"/>
                  <a:gd name="T20" fmla="*/ 0 w 676"/>
                  <a:gd name="T21" fmla="*/ 2 h 944"/>
                  <a:gd name="T22" fmla="*/ 0 w 676"/>
                  <a:gd name="T23" fmla="*/ 2 h 944"/>
                  <a:gd name="T24" fmla="*/ 0 w 676"/>
                  <a:gd name="T25" fmla="*/ 0 h 9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6"/>
                  <a:gd name="T40" fmla="*/ 0 h 944"/>
                  <a:gd name="T41" fmla="*/ 676 w 676"/>
                  <a:gd name="T42" fmla="*/ 944 h 9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6" h="944">
                    <a:moveTo>
                      <a:pt x="0" y="0"/>
                    </a:moveTo>
                    <a:cubicBezTo>
                      <a:pt x="222" y="0"/>
                      <a:pt x="443" y="0"/>
                      <a:pt x="664" y="0"/>
                    </a:cubicBezTo>
                    <a:cubicBezTo>
                      <a:pt x="664" y="68"/>
                      <a:pt x="664" y="135"/>
                      <a:pt x="664" y="202"/>
                    </a:cubicBezTo>
                    <a:cubicBezTo>
                      <a:pt x="525" y="202"/>
                      <a:pt x="387" y="202"/>
                      <a:pt x="249" y="202"/>
                    </a:cubicBezTo>
                    <a:cubicBezTo>
                      <a:pt x="249" y="252"/>
                      <a:pt x="249" y="302"/>
                      <a:pt x="249" y="352"/>
                    </a:cubicBezTo>
                    <a:cubicBezTo>
                      <a:pt x="377" y="352"/>
                      <a:pt x="505" y="352"/>
                      <a:pt x="634" y="352"/>
                    </a:cubicBezTo>
                    <a:cubicBezTo>
                      <a:pt x="634" y="416"/>
                      <a:pt x="634" y="480"/>
                      <a:pt x="634" y="544"/>
                    </a:cubicBezTo>
                    <a:cubicBezTo>
                      <a:pt x="505" y="544"/>
                      <a:pt x="377" y="544"/>
                      <a:pt x="249" y="544"/>
                    </a:cubicBezTo>
                    <a:cubicBezTo>
                      <a:pt x="249" y="606"/>
                      <a:pt x="249" y="669"/>
                      <a:pt x="249" y="731"/>
                    </a:cubicBezTo>
                    <a:cubicBezTo>
                      <a:pt x="391" y="731"/>
                      <a:pt x="534" y="731"/>
                      <a:pt x="676" y="731"/>
                    </a:cubicBezTo>
                    <a:cubicBezTo>
                      <a:pt x="676" y="802"/>
                      <a:pt x="676" y="873"/>
                      <a:pt x="676" y="944"/>
                    </a:cubicBezTo>
                    <a:cubicBezTo>
                      <a:pt x="451" y="944"/>
                      <a:pt x="226" y="944"/>
                      <a:pt x="0" y="944"/>
                    </a:cubicBezTo>
                    <a:cubicBezTo>
                      <a:pt x="0" y="630"/>
                      <a:pt x="0" y="315"/>
                      <a:pt x="0" y="0"/>
                    </a:cubicBezTo>
                  </a:path>
                </a:pathLst>
              </a:custGeom>
              <a:solidFill>
                <a:srgbClr val="CCFFFF"/>
              </a:solidFill>
              <a:ln w="0">
                <a:solidFill>
                  <a:srgbClr val="000000"/>
                </a:solidFill>
                <a:prstDash val="solid"/>
                <a:round/>
                <a:headEnd/>
                <a:tailEnd/>
              </a:ln>
            </p:spPr>
            <p:txBody>
              <a:bodyPr/>
              <a:lstStyle/>
              <a:p>
                <a:endParaRPr lang="en-US"/>
              </a:p>
            </p:txBody>
          </p:sp>
          <p:sp>
            <p:nvSpPr>
              <p:cNvPr id="16484" name="Freeform 27"/>
              <p:cNvSpPr>
                <a:spLocks/>
              </p:cNvSpPr>
              <p:nvPr/>
            </p:nvSpPr>
            <p:spPr bwMode="auto">
              <a:xfrm>
                <a:off x="3139" y="2428"/>
                <a:ext cx="120" cy="142"/>
              </a:xfrm>
              <a:custGeom>
                <a:avLst/>
                <a:gdLst>
                  <a:gd name="T0" fmla="*/ 0 w 734"/>
                  <a:gd name="T1" fmla="*/ 0 h 683"/>
                  <a:gd name="T2" fmla="*/ 0 w 734"/>
                  <a:gd name="T3" fmla="*/ 0 h 683"/>
                  <a:gd name="T4" fmla="*/ 0 w 734"/>
                  <a:gd name="T5" fmla="*/ 0 h 683"/>
                  <a:gd name="T6" fmla="*/ 0 w 734"/>
                  <a:gd name="T7" fmla="*/ 0 h 683"/>
                  <a:gd name="T8" fmla="*/ 0 w 734"/>
                  <a:gd name="T9" fmla="*/ 0 h 683"/>
                  <a:gd name="T10" fmla="*/ 0 w 734"/>
                  <a:gd name="T11" fmla="*/ 1 h 683"/>
                  <a:gd name="T12" fmla="*/ 0 w 734"/>
                  <a:gd name="T13" fmla="*/ 1 h 683"/>
                  <a:gd name="T14" fmla="*/ 0 w 734"/>
                  <a:gd name="T15" fmla="*/ 1 h 683"/>
                  <a:gd name="T16" fmla="*/ 0 w 734"/>
                  <a:gd name="T17" fmla="*/ 1 h 683"/>
                  <a:gd name="T18" fmla="*/ 0 w 734"/>
                  <a:gd name="T19" fmla="*/ 1 h 683"/>
                  <a:gd name="T20" fmla="*/ 0 w 734"/>
                  <a:gd name="T21" fmla="*/ 1 h 683"/>
                  <a:gd name="T22" fmla="*/ 0 w 734"/>
                  <a:gd name="T23" fmla="*/ 1 h 683"/>
                  <a:gd name="T24" fmla="*/ 0 w 734"/>
                  <a:gd name="T25" fmla="*/ 0 h 6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4"/>
                  <a:gd name="T40" fmla="*/ 0 h 683"/>
                  <a:gd name="T41" fmla="*/ 734 w 734"/>
                  <a:gd name="T42" fmla="*/ 683 h 6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4" h="683">
                    <a:moveTo>
                      <a:pt x="11" y="0"/>
                    </a:moveTo>
                    <a:cubicBezTo>
                      <a:pt x="99" y="0"/>
                      <a:pt x="187" y="0"/>
                      <a:pt x="275" y="0"/>
                    </a:cubicBezTo>
                    <a:cubicBezTo>
                      <a:pt x="305" y="63"/>
                      <a:pt x="337" y="126"/>
                      <a:pt x="367" y="190"/>
                    </a:cubicBezTo>
                    <a:cubicBezTo>
                      <a:pt x="402" y="126"/>
                      <a:pt x="439" y="63"/>
                      <a:pt x="474" y="0"/>
                    </a:cubicBezTo>
                    <a:cubicBezTo>
                      <a:pt x="556" y="0"/>
                      <a:pt x="638" y="0"/>
                      <a:pt x="720" y="0"/>
                    </a:cubicBezTo>
                    <a:cubicBezTo>
                      <a:pt x="655" y="109"/>
                      <a:pt x="587" y="216"/>
                      <a:pt x="521" y="325"/>
                    </a:cubicBezTo>
                    <a:cubicBezTo>
                      <a:pt x="591" y="445"/>
                      <a:pt x="664" y="563"/>
                      <a:pt x="734" y="683"/>
                    </a:cubicBezTo>
                    <a:cubicBezTo>
                      <a:pt x="647" y="683"/>
                      <a:pt x="561" y="683"/>
                      <a:pt x="474" y="683"/>
                    </a:cubicBezTo>
                    <a:cubicBezTo>
                      <a:pt x="439" y="610"/>
                      <a:pt x="402" y="537"/>
                      <a:pt x="367" y="463"/>
                    </a:cubicBezTo>
                    <a:cubicBezTo>
                      <a:pt x="325" y="537"/>
                      <a:pt x="282" y="610"/>
                      <a:pt x="241" y="683"/>
                    </a:cubicBezTo>
                    <a:cubicBezTo>
                      <a:pt x="161" y="683"/>
                      <a:pt x="80" y="683"/>
                      <a:pt x="0" y="683"/>
                    </a:cubicBezTo>
                    <a:cubicBezTo>
                      <a:pt x="69" y="563"/>
                      <a:pt x="141" y="445"/>
                      <a:pt x="210" y="325"/>
                    </a:cubicBezTo>
                    <a:cubicBezTo>
                      <a:pt x="145" y="216"/>
                      <a:pt x="76" y="109"/>
                      <a:pt x="11" y="0"/>
                    </a:cubicBezTo>
                  </a:path>
                </a:pathLst>
              </a:custGeom>
              <a:solidFill>
                <a:srgbClr val="CCFFFF"/>
              </a:solidFill>
              <a:ln w="0">
                <a:solidFill>
                  <a:srgbClr val="000000"/>
                </a:solidFill>
                <a:prstDash val="solid"/>
                <a:round/>
                <a:headEnd/>
                <a:tailEnd/>
              </a:ln>
            </p:spPr>
            <p:txBody>
              <a:bodyPr/>
              <a:lstStyle/>
              <a:p>
                <a:endParaRPr lang="en-US"/>
              </a:p>
            </p:txBody>
          </p:sp>
          <p:sp>
            <p:nvSpPr>
              <p:cNvPr id="16485" name="Freeform 28"/>
              <p:cNvSpPr>
                <a:spLocks noEditPoints="1"/>
              </p:cNvSpPr>
              <p:nvPr/>
            </p:nvSpPr>
            <p:spPr bwMode="auto">
              <a:xfrm>
                <a:off x="3263" y="2424"/>
                <a:ext cx="109" cy="150"/>
              </a:xfrm>
              <a:custGeom>
                <a:avLst/>
                <a:gdLst>
                  <a:gd name="T0" fmla="*/ 0 w 672"/>
                  <a:gd name="T1" fmla="*/ 1 h 715"/>
                  <a:gd name="T2" fmla="*/ 0 w 672"/>
                  <a:gd name="T3" fmla="*/ 1 h 715"/>
                  <a:gd name="T4" fmla="*/ 0 w 672"/>
                  <a:gd name="T5" fmla="*/ 1 h 715"/>
                  <a:gd name="T6" fmla="*/ 0 w 672"/>
                  <a:gd name="T7" fmla="*/ 1 h 715"/>
                  <a:gd name="T8" fmla="*/ 0 w 672"/>
                  <a:gd name="T9" fmla="*/ 1 h 715"/>
                  <a:gd name="T10" fmla="*/ 0 w 672"/>
                  <a:gd name="T11" fmla="*/ 1 h 715"/>
                  <a:gd name="T12" fmla="*/ 0 w 672"/>
                  <a:gd name="T13" fmla="*/ 1 h 715"/>
                  <a:gd name="T14" fmla="*/ 0 w 672"/>
                  <a:gd name="T15" fmla="*/ 1 h 715"/>
                  <a:gd name="T16" fmla="*/ 0 w 672"/>
                  <a:gd name="T17" fmla="*/ 1 h 715"/>
                  <a:gd name="T18" fmla="*/ 0 w 672"/>
                  <a:gd name="T19" fmla="*/ 1 h 715"/>
                  <a:gd name="T20" fmla="*/ 0 w 672"/>
                  <a:gd name="T21" fmla="*/ 1 h 715"/>
                  <a:gd name="T22" fmla="*/ 0 w 672"/>
                  <a:gd name="T23" fmla="*/ 1 h 715"/>
                  <a:gd name="T24" fmla="*/ 0 w 672"/>
                  <a:gd name="T25" fmla="*/ 0 h 715"/>
                  <a:gd name="T26" fmla="*/ 0 w 672"/>
                  <a:gd name="T27" fmla="*/ 0 h 715"/>
                  <a:gd name="T28" fmla="*/ 0 w 672"/>
                  <a:gd name="T29" fmla="*/ 0 h 715"/>
                  <a:gd name="T30" fmla="*/ 0 w 672"/>
                  <a:gd name="T31" fmla="*/ 0 h 715"/>
                  <a:gd name="T32" fmla="*/ 0 w 672"/>
                  <a:gd name="T33" fmla="*/ 1 h 715"/>
                  <a:gd name="T34" fmla="*/ 0 w 672"/>
                  <a:gd name="T35" fmla="*/ 1 h 715"/>
                  <a:gd name="T36" fmla="*/ 0 w 672"/>
                  <a:gd name="T37" fmla="*/ 1 h 715"/>
                  <a:gd name="T38" fmla="*/ 0 w 672"/>
                  <a:gd name="T39" fmla="*/ 0 h 715"/>
                  <a:gd name="T40" fmla="*/ 0 w 672"/>
                  <a:gd name="T41" fmla="*/ 0 h 715"/>
                  <a:gd name="T42" fmla="*/ 0 w 672"/>
                  <a:gd name="T43" fmla="*/ 0 h 715"/>
                  <a:gd name="T44" fmla="*/ 0 w 672"/>
                  <a:gd name="T45" fmla="*/ 1 h 715"/>
                  <a:gd name="T46" fmla="*/ 0 w 672"/>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72"/>
                  <a:gd name="T73" fmla="*/ 0 h 715"/>
                  <a:gd name="T74" fmla="*/ 672 w 672"/>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72" h="715">
                    <a:moveTo>
                      <a:pt x="672" y="422"/>
                    </a:moveTo>
                    <a:cubicBezTo>
                      <a:pt x="524" y="422"/>
                      <a:pt x="375" y="422"/>
                      <a:pt x="226" y="422"/>
                    </a:cubicBezTo>
                    <a:cubicBezTo>
                      <a:pt x="230" y="464"/>
                      <a:pt x="240" y="496"/>
                      <a:pt x="255" y="516"/>
                    </a:cubicBezTo>
                    <a:cubicBezTo>
                      <a:pt x="276" y="546"/>
                      <a:pt x="305" y="561"/>
                      <a:pt x="340" y="561"/>
                    </a:cubicBezTo>
                    <a:cubicBezTo>
                      <a:pt x="362" y="561"/>
                      <a:pt x="382" y="555"/>
                      <a:pt x="402" y="542"/>
                    </a:cubicBezTo>
                    <a:cubicBezTo>
                      <a:pt x="414" y="533"/>
                      <a:pt x="427" y="519"/>
                      <a:pt x="441" y="498"/>
                    </a:cubicBezTo>
                    <a:cubicBezTo>
                      <a:pt x="514" y="507"/>
                      <a:pt x="587" y="514"/>
                      <a:pt x="660" y="522"/>
                    </a:cubicBezTo>
                    <a:cubicBezTo>
                      <a:pt x="627" y="591"/>
                      <a:pt x="586" y="640"/>
                      <a:pt x="539" y="670"/>
                    </a:cubicBezTo>
                    <a:cubicBezTo>
                      <a:pt x="491" y="700"/>
                      <a:pt x="423" y="715"/>
                      <a:pt x="335" y="715"/>
                    </a:cubicBezTo>
                    <a:cubicBezTo>
                      <a:pt x="258" y="715"/>
                      <a:pt x="197" y="702"/>
                      <a:pt x="153" y="676"/>
                    </a:cubicBezTo>
                    <a:cubicBezTo>
                      <a:pt x="109" y="651"/>
                      <a:pt x="72" y="611"/>
                      <a:pt x="44" y="554"/>
                    </a:cubicBezTo>
                    <a:cubicBezTo>
                      <a:pt x="15" y="499"/>
                      <a:pt x="0" y="434"/>
                      <a:pt x="0" y="359"/>
                    </a:cubicBezTo>
                    <a:cubicBezTo>
                      <a:pt x="0" y="252"/>
                      <a:pt x="30" y="166"/>
                      <a:pt x="88" y="99"/>
                    </a:cubicBezTo>
                    <a:cubicBezTo>
                      <a:pt x="145" y="32"/>
                      <a:pt x="226" y="0"/>
                      <a:pt x="328" y="0"/>
                    </a:cubicBezTo>
                    <a:cubicBezTo>
                      <a:pt x="411" y="0"/>
                      <a:pt x="477" y="14"/>
                      <a:pt x="525" y="44"/>
                    </a:cubicBezTo>
                    <a:cubicBezTo>
                      <a:pt x="573" y="75"/>
                      <a:pt x="610" y="117"/>
                      <a:pt x="635" y="173"/>
                    </a:cubicBezTo>
                    <a:cubicBezTo>
                      <a:pt x="659" y="230"/>
                      <a:pt x="672" y="303"/>
                      <a:pt x="672" y="393"/>
                    </a:cubicBezTo>
                    <a:cubicBezTo>
                      <a:pt x="672" y="403"/>
                      <a:pt x="672" y="413"/>
                      <a:pt x="672" y="422"/>
                    </a:cubicBezTo>
                    <a:close/>
                    <a:moveTo>
                      <a:pt x="446" y="297"/>
                    </a:moveTo>
                    <a:cubicBezTo>
                      <a:pt x="442" y="246"/>
                      <a:pt x="430" y="210"/>
                      <a:pt x="412" y="188"/>
                    </a:cubicBezTo>
                    <a:cubicBezTo>
                      <a:pt x="393" y="166"/>
                      <a:pt x="368" y="155"/>
                      <a:pt x="337" y="155"/>
                    </a:cubicBezTo>
                    <a:cubicBezTo>
                      <a:pt x="302" y="155"/>
                      <a:pt x="274" y="172"/>
                      <a:pt x="253" y="205"/>
                    </a:cubicBezTo>
                    <a:cubicBezTo>
                      <a:pt x="239" y="226"/>
                      <a:pt x="231" y="256"/>
                      <a:pt x="227" y="297"/>
                    </a:cubicBezTo>
                    <a:cubicBezTo>
                      <a:pt x="300" y="297"/>
                      <a:pt x="373" y="297"/>
                      <a:pt x="446" y="297"/>
                    </a:cubicBezTo>
                    <a:close/>
                  </a:path>
                </a:pathLst>
              </a:custGeom>
              <a:solidFill>
                <a:srgbClr val="CCFFFF"/>
              </a:solidFill>
              <a:ln w="0">
                <a:solidFill>
                  <a:srgbClr val="000000"/>
                </a:solidFill>
                <a:prstDash val="solid"/>
                <a:round/>
                <a:headEnd/>
                <a:tailEnd/>
              </a:ln>
            </p:spPr>
            <p:txBody>
              <a:bodyPr/>
              <a:lstStyle/>
              <a:p>
                <a:endParaRPr lang="en-US"/>
              </a:p>
            </p:txBody>
          </p:sp>
          <p:sp>
            <p:nvSpPr>
              <p:cNvPr id="16486" name="Freeform 29"/>
              <p:cNvSpPr>
                <a:spLocks/>
              </p:cNvSpPr>
              <p:nvPr/>
            </p:nvSpPr>
            <p:spPr bwMode="auto">
              <a:xfrm>
                <a:off x="3384" y="2424"/>
                <a:ext cx="109" cy="150"/>
              </a:xfrm>
              <a:custGeom>
                <a:avLst/>
                <a:gdLst>
                  <a:gd name="T0" fmla="*/ 0 w 671"/>
                  <a:gd name="T1" fmla="*/ 1 h 715"/>
                  <a:gd name="T2" fmla="*/ 0 w 671"/>
                  <a:gd name="T3" fmla="*/ 1 h 715"/>
                  <a:gd name="T4" fmla="*/ 0 w 671"/>
                  <a:gd name="T5" fmla="*/ 1 h 715"/>
                  <a:gd name="T6" fmla="*/ 0 w 671"/>
                  <a:gd name="T7" fmla="*/ 1 h 715"/>
                  <a:gd name="T8" fmla="*/ 0 w 671"/>
                  <a:gd name="T9" fmla="*/ 1 h 715"/>
                  <a:gd name="T10" fmla="*/ 0 w 671"/>
                  <a:gd name="T11" fmla="*/ 1 h 715"/>
                  <a:gd name="T12" fmla="*/ 0 w 671"/>
                  <a:gd name="T13" fmla="*/ 1 h 715"/>
                  <a:gd name="T14" fmla="*/ 0 w 671"/>
                  <a:gd name="T15" fmla="*/ 1 h 715"/>
                  <a:gd name="T16" fmla="*/ 0 w 671"/>
                  <a:gd name="T17" fmla="*/ 1 h 715"/>
                  <a:gd name="T18" fmla="*/ 0 w 671"/>
                  <a:gd name="T19" fmla="*/ 0 h 715"/>
                  <a:gd name="T20" fmla="*/ 0 w 671"/>
                  <a:gd name="T21" fmla="*/ 0 h 715"/>
                  <a:gd name="T22" fmla="*/ 0 w 671"/>
                  <a:gd name="T23" fmla="*/ 0 h 715"/>
                  <a:gd name="T24" fmla="*/ 0 w 671"/>
                  <a:gd name="T25" fmla="*/ 0 h 715"/>
                  <a:gd name="T26" fmla="*/ 0 w 671"/>
                  <a:gd name="T27" fmla="*/ 0 h 715"/>
                  <a:gd name="T28" fmla="*/ 0 w 671"/>
                  <a:gd name="T29" fmla="*/ 0 h 715"/>
                  <a:gd name="T30" fmla="*/ 0 w 671"/>
                  <a:gd name="T31" fmla="*/ 1 h 715"/>
                  <a:gd name="T32" fmla="*/ 0 w 671"/>
                  <a:gd name="T33" fmla="*/ 0 h 715"/>
                  <a:gd name="T34" fmla="*/ 0 w 671"/>
                  <a:gd name="T35" fmla="*/ 0 h 715"/>
                  <a:gd name="T36" fmla="*/ 0 w 671"/>
                  <a:gd name="T37" fmla="*/ 0 h 715"/>
                  <a:gd name="T38" fmla="*/ 0 w 671"/>
                  <a:gd name="T39" fmla="*/ 1 h 715"/>
                  <a:gd name="T40" fmla="*/ 0 w 671"/>
                  <a:gd name="T41" fmla="*/ 1 h 715"/>
                  <a:gd name="T42" fmla="*/ 0 w 671"/>
                  <a:gd name="T43" fmla="*/ 1 h 715"/>
                  <a:gd name="T44" fmla="*/ 0 w 671"/>
                  <a:gd name="T45" fmla="*/ 1 h 715"/>
                  <a:gd name="T46" fmla="*/ 0 w 671"/>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71"/>
                  <a:gd name="T73" fmla="*/ 0 h 715"/>
                  <a:gd name="T74" fmla="*/ 671 w 671"/>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71" h="715">
                    <a:moveTo>
                      <a:pt x="460" y="431"/>
                    </a:moveTo>
                    <a:cubicBezTo>
                      <a:pt x="530" y="441"/>
                      <a:pt x="601" y="450"/>
                      <a:pt x="671" y="460"/>
                    </a:cubicBezTo>
                    <a:cubicBezTo>
                      <a:pt x="660" y="512"/>
                      <a:pt x="640" y="556"/>
                      <a:pt x="614" y="594"/>
                    </a:cubicBezTo>
                    <a:cubicBezTo>
                      <a:pt x="587" y="633"/>
                      <a:pt x="553" y="662"/>
                      <a:pt x="512" y="683"/>
                    </a:cubicBezTo>
                    <a:cubicBezTo>
                      <a:pt x="471" y="705"/>
                      <a:pt x="418" y="715"/>
                      <a:pt x="354" y="715"/>
                    </a:cubicBezTo>
                    <a:cubicBezTo>
                      <a:pt x="292" y="715"/>
                      <a:pt x="241" y="709"/>
                      <a:pt x="200" y="695"/>
                    </a:cubicBezTo>
                    <a:cubicBezTo>
                      <a:pt x="160" y="681"/>
                      <a:pt x="124" y="660"/>
                      <a:pt x="94" y="629"/>
                    </a:cubicBezTo>
                    <a:cubicBezTo>
                      <a:pt x="65" y="599"/>
                      <a:pt x="42" y="564"/>
                      <a:pt x="25" y="523"/>
                    </a:cubicBezTo>
                    <a:cubicBezTo>
                      <a:pt x="8" y="482"/>
                      <a:pt x="0" y="428"/>
                      <a:pt x="0" y="361"/>
                    </a:cubicBezTo>
                    <a:cubicBezTo>
                      <a:pt x="0" y="290"/>
                      <a:pt x="11" y="232"/>
                      <a:pt x="31" y="185"/>
                    </a:cubicBezTo>
                    <a:cubicBezTo>
                      <a:pt x="45" y="151"/>
                      <a:pt x="66" y="120"/>
                      <a:pt x="92" y="92"/>
                    </a:cubicBezTo>
                    <a:cubicBezTo>
                      <a:pt x="117" y="65"/>
                      <a:pt x="144" y="45"/>
                      <a:pt x="172" y="32"/>
                    </a:cubicBezTo>
                    <a:cubicBezTo>
                      <a:pt x="214" y="10"/>
                      <a:pt x="270" y="0"/>
                      <a:pt x="338" y="0"/>
                    </a:cubicBezTo>
                    <a:cubicBezTo>
                      <a:pt x="433" y="0"/>
                      <a:pt x="506" y="20"/>
                      <a:pt x="555" y="60"/>
                    </a:cubicBezTo>
                    <a:cubicBezTo>
                      <a:pt x="605" y="100"/>
                      <a:pt x="640" y="158"/>
                      <a:pt x="660" y="235"/>
                    </a:cubicBezTo>
                    <a:cubicBezTo>
                      <a:pt x="590" y="246"/>
                      <a:pt x="520" y="257"/>
                      <a:pt x="450" y="268"/>
                    </a:cubicBezTo>
                    <a:cubicBezTo>
                      <a:pt x="444" y="239"/>
                      <a:pt x="432" y="217"/>
                      <a:pt x="415" y="202"/>
                    </a:cubicBezTo>
                    <a:cubicBezTo>
                      <a:pt x="397" y="187"/>
                      <a:pt x="374" y="180"/>
                      <a:pt x="345" y="180"/>
                    </a:cubicBezTo>
                    <a:cubicBezTo>
                      <a:pt x="308" y="180"/>
                      <a:pt x="278" y="195"/>
                      <a:pt x="256" y="226"/>
                    </a:cubicBezTo>
                    <a:cubicBezTo>
                      <a:pt x="233" y="258"/>
                      <a:pt x="221" y="305"/>
                      <a:pt x="221" y="368"/>
                    </a:cubicBezTo>
                    <a:cubicBezTo>
                      <a:pt x="221" y="424"/>
                      <a:pt x="233" y="466"/>
                      <a:pt x="255" y="495"/>
                    </a:cubicBezTo>
                    <a:cubicBezTo>
                      <a:pt x="277" y="524"/>
                      <a:pt x="307" y="539"/>
                      <a:pt x="341" y="539"/>
                    </a:cubicBezTo>
                    <a:cubicBezTo>
                      <a:pt x="370" y="539"/>
                      <a:pt x="395" y="530"/>
                      <a:pt x="415" y="513"/>
                    </a:cubicBezTo>
                    <a:cubicBezTo>
                      <a:pt x="435" y="495"/>
                      <a:pt x="450" y="468"/>
                      <a:pt x="460" y="431"/>
                    </a:cubicBezTo>
                  </a:path>
                </a:pathLst>
              </a:custGeom>
              <a:solidFill>
                <a:srgbClr val="CCFFFF"/>
              </a:solidFill>
              <a:ln w="0">
                <a:solidFill>
                  <a:srgbClr val="000000"/>
                </a:solidFill>
                <a:prstDash val="solid"/>
                <a:round/>
                <a:headEnd/>
                <a:tailEnd/>
              </a:ln>
            </p:spPr>
            <p:txBody>
              <a:bodyPr/>
              <a:lstStyle/>
              <a:p>
                <a:endParaRPr lang="en-US"/>
              </a:p>
            </p:txBody>
          </p:sp>
          <p:sp>
            <p:nvSpPr>
              <p:cNvPr id="16487" name="Freeform 30"/>
              <p:cNvSpPr>
                <a:spLocks/>
              </p:cNvSpPr>
              <p:nvPr/>
            </p:nvSpPr>
            <p:spPr bwMode="auto">
              <a:xfrm>
                <a:off x="3510" y="2428"/>
                <a:ext cx="99" cy="146"/>
              </a:xfrm>
              <a:custGeom>
                <a:avLst/>
                <a:gdLst>
                  <a:gd name="T0" fmla="*/ 0 w 614"/>
                  <a:gd name="T1" fmla="*/ 1 h 699"/>
                  <a:gd name="T2" fmla="*/ 0 w 614"/>
                  <a:gd name="T3" fmla="*/ 1 h 699"/>
                  <a:gd name="T4" fmla="*/ 0 w 614"/>
                  <a:gd name="T5" fmla="*/ 1 h 699"/>
                  <a:gd name="T6" fmla="*/ 0 w 614"/>
                  <a:gd name="T7" fmla="*/ 1 h 699"/>
                  <a:gd name="T8" fmla="*/ 0 w 614"/>
                  <a:gd name="T9" fmla="*/ 1 h 699"/>
                  <a:gd name="T10" fmla="*/ 0 w 614"/>
                  <a:gd name="T11" fmla="*/ 1 h 699"/>
                  <a:gd name="T12" fmla="*/ 0 w 614"/>
                  <a:gd name="T13" fmla="*/ 1 h 699"/>
                  <a:gd name="T14" fmla="*/ 0 w 614"/>
                  <a:gd name="T15" fmla="*/ 0 h 699"/>
                  <a:gd name="T16" fmla="*/ 0 w 614"/>
                  <a:gd name="T17" fmla="*/ 0 h 699"/>
                  <a:gd name="T18" fmla="*/ 0 w 614"/>
                  <a:gd name="T19" fmla="*/ 1 h 699"/>
                  <a:gd name="T20" fmla="*/ 0 w 614"/>
                  <a:gd name="T21" fmla="*/ 1 h 699"/>
                  <a:gd name="T22" fmla="*/ 0 w 614"/>
                  <a:gd name="T23" fmla="*/ 1 h 699"/>
                  <a:gd name="T24" fmla="*/ 0 w 614"/>
                  <a:gd name="T25" fmla="*/ 1 h 699"/>
                  <a:gd name="T26" fmla="*/ 0 w 614"/>
                  <a:gd name="T27" fmla="*/ 1 h 699"/>
                  <a:gd name="T28" fmla="*/ 0 w 614"/>
                  <a:gd name="T29" fmla="*/ 0 h 699"/>
                  <a:gd name="T30" fmla="*/ 0 w 614"/>
                  <a:gd name="T31" fmla="*/ 0 h 699"/>
                  <a:gd name="T32" fmla="*/ 0 w 614"/>
                  <a:gd name="T33" fmla="*/ 1 h 6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4"/>
                  <a:gd name="T52" fmla="*/ 0 h 699"/>
                  <a:gd name="T53" fmla="*/ 614 w 614"/>
                  <a:gd name="T54" fmla="*/ 699 h 6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4" h="699">
                    <a:moveTo>
                      <a:pt x="614" y="683"/>
                    </a:moveTo>
                    <a:cubicBezTo>
                      <a:pt x="545" y="683"/>
                      <a:pt x="475" y="683"/>
                      <a:pt x="406" y="683"/>
                    </a:cubicBezTo>
                    <a:cubicBezTo>
                      <a:pt x="406" y="646"/>
                      <a:pt x="406" y="610"/>
                      <a:pt x="406" y="573"/>
                    </a:cubicBezTo>
                    <a:cubicBezTo>
                      <a:pt x="375" y="619"/>
                      <a:pt x="344" y="650"/>
                      <a:pt x="313" y="670"/>
                    </a:cubicBezTo>
                    <a:cubicBezTo>
                      <a:pt x="281" y="689"/>
                      <a:pt x="242" y="699"/>
                      <a:pt x="196" y="699"/>
                    </a:cubicBezTo>
                    <a:cubicBezTo>
                      <a:pt x="135" y="699"/>
                      <a:pt x="87" y="677"/>
                      <a:pt x="53" y="634"/>
                    </a:cubicBezTo>
                    <a:cubicBezTo>
                      <a:pt x="18" y="590"/>
                      <a:pt x="0" y="524"/>
                      <a:pt x="0" y="435"/>
                    </a:cubicBezTo>
                    <a:cubicBezTo>
                      <a:pt x="0" y="290"/>
                      <a:pt x="0" y="145"/>
                      <a:pt x="0" y="0"/>
                    </a:cubicBezTo>
                    <a:cubicBezTo>
                      <a:pt x="75" y="0"/>
                      <a:pt x="149" y="0"/>
                      <a:pt x="224" y="0"/>
                    </a:cubicBezTo>
                    <a:cubicBezTo>
                      <a:pt x="224" y="125"/>
                      <a:pt x="224" y="250"/>
                      <a:pt x="224" y="376"/>
                    </a:cubicBezTo>
                    <a:cubicBezTo>
                      <a:pt x="224" y="419"/>
                      <a:pt x="230" y="449"/>
                      <a:pt x="244" y="467"/>
                    </a:cubicBezTo>
                    <a:cubicBezTo>
                      <a:pt x="257" y="485"/>
                      <a:pt x="276" y="494"/>
                      <a:pt x="301" y="494"/>
                    </a:cubicBezTo>
                    <a:cubicBezTo>
                      <a:pt x="328" y="494"/>
                      <a:pt x="350" y="482"/>
                      <a:pt x="366" y="458"/>
                    </a:cubicBezTo>
                    <a:cubicBezTo>
                      <a:pt x="383" y="434"/>
                      <a:pt x="391" y="391"/>
                      <a:pt x="391" y="329"/>
                    </a:cubicBezTo>
                    <a:cubicBezTo>
                      <a:pt x="391" y="219"/>
                      <a:pt x="391" y="109"/>
                      <a:pt x="391" y="0"/>
                    </a:cubicBezTo>
                    <a:cubicBezTo>
                      <a:pt x="466" y="0"/>
                      <a:pt x="540" y="0"/>
                      <a:pt x="614" y="0"/>
                    </a:cubicBezTo>
                    <a:cubicBezTo>
                      <a:pt x="614" y="227"/>
                      <a:pt x="614" y="455"/>
                      <a:pt x="614" y="683"/>
                    </a:cubicBezTo>
                  </a:path>
                </a:pathLst>
              </a:custGeom>
              <a:solidFill>
                <a:srgbClr val="CCFFFF"/>
              </a:solidFill>
              <a:ln w="0">
                <a:solidFill>
                  <a:srgbClr val="000000"/>
                </a:solidFill>
                <a:prstDash val="solid"/>
                <a:round/>
                <a:headEnd/>
                <a:tailEnd/>
              </a:ln>
            </p:spPr>
            <p:txBody>
              <a:bodyPr/>
              <a:lstStyle/>
              <a:p>
                <a:endParaRPr lang="en-US"/>
              </a:p>
            </p:txBody>
          </p:sp>
          <p:sp>
            <p:nvSpPr>
              <p:cNvPr id="16488" name="Freeform 31"/>
              <p:cNvSpPr>
                <a:spLocks/>
              </p:cNvSpPr>
              <p:nvPr/>
            </p:nvSpPr>
            <p:spPr bwMode="auto">
              <a:xfrm>
                <a:off x="3625" y="2373"/>
                <a:ext cx="71" cy="201"/>
              </a:xfrm>
              <a:custGeom>
                <a:avLst/>
                <a:gdLst>
                  <a:gd name="T0" fmla="*/ 0 w 436"/>
                  <a:gd name="T1" fmla="*/ 0 h 960"/>
                  <a:gd name="T2" fmla="*/ 0 w 436"/>
                  <a:gd name="T3" fmla="*/ 1 h 960"/>
                  <a:gd name="T4" fmla="*/ 0 w 436"/>
                  <a:gd name="T5" fmla="*/ 1 h 960"/>
                  <a:gd name="T6" fmla="*/ 0 w 436"/>
                  <a:gd name="T7" fmla="*/ 1 h 960"/>
                  <a:gd name="T8" fmla="*/ 0 w 436"/>
                  <a:gd name="T9" fmla="*/ 1 h 960"/>
                  <a:gd name="T10" fmla="*/ 0 w 436"/>
                  <a:gd name="T11" fmla="*/ 1 h 960"/>
                  <a:gd name="T12" fmla="*/ 0 w 436"/>
                  <a:gd name="T13" fmla="*/ 1 h 960"/>
                  <a:gd name="T14" fmla="*/ 0 w 436"/>
                  <a:gd name="T15" fmla="*/ 1 h 960"/>
                  <a:gd name="T16" fmla="*/ 0 w 436"/>
                  <a:gd name="T17" fmla="*/ 1 h 960"/>
                  <a:gd name="T18" fmla="*/ 0 w 436"/>
                  <a:gd name="T19" fmla="*/ 2 h 960"/>
                  <a:gd name="T20" fmla="*/ 0 w 436"/>
                  <a:gd name="T21" fmla="*/ 2 h 960"/>
                  <a:gd name="T22" fmla="*/ 0 w 436"/>
                  <a:gd name="T23" fmla="*/ 2 h 960"/>
                  <a:gd name="T24" fmla="*/ 0 w 436"/>
                  <a:gd name="T25" fmla="*/ 2 h 960"/>
                  <a:gd name="T26" fmla="*/ 0 w 436"/>
                  <a:gd name="T27" fmla="*/ 1 h 960"/>
                  <a:gd name="T28" fmla="*/ 0 w 436"/>
                  <a:gd name="T29" fmla="*/ 1 h 960"/>
                  <a:gd name="T30" fmla="*/ 0 w 436"/>
                  <a:gd name="T31" fmla="*/ 1 h 960"/>
                  <a:gd name="T32" fmla="*/ 0 w 436"/>
                  <a:gd name="T33" fmla="*/ 1 h 960"/>
                  <a:gd name="T34" fmla="*/ 0 w 436"/>
                  <a:gd name="T35" fmla="*/ 1 h 960"/>
                  <a:gd name="T36" fmla="*/ 0 w 436"/>
                  <a:gd name="T37" fmla="*/ 0 h 960"/>
                  <a:gd name="T38" fmla="*/ 0 w 436"/>
                  <a:gd name="T39" fmla="*/ 0 h 96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36"/>
                  <a:gd name="T61" fmla="*/ 0 h 960"/>
                  <a:gd name="T62" fmla="*/ 436 w 436"/>
                  <a:gd name="T63" fmla="*/ 960 h 96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36" h="960">
                    <a:moveTo>
                      <a:pt x="305" y="0"/>
                    </a:moveTo>
                    <a:cubicBezTo>
                      <a:pt x="305" y="87"/>
                      <a:pt x="305" y="174"/>
                      <a:pt x="305" y="261"/>
                    </a:cubicBezTo>
                    <a:cubicBezTo>
                      <a:pt x="346" y="261"/>
                      <a:pt x="387" y="261"/>
                      <a:pt x="428" y="261"/>
                    </a:cubicBezTo>
                    <a:cubicBezTo>
                      <a:pt x="428" y="324"/>
                      <a:pt x="428" y="388"/>
                      <a:pt x="428" y="452"/>
                    </a:cubicBezTo>
                    <a:cubicBezTo>
                      <a:pt x="387" y="452"/>
                      <a:pt x="346" y="452"/>
                      <a:pt x="305" y="452"/>
                    </a:cubicBezTo>
                    <a:cubicBezTo>
                      <a:pt x="305" y="533"/>
                      <a:pt x="305" y="614"/>
                      <a:pt x="305" y="695"/>
                    </a:cubicBezTo>
                    <a:cubicBezTo>
                      <a:pt x="305" y="724"/>
                      <a:pt x="308" y="743"/>
                      <a:pt x="312" y="753"/>
                    </a:cubicBezTo>
                    <a:cubicBezTo>
                      <a:pt x="319" y="767"/>
                      <a:pt x="333" y="774"/>
                      <a:pt x="351" y="774"/>
                    </a:cubicBezTo>
                    <a:cubicBezTo>
                      <a:pt x="367" y="774"/>
                      <a:pt x="390" y="769"/>
                      <a:pt x="419" y="758"/>
                    </a:cubicBezTo>
                    <a:cubicBezTo>
                      <a:pt x="425" y="818"/>
                      <a:pt x="431" y="878"/>
                      <a:pt x="436" y="939"/>
                    </a:cubicBezTo>
                    <a:cubicBezTo>
                      <a:pt x="381" y="953"/>
                      <a:pt x="329" y="960"/>
                      <a:pt x="282" y="960"/>
                    </a:cubicBezTo>
                    <a:cubicBezTo>
                      <a:pt x="227" y="960"/>
                      <a:pt x="185" y="952"/>
                      <a:pt x="159" y="935"/>
                    </a:cubicBezTo>
                    <a:cubicBezTo>
                      <a:pt x="133" y="918"/>
                      <a:pt x="114" y="893"/>
                      <a:pt x="101" y="859"/>
                    </a:cubicBezTo>
                    <a:cubicBezTo>
                      <a:pt x="89" y="824"/>
                      <a:pt x="82" y="770"/>
                      <a:pt x="82" y="693"/>
                    </a:cubicBezTo>
                    <a:cubicBezTo>
                      <a:pt x="82" y="613"/>
                      <a:pt x="82" y="533"/>
                      <a:pt x="82" y="452"/>
                    </a:cubicBezTo>
                    <a:cubicBezTo>
                      <a:pt x="55" y="452"/>
                      <a:pt x="28" y="452"/>
                      <a:pt x="0" y="452"/>
                    </a:cubicBezTo>
                    <a:cubicBezTo>
                      <a:pt x="0" y="388"/>
                      <a:pt x="0" y="324"/>
                      <a:pt x="0" y="261"/>
                    </a:cubicBezTo>
                    <a:cubicBezTo>
                      <a:pt x="28" y="261"/>
                      <a:pt x="55" y="261"/>
                      <a:pt x="82" y="261"/>
                    </a:cubicBezTo>
                    <a:cubicBezTo>
                      <a:pt x="82" y="219"/>
                      <a:pt x="82" y="177"/>
                      <a:pt x="82" y="135"/>
                    </a:cubicBezTo>
                    <a:cubicBezTo>
                      <a:pt x="156" y="89"/>
                      <a:pt x="231" y="46"/>
                      <a:pt x="305" y="0"/>
                    </a:cubicBezTo>
                  </a:path>
                </a:pathLst>
              </a:custGeom>
              <a:solidFill>
                <a:srgbClr val="CCFFFF"/>
              </a:solidFill>
              <a:ln w="0">
                <a:solidFill>
                  <a:srgbClr val="000000"/>
                </a:solidFill>
                <a:prstDash val="solid"/>
                <a:round/>
                <a:headEnd/>
                <a:tailEnd/>
              </a:ln>
            </p:spPr>
            <p:txBody>
              <a:bodyPr/>
              <a:lstStyle/>
              <a:p>
                <a:endParaRPr lang="en-US"/>
              </a:p>
            </p:txBody>
          </p:sp>
          <p:sp>
            <p:nvSpPr>
              <p:cNvPr id="16489" name="Freeform 32"/>
              <p:cNvSpPr>
                <a:spLocks noEditPoints="1"/>
              </p:cNvSpPr>
              <p:nvPr/>
            </p:nvSpPr>
            <p:spPr bwMode="auto">
              <a:xfrm>
                <a:off x="3713" y="2373"/>
                <a:ext cx="36" cy="197"/>
              </a:xfrm>
              <a:custGeom>
                <a:avLst/>
                <a:gdLst>
                  <a:gd name="T0" fmla="*/ 0 w 222"/>
                  <a:gd name="T1" fmla="*/ 0 h 944"/>
                  <a:gd name="T2" fmla="*/ 0 w 222"/>
                  <a:gd name="T3" fmla="*/ 0 h 944"/>
                  <a:gd name="T4" fmla="*/ 0 w 222"/>
                  <a:gd name="T5" fmla="*/ 0 h 944"/>
                  <a:gd name="T6" fmla="*/ 0 w 222"/>
                  <a:gd name="T7" fmla="*/ 0 h 944"/>
                  <a:gd name="T8" fmla="*/ 0 w 222"/>
                  <a:gd name="T9" fmla="*/ 0 h 944"/>
                  <a:gd name="T10" fmla="*/ 0 w 222"/>
                  <a:gd name="T11" fmla="*/ 0 h 944"/>
                  <a:gd name="T12" fmla="*/ 0 w 222"/>
                  <a:gd name="T13" fmla="*/ 0 h 944"/>
                  <a:gd name="T14" fmla="*/ 0 w 222"/>
                  <a:gd name="T15" fmla="*/ 2 h 944"/>
                  <a:gd name="T16" fmla="*/ 0 w 222"/>
                  <a:gd name="T17" fmla="*/ 2 h 944"/>
                  <a:gd name="T18" fmla="*/ 0 w 222"/>
                  <a:gd name="T19" fmla="*/ 0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
                  <a:gd name="T31" fmla="*/ 0 h 944"/>
                  <a:gd name="T32" fmla="*/ 222 w 222"/>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 h="944">
                    <a:moveTo>
                      <a:pt x="0" y="0"/>
                    </a:moveTo>
                    <a:cubicBezTo>
                      <a:pt x="74" y="0"/>
                      <a:pt x="148" y="0"/>
                      <a:pt x="222" y="0"/>
                    </a:cubicBezTo>
                    <a:cubicBezTo>
                      <a:pt x="222" y="60"/>
                      <a:pt x="222" y="119"/>
                      <a:pt x="222" y="179"/>
                    </a:cubicBezTo>
                    <a:cubicBezTo>
                      <a:pt x="148" y="179"/>
                      <a:pt x="74" y="179"/>
                      <a:pt x="0" y="179"/>
                    </a:cubicBezTo>
                    <a:cubicBezTo>
                      <a:pt x="0" y="119"/>
                      <a:pt x="0" y="60"/>
                      <a:pt x="0" y="0"/>
                    </a:cubicBezTo>
                    <a:close/>
                    <a:moveTo>
                      <a:pt x="0" y="261"/>
                    </a:moveTo>
                    <a:cubicBezTo>
                      <a:pt x="74" y="261"/>
                      <a:pt x="148" y="261"/>
                      <a:pt x="222" y="261"/>
                    </a:cubicBezTo>
                    <a:cubicBezTo>
                      <a:pt x="222" y="488"/>
                      <a:pt x="222" y="716"/>
                      <a:pt x="222" y="944"/>
                    </a:cubicBezTo>
                    <a:cubicBezTo>
                      <a:pt x="148" y="944"/>
                      <a:pt x="74" y="944"/>
                      <a:pt x="0" y="944"/>
                    </a:cubicBezTo>
                    <a:cubicBezTo>
                      <a:pt x="0" y="716"/>
                      <a:pt x="0" y="488"/>
                      <a:pt x="0" y="261"/>
                    </a:cubicBezTo>
                    <a:close/>
                  </a:path>
                </a:pathLst>
              </a:custGeom>
              <a:solidFill>
                <a:srgbClr val="CCFFFF"/>
              </a:solidFill>
              <a:ln w="0">
                <a:solidFill>
                  <a:srgbClr val="000000"/>
                </a:solidFill>
                <a:prstDash val="solid"/>
                <a:round/>
                <a:headEnd/>
                <a:tailEnd/>
              </a:ln>
            </p:spPr>
            <p:txBody>
              <a:bodyPr/>
              <a:lstStyle/>
              <a:p>
                <a:endParaRPr lang="en-US"/>
              </a:p>
            </p:txBody>
          </p:sp>
          <p:sp>
            <p:nvSpPr>
              <p:cNvPr id="16490" name="Freeform 33"/>
              <p:cNvSpPr>
                <a:spLocks noEditPoints="1"/>
              </p:cNvSpPr>
              <p:nvPr/>
            </p:nvSpPr>
            <p:spPr bwMode="auto">
              <a:xfrm>
                <a:off x="3768" y="2424"/>
                <a:ext cx="108" cy="150"/>
              </a:xfrm>
              <a:custGeom>
                <a:avLst/>
                <a:gdLst>
                  <a:gd name="T0" fmla="*/ 0 w 667"/>
                  <a:gd name="T1" fmla="*/ 1 h 715"/>
                  <a:gd name="T2" fmla="*/ 0 w 667"/>
                  <a:gd name="T3" fmla="*/ 0 h 715"/>
                  <a:gd name="T4" fmla="*/ 0 w 667"/>
                  <a:gd name="T5" fmla="*/ 0 h 715"/>
                  <a:gd name="T6" fmla="*/ 0 w 667"/>
                  <a:gd name="T7" fmla="*/ 0 h 715"/>
                  <a:gd name="T8" fmla="*/ 0 w 667"/>
                  <a:gd name="T9" fmla="*/ 1 h 715"/>
                  <a:gd name="T10" fmla="*/ 0 w 667"/>
                  <a:gd name="T11" fmla="*/ 1 h 715"/>
                  <a:gd name="T12" fmla="*/ 0 w 667"/>
                  <a:gd name="T13" fmla="*/ 1 h 715"/>
                  <a:gd name="T14" fmla="*/ 0 w 667"/>
                  <a:gd name="T15" fmla="*/ 1 h 715"/>
                  <a:gd name="T16" fmla="*/ 0 w 667"/>
                  <a:gd name="T17" fmla="*/ 1 h 715"/>
                  <a:gd name="T18" fmla="*/ 0 w 667"/>
                  <a:gd name="T19" fmla="*/ 1 h 715"/>
                  <a:gd name="T20" fmla="*/ 0 w 667"/>
                  <a:gd name="T21" fmla="*/ 1 h 715"/>
                  <a:gd name="T22" fmla="*/ 0 w 667"/>
                  <a:gd name="T23" fmla="*/ 1 h 715"/>
                  <a:gd name="T24" fmla="*/ 0 w 667"/>
                  <a:gd name="T25" fmla="*/ 1 h 715"/>
                  <a:gd name="T26" fmla="*/ 0 w 667"/>
                  <a:gd name="T27" fmla="*/ 1 h 715"/>
                  <a:gd name="T28" fmla="*/ 0 w 667"/>
                  <a:gd name="T29" fmla="*/ 0 h 715"/>
                  <a:gd name="T30" fmla="*/ 0 w 667"/>
                  <a:gd name="T31" fmla="*/ 0 h 715"/>
                  <a:gd name="T32" fmla="*/ 0 w 667"/>
                  <a:gd name="T33" fmla="*/ 0 h 715"/>
                  <a:gd name="T34" fmla="*/ 0 w 667"/>
                  <a:gd name="T35" fmla="*/ 1 h 7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7"/>
                  <a:gd name="T55" fmla="*/ 0 h 715"/>
                  <a:gd name="T56" fmla="*/ 667 w 667"/>
                  <a:gd name="T57" fmla="*/ 715 h 7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7" h="715">
                    <a:moveTo>
                      <a:pt x="0" y="359"/>
                    </a:moveTo>
                    <a:cubicBezTo>
                      <a:pt x="0" y="255"/>
                      <a:pt x="31" y="169"/>
                      <a:pt x="90" y="101"/>
                    </a:cubicBezTo>
                    <a:cubicBezTo>
                      <a:pt x="149" y="33"/>
                      <a:pt x="230" y="0"/>
                      <a:pt x="332" y="0"/>
                    </a:cubicBezTo>
                    <a:cubicBezTo>
                      <a:pt x="448" y="0"/>
                      <a:pt x="537" y="39"/>
                      <a:pt x="595" y="119"/>
                    </a:cubicBezTo>
                    <a:cubicBezTo>
                      <a:pt x="642" y="183"/>
                      <a:pt x="667" y="262"/>
                      <a:pt x="667" y="356"/>
                    </a:cubicBezTo>
                    <a:cubicBezTo>
                      <a:pt x="667" y="460"/>
                      <a:pt x="637" y="546"/>
                      <a:pt x="578" y="614"/>
                    </a:cubicBezTo>
                    <a:cubicBezTo>
                      <a:pt x="520" y="682"/>
                      <a:pt x="437" y="715"/>
                      <a:pt x="332" y="715"/>
                    </a:cubicBezTo>
                    <a:cubicBezTo>
                      <a:pt x="239" y="715"/>
                      <a:pt x="163" y="688"/>
                      <a:pt x="106" y="631"/>
                    </a:cubicBezTo>
                    <a:cubicBezTo>
                      <a:pt x="36" y="561"/>
                      <a:pt x="0" y="471"/>
                      <a:pt x="0" y="359"/>
                    </a:cubicBezTo>
                    <a:close/>
                    <a:moveTo>
                      <a:pt x="223" y="359"/>
                    </a:moveTo>
                    <a:cubicBezTo>
                      <a:pt x="223" y="420"/>
                      <a:pt x="234" y="465"/>
                      <a:pt x="255" y="494"/>
                    </a:cubicBezTo>
                    <a:cubicBezTo>
                      <a:pt x="275" y="523"/>
                      <a:pt x="302" y="538"/>
                      <a:pt x="334" y="538"/>
                    </a:cubicBezTo>
                    <a:cubicBezTo>
                      <a:pt x="366" y="538"/>
                      <a:pt x="392" y="524"/>
                      <a:pt x="413" y="495"/>
                    </a:cubicBezTo>
                    <a:cubicBezTo>
                      <a:pt x="433" y="465"/>
                      <a:pt x="443" y="420"/>
                      <a:pt x="443" y="356"/>
                    </a:cubicBezTo>
                    <a:cubicBezTo>
                      <a:pt x="443" y="297"/>
                      <a:pt x="433" y="253"/>
                      <a:pt x="412" y="223"/>
                    </a:cubicBezTo>
                    <a:cubicBezTo>
                      <a:pt x="392" y="194"/>
                      <a:pt x="366" y="180"/>
                      <a:pt x="335" y="180"/>
                    </a:cubicBezTo>
                    <a:cubicBezTo>
                      <a:pt x="303" y="180"/>
                      <a:pt x="276" y="195"/>
                      <a:pt x="255" y="224"/>
                    </a:cubicBezTo>
                    <a:cubicBezTo>
                      <a:pt x="234" y="254"/>
                      <a:pt x="223" y="299"/>
                      <a:pt x="223" y="359"/>
                    </a:cubicBezTo>
                    <a:close/>
                  </a:path>
                </a:pathLst>
              </a:custGeom>
              <a:solidFill>
                <a:srgbClr val="CCFFFF"/>
              </a:solidFill>
              <a:ln w="0">
                <a:solidFill>
                  <a:srgbClr val="000000"/>
                </a:solidFill>
                <a:prstDash val="solid"/>
                <a:round/>
                <a:headEnd/>
                <a:tailEnd/>
              </a:ln>
            </p:spPr>
            <p:txBody>
              <a:bodyPr/>
              <a:lstStyle/>
              <a:p>
                <a:endParaRPr lang="en-US"/>
              </a:p>
            </p:txBody>
          </p:sp>
          <p:sp>
            <p:nvSpPr>
              <p:cNvPr id="16491" name="Freeform 34"/>
              <p:cNvSpPr>
                <a:spLocks/>
              </p:cNvSpPr>
              <p:nvPr/>
            </p:nvSpPr>
            <p:spPr bwMode="auto">
              <a:xfrm>
                <a:off x="3894" y="2424"/>
                <a:ext cx="100" cy="146"/>
              </a:xfrm>
              <a:custGeom>
                <a:avLst/>
                <a:gdLst>
                  <a:gd name="T0" fmla="*/ 0 w 614"/>
                  <a:gd name="T1" fmla="*/ 0 h 699"/>
                  <a:gd name="T2" fmla="*/ 0 w 614"/>
                  <a:gd name="T3" fmla="*/ 0 h 699"/>
                  <a:gd name="T4" fmla="*/ 0 w 614"/>
                  <a:gd name="T5" fmla="*/ 0 h 699"/>
                  <a:gd name="T6" fmla="*/ 0 w 614"/>
                  <a:gd name="T7" fmla="*/ 0 h 699"/>
                  <a:gd name="T8" fmla="*/ 0 w 614"/>
                  <a:gd name="T9" fmla="*/ 0 h 699"/>
                  <a:gd name="T10" fmla="*/ 0 w 614"/>
                  <a:gd name="T11" fmla="*/ 0 h 699"/>
                  <a:gd name="T12" fmla="*/ 0 w 614"/>
                  <a:gd name="T13" fmla="*/ 0 h 699"/>
                  <a:gd name="T14" fmla="*/ 0 w 614"/>
                  <a:gd name="T15" fmla="*/ 1 h 699"/>
                  <a:gd name="T16" fmla="*/ 0 w 614"/>
                  <a:gd name="T17" fmla="*/ 1 h 699"/>
                  <a:gd name="T18" fmla="*/ 0 w 614"/>
                  <a:gd name="T19" fmla="*/ 1 h 699"/>
                  <a:gd name="T20" fmla="*/ 0 w 614"/>
                  <a:gd name="T21" fmla="*/ 0 h 699"/>
                  <a:gd name="T22" fmla="*/ 0 w 614"/>
                  <a:gd name="T23" fmla="*/ 0 h 699"/>
                  <a:gd name="T24" fmla="*/ 0 w 614"/>
                  <a:gd name="T25" fmla="*/ 0 h 699"/>
                  <a:gd name="T26" fmla="*/ 0 w 614"/>
                  <a:gd name="T27" fmla="*/ 1 h 699"/>
                  <a:gd name="T28" fmla="*/ 0 w 614"/>
                  <a:gd name="T29" fmla="*/ 1 h 699"/>
                  <a:gd name="T30" fmla="*/ 0 w 614"/>
                  <a:gd name="T31" fmla="*/ 1 h 699"/>
                  <a:gd name="T32" fmla="*/ 0 w 614"/>
                  <a:gd name="T33" fmla="*/ 0 h 6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4"/>
                  <a:gd name="T52" fmla="*/ 0 h 699"/>
                  <a:gd name="T53" fmla="*/ 614 w 614"/>
                  <a:gd name="T54" fmla="*/ 699 h 6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4" h="699">
                    <a:moveTo>
                      <a:pt x="0" y="16"/>
                    </a:moveTo>
                    <a:cubicBezTo>
                      <a:pt x="69" y="16"/>
                      <a:pt x="138" y="16"/>
                      <a:pt x="207" y="16"/>
                    </a:cubicBezTo>
                    <a:cubicBezTo>
                      <a:pt x="207" y="53"/>
                      <a:pt x="207" y="90"/>
                      <a:pt x="207" y="127"/>
                    </a:cubicBezTo>
                    <a:cubicBezTo>
                      <a:pt x="238" y="81"/>
                      <a:pt x="270" y="49"/>
                      <a:pt x="301" y="29"/>
                    </a:cubicBezTo>
                    <a:cubicBezTo>
                      <a:pt x="333" y="9"/>
                      <a:pt x="372" y="0"/>
                      <a:pt x="417" y="0"/>
                    </a:cubicBezTo>
                    <a:cubicBezTo>
                      <a:pt x="479" y="0"/>
                      <a:pt x="527" y="21"/>
                      <a:pt x="562" y="64"/>
                    </a:cubicBezTo>
                    <a:cubicBezTo>
                      <a:pt x="596" y="108"/>
                      <a:pt x="614" y="175"/>
                      <a:pt x="614" y="265"/>
                    </a:cubicBezTo>
                    <a:cubicBezTo>
                      <a:pt x="614" y="410"/>
                      <a:pt x="614" y="554"/>
                      <a:pt x="614" y="699"/>
                    </a:cubicBezTo>
                    <a:cubicBezTo>
                      <a:pt x="539" y="699"/>
                      <a:pt x="465" y="699"/>
                      <a:pt x="390" y="699"/>
                    </a:cubicBezTo>
                    <a:cubicBezTo>
                      <a:pt x="390" y="574"/>
                      <a:pt x="390" y="449"/>
                      <a:pt x="390" y="323"/>
                    </a:cubicBezTo>
                    <a:cubicBezTo>
                      <a:pt x="390" y="280"/>
                      <a:pt x="384" y="250"/>
                      <a:pt x="370" y="232"/>
                    </a:cubicBezTo>
                    <a:cubicBezTo>
                      <a:pt x="357" y="214"/>
                      <a:pt x="338" y="205"/>
                      <a:pt x="313" y="205"/>
                    </a:cubicBezTo>
                    <a:cubicBezTo>
                      <a:pt x="287" y="205"/>
                      <a:pt x="264" y="218"/>
                      <a:pt x="248" y="242"/>
                    </a:cubicBezTo>
                    <a:cubicBezTo>
                      <a:pt x="231" y="266"/>
                      <a:pt x="223" y="309"/>
                      <a:pt x="223" y="371"/>
                    </a:cubicBezTo>
                    <a:cubicBezTo>
                      <a:pt x="223" y="480"/>
                      <a:pt x="223" y="590"/>
                      <a:pt x="223" y="699"/>
                    </a:cubicBezTo>
                    <a:cubicBezTo>
                      <a:pt x="148" y="699"/>
                      <a:pt x="74" y="699"/>
                      <a:pt x="0" y="699"/>
                    </a:cubicBezTo>
                    <a:cubicBezTo>
                      <a:pt x="0" y="471"/>
                      <a:pt x="0" y="243"/>
                      <a:pt x="0" y="16"/>
                    </a:cubicBezTo>
                  </a:path>
                </a:pathLst>
              </a:custGeom>
              <a:solidFill>
                <a:srgbClr val="CCFFFF"/>
              </a:solidFill>
              <a:ln w="0">
                <a:solidFill>
                  <a:srgbClr val="000000"/>
                </a:solidFill>
                <a:prstDash val="solid"/>
                <a:round/>
                <a:headEnd/>
                <a:tailEnd/>
              </a:ln>
            </p:spPr>
            <p:txBody>
              <a:bodyPr/>
              <a:lstStyle/>
              <a:p>
                <a:endParaRPr lang="en-US"/>
              </a:p>
            </p:txBody>
          </p:sp>
          <p:sp>
            <p:nvSpPr>
              <p:cNvPr id="16492" name="Freeform 35"/>
              <p:cNvSpPr>
                <a:spLocks/>
              </p:cNvSpPr>
              <p:nvPr/>
            </p:nvSpPr>
            <p:spPr bwMode="auto">
              <a:xfrm>
                <a:off x="3020" y="2373"/>
                <a:ext cx="110" cy="197"/>
              </a:xfrm>
              <a:custGeom>
                <a:avLst/>
                <a:gdLst>
                  <a:gd name="T0" fmla="*/ 0 w 110"/>
                  <a:gd name="T1" fmla="*/ 0 h 197"/>
                  <a:gd name="T2" fmla="*/ 108 w 110"/>
                  <a:gd name="T3" fmla="*/ 0 h 197"/>
                  <a:gd name="T4" fmla="*/ 108 w 110"/>
                  <a:gd name="T5" fmla="*/ 42 h 197"/>
                  <a:gd name="T6" fmla="*/ 40 w 110"/>
                  <a:gd name="T7" fmla="*/ 42 h 197"/>
                  <a:gd name="T8" fmla="*/ 40 w 110"/>
                  <a:gd name="T9" fmla="*/ 74 h 197"/>
                  <a:gd name="T10" fmla="*/ 103 w 110"/>
                  <a:gd name="T11" fmla="*/ 74 h 197"/>
                  <a:gd name="T12" fmla="*/ 103 w 110"/>
                  <a:gd name="T13" fmla="*/ 114 h 197"/>
                  <a:gd name="T14" fmla="*/ 40 w 110"/>
                  <a:gd name="T15" fmla="*/ 114 h 197"/>
                  <a:gd name="T16" fmla="*/ 40 w 110"/>
                  <a:gd name="T17" fmla="*/ 153 h 197"/>
                  <a:gd name="T18" fmla="*/ 110 w 110"/>
                  <a:gd name="T19" fmla="*/ 153 h 197"/>
                  <a:gd name="T20" fmla="*/ 110 w 110"/>
                  <a:gd name="T21" fmla="*/ 197 h 197"/>
                  <a:gd name="T22" fmla="*/ 0 w 110"/>
                  <a:gd name="T23" fmla="*/ 197 h 197"/>
                  <a:gd name="T24" fmla="*/ 0 w 110"/>
                  <a:gd name="T25" fmla="*/ 0 h 1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0"/>
                  <a:gd name="T40" fmla="*/ 0 h 197"/>
                  <a:gd name="T41" fmla="*/ 110 w 110"/>
                  <a:gd name="T42" fmla="*/ 197 h 19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0" h="197">
                    <a:moveTo>
                      <a:pt x="0" y="0"/>
                    </a:moveTo>
                    <a:cubicBezTo>
                      <a:pt x="36" y="0"/>
                      <a:pt x="72" y="0"/>
                      <a:pt x="108" y="0"/>
                    </a:cubicBezTo>
                    <a:cubicBezTo>
                      <a:pt x="108" y="14"/>
                      <a:pt x="108" y="28"/>
                      <a:pt x="108" y="42"/>
                    </a:cubicBezTo>
                    <a:cubicBezTo>
                      <a:pt x="85" y="42"/>
                      <a:pt x="63" y="42"/>
                      <a:pt x="40" y="42"/>
                    </a:cubicBezTo>
                    <a:cubicBezTo>
                      <a:pt x="40" y="53"/>
                      <a:pt x="40" y="63"/>
                      <a:pt x="40" y="74"/>
                    </a:cubicBezTo>
                    <a:cubicBezTo>
                      <a:pt x="61" y="74"/>
                      <a:pt x="82" y="74"/>
                      <a:pt x="103" y="74"/>
                    </a:cubicBezTo>
                    <a:cubicBezTo>
                      <a:pt x="103" y="87"/>
                      <a:pt x="103" y="100"/>
                      <a:pt x="103" y="114"/>
                    </a:cubicBezTo>
                    <a:cubicBezTo>
                      <a:pt x="82" y="114"/>
                      <a:pt x="61" y="114"/>
                      <a:pt x="40" y="114"/>
                    </a:cubicBezTo>
                    <a:cubicBezTo>
                      <a:pt x="40" y="127"/>
                      <a:pt x="40" y="140"/>
                      <a:pt x="40" y="153"/>
                    </a:cubicBezTo>
                    <a:cubicBezTo>
                      <a:pt x="64" y="153"/>
                      <a:pt x="87" y="153"/>
                      <a:pt x="110" y="153"/>
                    </a:cubicBezTo>
                    <a:cubicBezTo>
                      <a:pt x="110" y="168"/>
                      <a:pt x="110" y="183"/>
                      <a:pt x="110" y="197"/>
                    </a:cubicBezTo>
                    <a:cubicBezTo>
                      <a:pt x="73" y="197"/>
                      <a:pt x="37" y="197"/>
                      <a:pt x="0" y="197"/>
                    </a:cubicBezTo>
                    <a:cubicBezTo>
                      <a:pt x="0" y="132"/>
                      <a:pt x="0" y="66"/>
                      <a:pt x="0"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3" name="Freeform 36"/>
              <p:cNvSpPr>
                <a:spLocks/>
              </p:cNvSpPr>
              <p:nvPr/>
            </p:nvSpPr>
            <p:spPr bwMode="auto">
              <a:xfrm>
                <a:off x="3139" y="2428"/>
                <a:ext cx="120" cy="142"/>
              </a:xfrm>
              <a:custGeom>
                <a:avLst/>
                <a:gdLst>
                  <a:gd name="T0" fmla="*/ 2 w 120"/>
                  <a:gd name="T1" fmla="*/ 0 h 142"/>
                  <a:gd name="T2" fmla="*/ 45 w 120"/>
                  <a:gd name="T3" fmla="*/ 0 h 142"/>
                  <a:gd name="T4" fmla="*/ 60 w 120"/>
                  <a:gd name="T5" fmla="*/ 39 h 142"/>
                  <a:gd name="T6" fmla="*/ 77 w 120"/>
                  <a:gd name="T7" fmla="*/ 0 h 142"/>
                  <a:gd name="T8" fmla="*/ 117 w 120"/>
                  <a:gd name="T9" fmla="*/ 0 h 142"/>
                  <a:gd name="T10" fmla="*/ 85 w 120"/>
                  <a:gd name="T11" fmla="*/ 68 h 142"/>
                  <a:gd name="T12" fmla="*/ 120 w 120"/>
                  <a:gd name="T13" fmla="*/ 142 h 142"/>
                  <a:gd name="T14" fmla="*/ 77 w 120"/>
                  <a:gd name="T15" fmla="*/ 142 h 142"/>
                  <a:gd name="T16" fmla="*/ 60 w 120"/>
                  <a:gd name="T17" fmla="*/ 96 h 142"/>
                  <a:gd name="T18" fmla="*/ 39 w 120"/>
                  <a:gd name="T19" fmla="*/ 142 h 142"/>
                  <a:gd name="T20" fmla="*/ 0 w 120"/>
                  <a:gd name="T21" fmla="*/ 142 h 142"/>
                  <a:gd name="T22" fmla="*/ 34 w 120"/>
                  <a:gd name="T23" fmla="*/ 68 h 142"/>
                  <a:gd name="T24" fmla="*/ 2 w 120"/>
                  <a:gd name="T25" fmla="*/ 0 h 1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
                  <a:gd name="T40" fmla="*/ 0 h 142"/>
                  <a:gd name="T41" fmla="*/ 120 w 120"/>
                  <a:gd name="T42" fmla="*/ 142 h 1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 h="142">
                    <a:moveTo>
                      <a:pt x="2" y="0"/>
                    </a:moveTo>
                    <a:cubicBezTo>
                      <a:pt x="16" y="0"/>
                      <a:pt x="31" y="0"/>
                      <a:pt x="45" y="0"/>
                    </a:cubicBezTo>
                    <a:cubicBezTo>
                      <a:pt x="50" y="13"/>
                      <a:pt x="55" y="26"/>
                      <a:pt x="60" y="39"/>
                    </a:cubicBezTo>
                    <a:cubicBezTo>
                      <a:pt x="66" y="26"/>
                      <a:pt x="72" y="13"/>
                      <a:pt x="77" y="0"/>
                    </a:cubicBezTo>
                    <a:cubicBezTo>
                      <a:pt x="91" y="0"/>
                      <a:pt x="104" y="0"/>
                      <a:pt x="117" y="0"/>
                    </a:cubicBezTo>
                    <a:cubicBezTo>
                      <a:pt x="107" y="22"/>
                      <a:pt x="96" y="45"/>
                      <a:pt x="85" y="68"/>
                    </a:cubicBezTo>
                    <a:cubicBezTo>
                      <a:pt x="96" y="93"/>
                      <a:pt x="108" y="117"/>
                      <a:pt x="120" y="142"/>
                    </a:cubicBezTo>
                    <a:cubicBezTo>
                      <a:pt x="105" y="142"/>
                      <a:pt x="91" y="142"/>
                      <a:pt x="77" y="142"/>
                    </a:cubicBezTo>
                    <a:cubicBezTo>
                      <a:pt x="72" y="127"/>
                      <a:pt x="66" y="112"/>
                      <a:pt x="60" y="96"/>
                    </a:cubicBezTo>
                    <a:cubicBezTo>
                      <a:pt x="53" y="112"/>
                      <a:pt x="46" y="127"/>
                      <a:pt x="39" y="142"/>
                    </a:cubicBezTo>
                    <a:cubicBezTo>
                      <a:pt x="26" y="142"/>
                      <a:pt x="13" y="142"/>
                      <a:pt x="0" y="142"/>
                    </a:cubicBezTo>
                    <a:cubicBezTo>
                      <a:pt x="11" y="117"/>
                      <a:pt x="23" y="93"/>
                      <a:pt x="34" y="68"/>
                    </a:cubicBezTo>
                    <a:cubicBezTo>
                      <a:pt x="24" y="45"/>
                      <a:pt x="13" y="22"/>
                      <a:pt x="2"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4" name="Freeform 37"/>
              <p:cNvSpPr>
                <a:spLocks noEditPoints="1"/>
              </p:cNvSpPr>
              <p:nvPr/>
            </p:nvSpPr>
            <p:spPr bwMode="auto">
              <a:xfrm>
                <a:off x="3263" y="2424"/>
                <a:ext cx="109" cy="150"/>
              </a:xfrm>
              <a:custGeom>
                <a:avLst/>
                <a:gdLst>
                  <a:gd name="T0" fmla="*/ 0 w 672"/>
                  <a:gd name="T1" fmla="*/ 1 h 715"/>
                  <a:gd name="T2" fmla="*/ 0 w 672"/>
                  <a:gd name="T3" fmla="*/ 1 h 715"/>
                  <a:gd name="T4" fmla="*/ 0 w 672"/>
                  <a:gd name="T5" fmla="*/ 1 h 715"/>
                  <a:gd name="T6" fmla="*/ 0 w 672"/>
                  <a:gd name="T7" fmla="*/ 1 h 715"/>
                  <a:gd name="T8" fmla="*/ 0 w 672"/>
                  <a:gd name="T9" fmla="*/ 1 h 715"/>
                  <a:gd name="T10" fmla="*/ 0 w 672"/>
                  <a:gd name="T11" fmla="*/ 1 h 715"/>
                  <a:gd name="T12" fmla="*/ 0 w 672"/>
                  <a:gd name="T13" fmla="*/ 1 h 715"/>
                  <a:gd name="T14" fmla="*/ 0 w 672"/>
                  <a:gd name="T15" fmla="*/ 1 h 715"/>
                  <a:gd name="T16" fmla="*/ 0 w 672"/>
                  <a:gd name="T17" fmla="*/ 1 h 715"/>
                  <a:gd name="T18" fmla="*/ 0 w 672"/>
                  <a:gd name="T19" fmla="*/ 1 h 715"/>
                  <a:gd name="T20" fmla="*/ 0 w 672"/>
                  <a:gd name="T21" fmla="*/ 1 h 715"/>
                  <a:gd name="T22" fmla="*/ 0 w 672"/>
                  <a:gd name="T23" fmla="*/ 1 h 715"/>
                  <a:gd name="T24" fmla="*/ 0 w 672"/>
                  <a:gd name="T25" fmla="*/ 0 h 715"/>
                  <a:gd name="T26" fmla="*/ 0 w 672"/>
                  <a:gd name="T27" fmla="*/ 0 h 715"/>
                  <a:gd name="T28" fmla="*/ 0 w 672"/>
                  <a:gd name="T29" fmla="*/ 0 h 715"/>
                  <a:gd name="T30" fmla="*/ 0 w 672"/>
                  <a:gd name="T31" fmla="*/ 0 h 715"/>
                  <a:gd name="T32" fmla="*/ 0 w 672"/>
                  <a:gd name="T33" fmla="*/ 1 h 715"/>
                  <a:gd name="T34" fmla="*/ 0 w 672"/>
                  <a:gd name="T35" fmla="*/ 1 h 715"/>
                  <a:gd name="T36" fmla="*/ 0 w 672"/>
                  <a:gd name="T37" fmla="*/ 1 h 715"/>
                  <a:gd name="T38" fmla="*/ 0 w 672"/>
                  <a:gd name="T39" fmla="*/ 0 h 715"/>
                  <a:gd name="T40" fmla="*/ 0 w 672"/>
                  <a:gd name="T41" fmla="*/ 0 h 715"/>
                  <a:gd name="T42" fmla="*/ 0 w 672"/>
                  <a:gd name="T43" fmla="*/ 0 h 715"/>
                  <a:gd name="T44" fmla="*/ 0 w 672"/>
                  <a:gd name="T45" fmla="*/ 1 h 715"/>
                  <a:gd name="T46" fmla="*/ 0 w 672"/>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72"/>
                  <a:gd name="T73" fmla="*/ 0 h 715"/>
                  <a:gd name="T74" fmla="*/ 672 w 672"/>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72" h="715">
                    <a:moveTo>
                      <a:pt x="672" y="422"/>
                    </a:moveTo>
                    <a:cubicBezTo>
                      <a:pt x="524" y="422"/>
                      <a:pt x="375" y="422"/>
                      <a:pt x="226" y="422"/>
                    </a:cubicBezTo>
                    <a:cubicBezTo>
                      <a:pt x="230" y="464"/>
                      <a:pt x="240" y="496"/>
                      <a:pt x="255" y="516"/>
                    </a:cubicBezTo>
                    <a:cubicBezTo>
                      <a:pt x="276" y="546"/>
                      <a:pt x="305" y="561"/>
                      <a:pt x="340" y="561"/>
                    </a:cubicBezTo>
                    <a:cubicBezTo>
                      <a:pt x="362" y="561"/>
                      <a:pt x="382" y="555"/>
                      <a:pt x="402" y="542"/>
                    </a:cubicBezTo>
                    <a:cubicBezTo>
                      <a:pt x="414" y="533"/>
                      <a:pt x="427" y="519"/>
                      <a:pt x="441" y="498"/>
                    </a:cubicBezTo>
                    <a:cubicBezTo>
                      <a:pt x="514" y="507"/>
                      <a:pt x="587" y="514"/>
                      <a:pt x="660" y="522"/>
                    </a:cubicBezTo>
                    <a:cubicBezTo>
                      <a:pt x="627" y="591"/>
                      <a:pt x="586" y="640"/>
                      <a:pt x="539" y="670"/>
                    </a:cubicBezTo>
                    <a:cubicBezTo>
                      <a:pt x="491" y="700"/>
                      <a:pt x="423" y="715"/>
                      <a:pt x="335" y="715"/>
                    </a:cubicBezTo>
                    <a:cubicBezTo>
                      <a:pt x="258" y="715"/>
                      <a:pt x="197" y="702"/>
                      <a:pt x="153" y="676"/>
                    </a:cubicBezTo>
                    <a:cubicBezTo>
                      <a:pt x="109" y="651"/>
                      <a:pt x="72" y="611"/>
                      <a:pt x="44" y="554"/>
                    </a:cubicBezTo>
                    <a:cubicBezTo>
                      <a:pt x="15" y="499"/>
                      <a:pt x="0" y="434"/>
                      <a:pt x="0" y="359"/>
                    </a:cubicBezTo>
                    <a:cubicBezTo>
                      <a:pt x="0" y="252"/>
                      <a:pt x="30" y="166"/>
                      <a:pt x="88" y="99"/>
                    </a:cubicBezTo>
                    <a:cubicBezTo>
                      <a:pt x="145" y="32"/>
                      <a:pt x="226" y="0"/>
                      <a:pt x="328" y="0"/>
                    </a:cubicBezTo>
                    <a:cubicBezTo>
                      <a:pt x="411" y="0"/>
                      <a:pt x="477" y="14"/>
                      <a:pt x="525" y="44"/>
                    </a:cubicBezTo>
                    <a:cubicBezTo>
                      <a:pt x="573" y="75"/>
                      <a:pt x="610" y="117"/>
                      <a:pt x="635" y="173"/>
                    </a:cubicBezTo>
                    <a:cubicBezTo>
                      <a:pt x="659" y="230"/>
                      <a:pt x="672" y="303"/>
                      <a:pt x="672" y="393"/>
                    </a:cubicBezTo>
                    <a:cubicBezTo>
                      <a:pt x="672" y="403"/>
                      <a:pt x="672" y="413"/>
                      <a:pt x="672" y="422"/>
                    </a:cubicBezTo>
                    <a:close/>
                    <a:moveTo>
                      <a:pt x="446" y="297"/>
                    </a:moveTo>
                    <a:cubicBezTo>
                      <a:pt x="442" y="246"/>
                      <a:pt x="430" y="210"/>
                      <a:pt x="412" y="188"/>
                    </a:cubicBezTo>
                    <a:cubicBezTo>
                      <a:pt x="393" y="166"/>
                      <a:pt x="368" y="155"/>
                      <a:pt x="337" y="155"/>
                    </a:cubicBezTo>
                    <a:cubicBezTo>
                      <a:pt x="302" y="155"/>
                      <a:pt x="274" y="172"/>
                      <a:pt x="253" y="205"/>
                    </a:cubicBezTo>
                    <a:cubicBezTo>
                      <a:pt x="239" y="226"/>
                      <a:pt x="231" y="256"/>
                      <a:pt x="227" y="297"/>
                    </a:cubicBezTo>
                    <a:cubicBezTo>
                      <a:pt x="300" y="297"/>
                      <a:pt x="373" y="297"/>
                      <a:pt x="446" y="297"/>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5" name="Freeform 38"/>
              <p:cNvSpPr>
                <a:spLocks/>
              </p:cNvSpPr>
              <p:nvPr/>
            </p:nvSpPr>
            <p:spPr bwMode="auto">
              <a:xfrm>
                <a:off x="3384" y="2424"/>
                <a:ext cx="109" cy="150"/>
              </a:xfrm>
              <a:custGeom>
                <a:avLst/>
                <a:gdLst>
                  <a:gd name="T0" fmla="*/ 75 w 109"/>
                  <a:gd name="T1" fmla="*/ 90 h 150"/>
                  <a:gd name="T2" fmla="*/ 109 w 109"/>
                  <a:gd name="T3" fmla="*/ 96 h 150"/>
                  <a:gd name="T4" fmla="*/ 100 w 109"/>
                  <a:gd name="T5" fmla="*/ 124 h 150"/>
                  <a:gd name="T6" fmla="*/ 83 w 109"/>
                  <a:gd name="T7" fmla="*/ 143 h 150"/>
                  <a:gd name="T8" fmla="*/ 58 w 109"/>
                  <a:gd name="T9" fmla="*/ 150 h 150"/>
                  <a:gd name="T10" fmla="*/ 33 w 109"/>
                  <a:gd name="T11" fmla="*/ 145 h 150"/>
                  <a:gd name="T12" fmla="*/ 16 w 109"/>
                  <a:gd name="T13" fmla="*/ 132 h 150"/>
                  <a:gd name="T14" fmla="*/ 4 w 109"/>
                  <a:gd name="T15" fmla="*/ 110 h 150"/>
                  <a:gd name="T16" fmla="*/ 0 w 109"/>
                  <a:gd name="T17" fmla="*/ 76 h 150"/>
                  <a:gd name="T18" fmla="*/ 5 w 109"/>
                  <a:gd name="T19" fmla="*/ 39 h 150"/>
                  <a:gd name="T20" fmla="*/ 15 w 109"/>
                  <a:gd name="T21" fmla="*/ 20 h 150"/>
                  <a:gd name="T22" fmla="*/ 28 w 109"/>
                  <a:gd name="T23" fmla="*/ 7 h 150"/>
                  <a:gd name="T24" fmla="*/ 55 w 109"/>
                  <a:gd name="T25" fmla="*/ 0 h 150"/>
                  <a:gd name="T26" fmla="*/ 90 w 109"/>
                  <a:gd name="T27" fmla="*/ 13 h 150"/>
                  <a:gd name="T28" fmla="*/ 108 w 109"/>
                  <a:gd name="T29" fmla="*/ 49 h 150"/>
                  <a:gd name="T30" fmla="*/ 73 w 109"/>
                  <a:gd name="T31" fmla="*/ 56 h 150"/>
                  <a:gd name="T32" fmla="*/ 68 w 109"/>
                  <a:gd name="T33" fmla="*/ 43 h 150"/>
                  <a:gd name="T34" fmla="*/ 56 w 109"/>
                  <a:gd name="T35" fmla="*/ 38 h 150"/>
                  <a:gd name="T36" fmla="*/ 42 w 109"/>
                  <a:gd name="T37" fmla="*/ 48 h 150"/>
                  <a:gd name="T38" fmla="*/ 36 w 109"/>
                  <a:gd name="T39" fmla="*/ 77 h 150"/>
                  <a:gd name="T40" fmla="*/ 42 w 109"/>
                  <a:gd name="T41" fmla="*/ 104 h 150"/>
                  <a:gd name="T42" fmla="*/ 56 w 109"/>
                  <a:gd name="T43" fmla="*/ 113 h 150"/>
                  <a:gd name="T44" fmla="*/ 68 w 109"/>
                  <a:gd name="T45" fmla="*/ 107 h 150"/>
                  <a:gd name="T46" fmla="*/ 75 w 109"/>
                  <a:gd name="T47" fmla="*/ 90 h 1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9"/>
                  <a:gd name="T73" fmla="*/ 0 h 150"/>
                  <a:gd name="T74" fmla="*/ 109 w 109"/>
                  <a:gd name="T75" fmla="*/ 150 h 1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9" h="150">
                    <a:moveTo>
                      <a:pt x="75" y="90"/>
                    </a:moveTo>
                    <a:cubicBezTo>
                      <a:pt x="86" y="92"/>
                      <a:pt x="98" y="94"/>
                      <a:pt x="109" y="96"/>
                    </a:cubicBezTo>
                    <a:cubicBezTo>
                      <a:pt x="108" y="107"/>
                      <a:pt x="104" y="116"/>
                      <a:pt x="100" y="124"/>
                    </a:cubicBezTo>
                    <a:cubicBezTo>
                      <a:pt x="96" y="133"/>
                      <a:pt x="90" y="139"/>
                      <a:pt x="83" y="143"/>
                    </a:cubicBezTo>
                    <a:cubicBezTo>
                      <a:pt x="77" y="148"/>
                      <a:pt x="68" y="150"/>
                      <a:pt x="58" y="150"/>
                    </a:cubicBezTo>
                    <a:cubicBezTo>
                      <a:pt x="48" y="150"/>
                      <a:pt x="39" y="148"/>
                      <a:pt x="33" y="145"/>
                    </a:cubicBezTo>
                    <a:cubicBezTo>
                      <a:pt x="26" y="143"/>
                      <a:pt x="20" y="138"/>
                      <a:pt x="16" y="132"/>
                    </a:cubicBezTo>
                    <a:cubicBezTo>
                      <a:pt x="11" y="125"/>
                      <a:pt x="7" y="118"/>
                      <a:pt x="4" y="110"/>
                    </a:cubicBezTo>
                    <a:cubicBezTo>
                      <a:pt x="2" y="101"/>
                      <a:pt x="0" y="90"/>
                      <a:pt x="0" y="76"/>
                    </a:cubicBezTo>
                    <a:cubicBezTo>
                      <a:pt x="0" y="61"/>
                      <a:pt x="2" y="49"/>
                      <a:pt x="5" y="39"/>
                    </a:cubicBezTo>
                    <a:cubicBezTo>
                      <a:pt x="8" y="32"/>
                      <a:pt x="11" y="25"/>
                      <a:pt x="15" y="20"/>
                    </a:cubicBezTo>
                    <a:cubicBezTo>
                      <a:pt x="19" y="14"/>
                      <a:pt x="24" y="10"/>
                      <a:pt x="28" y="7"/>
                    </a:cubicBezTo>
                    <a:cubicBezTo>
                      <a:pt x="35" y="2"/>
                      <a:pt x="44" y="0"/>
                      <a:pt x="55" y="0"/>
                    </a:cubicBezTo>
                    <a:cubicBezTo>
                      <a:pt x="71" y="0"/>
                      <a:pt x="82" y="5"/>
                      <a:pt x="90" y="13"/>
                    </a:cubicBezTo>
                    <a:cubicBezTo>
                      <a:pt x="99" y="21"/>
                      <a:pt x="104" y="33"/>
                      <a:pt x="108" y="49"/>
                    </a:cubicBezTo>
                    <a:cubicBezTo>
                      <a:pt x="96" y="52"/>
                      <a:pt x="85" y="54"/>
                      <a:pt x="73" y="56"/>
                    </a:cubicBezTo>
                    <a:cubicBezTo>
                      <a:pt x="72" y="50"/>
                      <a:pt x="70" y="46"/>
                      <a:pt x="68" y="43"/>
                    </a:cubicBezTo>
                    <a:cubicBezTo>
                      <a:pt x="65" y="39"/>
                      <a:pt x="61" y="38"/>
                      <a:pt x="56" y="38"/>
                    </a:cubicBezTo>
                    <a:cubicBezTo>
                      <a:pt x="50" y="38"/>
                      <a:pt x="45" y="41"/>
                      <a:pt x="42" y="48"/>
                    </a:cubicBezTo>
                    <a:cubicBezTo>
                      <a:pt x="38" y="54"/>
                      <a:pt x="36" y="64"/>
                      <a:pt x="36" y="77"/>
                    </a:cubicBezTo>
                    <a:cubicBezTo>
                      <a:pt x="36" y="89"/>
                      <a:pt x="38" y="98"/>
                      <a:pt x="42" y="104"/>
                    </a:cubicBezTo>
                    <a:cubicBezTo>
                      <a:pt x="45" y="110"/>
                      <a:pt x="50" y="113"/>
                      <a:pt x="56" y="113"/>
                    </a:cubicBezTo>
                    <a:cubicBezTo>
                      <a:pt x="60" y="113"/>
                      <a:pt x="64" y="111"/>
                      <a:pt x="68" y="107"/>
                    </a:cubicBezTo>
                    <a:cubicBezTo>
                      <a:pt x="71" y="104"/>
                      <a:pt x="73" y="98"/>
                      <a:pt x="75" y="9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6" name="Freeform 39"/>
              <p:cNvSpPr>
                <a:spLocks/>
              </p:cNvSpPr>
              <p:nvPr/>
            </p:nvSpPr>
            <p:spPr bwMode="auto">
              <a:xfrm>
                <a:off x="3510" y="2428"/>
                <a:ext cx="99" cy="146"/>
              </a:xfrm>
              <a:custGeom>
                <a:avLst/>
                <a:gdLst>
                  <a:gd name="T0" fmla="*/ 99 w 99"/>
                  <a:gd name="T1" fmla="*/ 142 h 146"/>
                  <a:gd name="T2" fmla="*/ 66 w 99"/>
                  <a:gd name="T3" fmla="*/ 142 h 146"/>
                  <a:gd name="T4" fmla="*/ 66 w 99"/>
                  <a:gd name="T5" fmla="*/ 119 h 146"/>
                  <a:gd name="T6" fmla="*/ 50 w 99"/>
                  <a:gd name="T7" fmla="*/ 140 h 146"/>
                  <a:gd name="T8" fmla="*/ 31 w 99"/>
                  <a:gd name="T9" fmla="*/ 146 h 146"/>
                  <a:gd name="T10" fmla="*/ 8 w 99"/>
                  <a:gd name="T11" fmla="*/ 132 h 146"/>
                  <a:gd name="T12" fmla="*/ 0 w 99"/>
                  <a:gd name="T13" fmla="*/ 91 h 146"/>
                  <a:gd name="T14" fmla="*/ 0 w 99"/>
                  <a:gd name="T15" fmla="*/ 0 h 146"/>
                  <a:gd name="T16" fmla="*/ 36 w 99"/>
                  <a:gd name="T17" fmla="*/ 0 h 146"/>
                  <a:gd name="T18" fmla="*/ 36 w 99"/>
                  <a:gd name="T19" fmla="*/ 78 h 146"/>
                  <a:gd name="T20" fmla="*/ 39 w 99"/>
                  <a:gd name="T21" fmla="*/ 97 h 146"/>
                  <a:gd name="T22" fmla="*/ 48 w 99"/>
                  <a:gd name="T23" fmla="*/ 103 h 146"/>
                  <a:gd name="T24" fmla="*/ 59 w 99"/>
                  <a:gd name="T25" fmla="*/ 95 h 146"/>
                  <a:gd name="T26" fmla="*/ 63 w 99"/>
                  <a:gd name="T27" fmla="*/ 68 h 146"/>
                  <a:gd name="T28" fmla="*/ 63 w 99"/>
                  <a:gd name="T29" fmla="*/ 0 h 146"/>
                  <a:gd name="T30" fmla="*/ 99 w 99"/>
                  <a:gd name="T31" fmla="*/ 0 h 146"/>
                  <a:gd name="T32" fmla="*/ 99 w 99"/>
                  <a:gd name="T33" fmla="*/ 142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146"/>
                  <a:gd name="T53" fmla="*/ 99 w 99"/>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146">
                    <a:moveTo>
                      <a:pt x="99" y="142"/>
                    </a:moveTo>
                    <a:cubicBezTo>
                      <a:pt x="88" y="142"/>
                      <a:pt x="77" y="142"/>
                      <a:pt x="66" y="142"/>
                    </a:cubicBezTo>
                    <a:cubicBezTo>
                      <a:pt x="66" y="135"/>
                      <a:pt x="66" y="127"/>
                      <a:pt x="66" y="119"/>
                    </a:cubicBezTo>
                    <a:cubicBezTo>
                      <a:pt x="60" y="129"/>
                      <a:pt x="55" y="135"/>
                      <a:pt x="50" y="140"/>
                    </a:cubicBezTo>
                    <a:cubicBezTo>
                      <a:pt x="45" y="144"/>
                      <a:pt x="39" y="146"/>
                      <a:pt x="31" y="146"/>
                    </a:cubicBezTo>
                    <a:cubicBezTo>
                      <a:pt x="21" y="146"/>
                      <a:pt x="14" y="141"/>
                      <a:pt x="8" y="132"/>
                    </a:cubicBezTo>
                    <a:cubicBezTo>
                      <a:pt x="2" y="123"/>
                      <a:pt x="0" y="109"/>
                      <a:pt x="0" y="91"/>
                    </a:cubicBezTo>
                    <a:cubicBezTo>
                      <a:pt x="0" y="60"/>
                      <a:pt x="0" y="30"/>
                      <a:pt x="0" y="0"/>
                    </a:cubicBezTo>
                    <a:cubicBezTo>
                      <a:pt x="12" y="0"/>
                      <a:pt x="24" y="0"/>
                      <a:pt x="36" y="0"/>
                    </a:cubicBezTo>
                    <a:cubicBezTo>
                      <a:pt x="36" y="26"/>
                      <a:pt x="36" y="52"/>
                      <a:pt x="36" y="78"/>
                    </a:cubicBezTo>
                    <a:cubicBezTo>
                      <a:pt x="36" y="87"/>
                      <a:pt x="37" y="93"/>
                      <a:pt x="39" y="97"/>
                    </a:cubicBezTo>
                    <a:cubicBezTo>
                      <a:pt x="41" y="101"/>
                      <a:pt x="44" y="103"/>
                      <a:pt x="48" y="103"/>
                    </a:cubicBezTo>
                    <a:cubicBezTo>
                      <a:pt x="53" y="103"/>
                      <a:pt x="56" y="100"/>
                      <a:pt x="59" y="95"/>
                    </a:cubicBezTo>
                    <a:cubicBezTo>
                      <a:pt x="62" y="90"/>
                      <a:pt x="63" y="81"/>
                      <a:pt x="63" y="68"/>
                    </a:cubicBezTo>
                    <a:cubicBezTo>
                      <a:pt x="63" y="45"/>
                      <a:pt x="63" y="22"/>
                      <a:pt x="63" y="0"/>
                    </a:cubicBezTo>
                    <a:cubicBezTo>
                      <a:pt x="75" y="0"/>
                      <a:pt x="87" y="0"/>
                      <a:pt x="99" y="0"/>
                    </a:cubicBezTo>
                    <a:cubicBezTo>
                      <a:pt x="99" y="47"/>
                      <a:pt x="99" y="95"/>
                      <a:pt x="99" y="142"/>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7" name="Freeform 40"/>
              <p:cNvSpPr>
                <a:spLocks/>
              </p:cNvSpPr>
              <p:nvPr/>
            </p:nvSpPr>
            <p:spPr bwMode="auto">
              <a:xfrm>
                <a:off x="3625" y="2373"/>
                <a:ext cx="71" cy="201"/>
              </a:xfrm>
              <a:custGeom>
                <a:avLst/>
                <a:gdLst>
                  <a:gd name="T0" fmla="*/ 50 w 71"/>
                  <a:gd name="T1" fmla="*/ 0 h 201"/>
                  <a:gd name="T2" fmla="*/ 50 w 71"/>
                  <a:gd name="T3" fmla="*/ 55 h 201"/>
                  <a:gd name="T4" fmla="*/ 70 w 71"/>
                  <a:gd name="T5" fmla="*/ 55 h 201"/>
                  <a:gd name="T6" fmla="*/ 70 w 71"/>
                  <a:gd name="T7" fmla="*/ 95 h 201"/>
                  <a:gd name="T8" fmla="*/ 50 w 71"/>
                  <a:gd name="T9" fmla="*/ 95 h 201"/>
                  <a:gd name="T10" fmla="*/ 50 w 71"/>
                  <a:gd name="T11" fmla="*/ 145 h 201"/>
                  <a:gd name="T12" fmla="*/ 51 w 71"/>
                  <a:gd name="T13" fmla="*/ 157 h 201"/>
                  <a:gd name="T14" fmla="*/ 57 w 71"/>
                  <a:gd name="T15" fmla="*/ 162 h 201"/>
                  <a:gd name="T16" fmla="*/ 68 w 71"/>
                  <a:gd name="T17" fmla="*/ 158 h 201"/>
                  <a:gd name="T18" fmla="*/ 71 w 71"/>
                  <a:gd name="T19" fmla="*/ 196 h 201"/>
                  <a:gd name="T20" fmla="*/ 46 w 71"/>
                  <a:gd name="T21" fmla="*/ 201 h 201"/>
                  <a:gd name="T22" fmla="*/ 26 w 71"/>
                  <a:gd name="T23" fmla="*/ 195 h 201"/>
                  <a:gd name="T24" fmla="*/ 17 w 71"/>
                  <a:gd name="T25" fmla="*/ 180 h 201"/>
                  <a:gd name="T26" fmla="*/ 14 w 71"/>
                  <a:gd name="T27" fmla="*/ 145 h 201"/>
                  <a:gd name="T28" fmla="*/ 14 w 71"/>
                  <a:gd name="T29" fmla="*/ 95 h 201"/>
                  <a:gd name="T30" fmla="*/ 0 w 71"/>
                  <a:gd name="T31" fmla="*/ 95 h 201"/>
                  <a:gd name="T32" fmla="*/ 0 w 71"/>
                  <a:gd name="T33" fmla="*/ 55 h 201"/>
                  <a:gd name="T34" fmla="*/ 14 w 71"/>
                  <a:gd name="T35" fmla="*/ 55 h 201"/>
                  <a:gd name="T36" fmla="*/ 14 w 71"/>
                  <a:gd name="T37" fmla="*/ 28 h 201"/>
                  <a:gd name="T38" fmla="*/ 50 w 71"/>
                  <a:gd name="T39" fmla="*/ 0 h 2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1"/>
                  <a:gd name="T61" fmla="*/ 0 h 201"/>
                  <a:gd name="T62" fmla="*/ 71 w 71"/>
                  <a:gd name="T63" fmla="*/ 201 h 2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1" h="201">
                    <a:moveTo>
                      <a:pt x="50" y="0"/>
                    </a:moveTo>
                    <a:cubicBezTo>
                      <a:pt x="50" y="18"/>
                      <a:pt x="50" y="37"/>
                      <a:pt x="50" y="55"/>
                    </a:cubicBezTo>
                    <a:cubicBezTo>
                      <a:pt x="56" y="55"/>
                      <a:pt x="63" y="55"/>
                      <a:pt x="70" y="55"/>
                    </a:cubicBezTo>
                    <a:cubicBezTo>
                      <a:pt x="70" y="68"/>
                      <a:pt x="70" y="81"/>
                      <a:pt x="70" y="95"/>
                    </a:cubicBezTo>
                    <a:cubicBezTo>
                      <a:pt x="63" y="95"/>
                      <a:pt x="56" y="95"/>
                      <a:pt x="50" y="95"/>
                    </a:cubicBezTo>
                    <a:cubicBezTo>
                      <a:pt x="50" y="112"/>
                      <a:pt x="50" y="128"/>
                      <a:pt x="50" y="145"/>
                    </a:cubicBezTo>
                    <a:cubicBezTo>
                      <a:pt x="50" y="151"/>
                      <a:pt x="50" y="155"/>
                      <a:pt x="51" y="157"/>
                    </a:cubicBezTo>
                    <a:cubicBezTo>
                      <a:pt x="52" y="160"/>
                      <a:pt x="54" y="162"/>
                      <a:pt x="57" y="162"/>
                    </a:cubicBezTo>
                    <a:cubicBezTo>
                      <a:pt x="60" y="162"/>
                      <a:pt x="64" y="161"/>
                      <a:pt x="68" y="158"/>
                    </a:cubicBezTo>
                    <a:cubicBezTo>
                      <a:pt x="69" y="171"/>
                      <a:pt x="70" y="184"/>
                      <a:pt x="71" y="196"/>
                    </a:cubicBezTo>
                    <a:cubicBezTo>
                      <a:pt x="62" y="199"/>
                      <a:pt x="54" y="201"/>
                      <a:pt x="46" y="201"/>
                    </a:cubicBezTo>
                    <a:cubicBezTo>
                      <a:pt x="37" y="201"/>
                      <a:pt x="30" y="199"/>
                      <a:pt x="26" y="195"/>
                    </a:cubicBezTo>
                    <a:cubicBezTo>
                      <a:pt x="22" y="192"/>
                      <a:pt x="19" y="187"/>
                      <a:pt x="17" y="180"/>
                    </a:cubicBezTo>
                    <a:cubicBezTo>
                      <a:pt x="15" y="172"/>
                      <a:pt x="14" y="161"/>
                      <a:pt x="14" y="145"/>
                    </a:cubicBezTo>
                    <a:cubicBezTo>
                      <a:pt x="14" y="128"/>
                      <a:pt x="14" y="112"/>
                      <a:pt x="14" y="95"/>
                    </a:cubicBezTo>
                    <a:cubicBezTo>
                      <a:pt x="9" y="95"/>
                      <a:pt x="5" y="95"/>
                      <a:pt x="0" y="95"/>
                    </a:cubicBezTo>
                    <a:cubicBezTo>
                      <a:pt x="0" y="81"/>
                      <a:pt x="0" y="68"/>
                      <a:pt x="0" y="55"/>
                    </a:cubicBezTo>
                    <a:cubicBezTo>
                      <a:pt x="5" y="55"/>
                      <a:pt x="9" y="55"/>
                      <a:pt x="14" y="55"/>
                    </a:cubicBezTo>
                    <a:cubicBezTo>
                      <a:pt x="14" y="46"/>
                      <a:pt x="14" y="37"/>
                      <a:pt x="14" y="28"/>
                    </a:cubicBezTo>
                    <a:cubicBezTo>
                      <a:pt x="26" y="19"/>
                      <a:pt x="38" y="10"/>
                      <a:pt x="50"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8" name="Freeform 41"/>
              <p:cNvSpPr>
                <a:spLocks noEditPoints="1"/>
              </p:cNvSpPr>
              <p:nvPr/>
            </p:nvSpPr>
            <p:spPr bwMode="auto">
              <a:xfrm>
                <a:off x="3713" y="2373"/>
                <a:ext cx="36" cy="197"/>
              </a:xfrm>
              <a:custGeom>
                <a:avLst/>
                <a:gdLst>
                  <a:gd name="T0" fmla="*/ 0 w 222"/>
                  <a:gd name="T1" fmla="*/ 0 h 944"/>
                  <a:gd name="T2" fmla="*/ 0 w 222"/>
                  <a:gd name="T3" fmla="*/ 0 h 944"/>
                  <a:gd name="T4" fmla="*/ 0 w 222"/>
                  <a:gd name="T5" fmla="*/ 0 h 944"/>
                  <a:gd name="T6" fmla="*/ 0 w 222"/>
                  <a:gd name="T7" fmla="*/ 0 h 944"/>
                  <a:gd name="T8" fmla="*/ 0 w 222"/>
                  <a:gd name="T9" fmla="*/ 0 h 944"/>
                  <a:gd name="T10" fmla="*/ 0 w 222"/>
                  <a:gd name="T11" fmla="*/ 0 h 944"/>
                  <a:gd name="T12" fmla="*/ 0 w 222"/>
                  <a:gd name="T13" fmla="*/ 0 h 944"/>
                  <a:gd name="T14" fmla="*/ 0 w 222"/>
                  <a:gd name="T15" fmla="*/ 2 h 944"/>
                  <a:gd name="T16" fmla="*/ 0 w 222"/>
                  <a:gd name="T17" fmla="*/ 2 h 944"/>
                  <a:gd name="T18" fmla="*/ 0 w 222"/>
                  <a:gd name="T19" fmla="*/ 0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
                  <a:gd name="T31" fmla="*/ 0 h 944"/>
                  <a:gd name="T32" fmla="*/ 222 w 222"/>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 h="944">
                    <a:moveTo>
                      <a:pt x="0" y="0"/>
                    </a:moveTo>
                    <a:cubicBezTo>
                      <a:pt x="74" y="0"/>
                      <a:pt x="148" y="0"/>
                      <a:pt x="222" y="0"/>
                    </a:cubicBezTo>
                    <a:cubicBezTo>
                      <a:pt x="222" y="60"/>
                      <a:pt x="222" y="119"/>
                      <a:pt x="222" y="179"/>
                    </a:cubicBezTo>
                    <a:cubicBezTo>
                      <a:pt x="148" y="179"/>
                      <a:pt x="74" y="179"/>
                      <a:pt x="0" y="179"/>
                    </a:cubicBezTo>
                    <a:cubicBezTo>
                      <a:pt x="0" y="119"/>
                      <a:pt x="0" y="60"/>
                      <a:pt x="0" y="0"/>
                    </a:cubicBezTo>
                    <a:close/>
                    <a:moveTo>
                      <a:pt x="0" y="261"/>
                    </a:moveTo>
                    <a:cubicBezTo>
                      <a:pt x="74" y="261"/>
                      <a:pt x="148" y="261"/>
                      <a:pt x="222" y="261"/>
                    </a:cubicBezTo>
                    <a:cubicBezTo>
                      <a:pt x="222" y="488"/>
                      <a:pt x="222" y="716"/>
                      <a:pt x="222" y="944"/>
                    </a:cubicBezTo>
                    <a:cubicBezTo>
                      <a:pt x="148" y="944"/>
                      <a:pt x="74" y="944"/>
                      <a:pt x="0" y="944"/>
                    </a:cubicBezTo>
                    <a:cubicBezTo>
                      <a:pt x="0" y="716"/>
                      <a:pt x="0" y="488"/>
                      <a:pt x="0" y="261"/>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9" name="Freeform 42"/>
              <p:cNvSpPr>
                <a:spLocks noEditPoints="1"/>
              </p:cNvSpPr>
              <p:nvPr/>
            </p:nvSpPr>
            <p:spPr bwMode="auto">
              <a:xfrm>
                <a:off x="3768" y="2424"/>
                <a:ext cx="108" cy="150"/>
              </a:xfrm>
              <a:custGeom>
                <a:avLst/>
                <a:gdLst>
                  <a:gd name="T0" fmla="*/ 0 w 667"/>
                  <a:gd name="T1" fmla="*/ 1 h 715"/>
                  <a:gd name="T2" fmla="*/ 0 w 667"/>
                  <a:gd name="T3" fmla="*/ 0 h 715"/>
                  <a:gd name="T4" fmla="*/ 0 w 667"/>
                  <a:gd name="T5" fmla="*/ 0 h 715"/>
                  <a:gd name="T6" fmla="*/ 0 w 667"/>
                  <a:gd name="T7" fmla="*/ 0 h 715"/>
                  <a:gd name="T8" fmla="*/ 0 w 667"/>
                  <a:gd name="T9" fmla="*/ 1 h 715"/>
                  <a:gd name="T10" fmla="*/ 0 w 667"/>
                  <a:gd name="T11" fmla="*/ 1 h 715"/>
                  <a:gd name="T12" fmla="*/ 0 w 667"/>
                  <a:gd name="T13" fmla="*/ 1 h 715"/>
                  <a:gd name="T14" fmla="*/ 0 w 667"/>
                  <a:gd name="T15" fmla="*/ 1 h 715"/>
                  <a:gd name="T16" fmla="*/ 0 w 667"/>
                  <a:gd name="T17" fmla="*/ 1 h 715"/>
                  <a:gd name="T18" fmla="*/ 0 w 667"/>
                  <a:gd name="T19" fmla="*/ 1 h 715"/>
                  <a:gd name="T20" fmla="*/ 0 w 667"/>
                  <a:gd name="T21" fmla="*/ 1 h 715"/>
                  <a:gd name="T22" fmla="*/ 0 w 667"/>
                  <a:gd name="T23" fmla="*/ 1 h 715"/>
                  <a:gd name="T24" fmla="*/ 0 w 667"/>
                  <a:gd name="T25" fmla="*/ 1 h 715"/>
                  <a:gd name="T26" fmla="*/ 0 w 667"/>
                  <a:gd name="T27" fmla="*/ 1 h 715"/>
                  <a:gd name="T28" fmla="*/ 0 w 667"/>
                  <a:gd name="T29" fmla="*/ 0 h 715"/>
                  <a:gd name="T30" fmla="*/ 0 w 667"/>
                  <a:gd name="T31" fmla="*/ 0 h 715"/>
                  <a:gd name="T32" fmla="*/ 0 w 667"/>
                  <a:gd name="T33" fmla="*/ 0 h 715"/>
                  <a:gd name="T34" fmla="*/ 0 w 667"/>
                  <a:gd name="T35" fmla="*/ 1 h 7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7"/>
                  <a:gd name="T55" fmla="*/ 0 h 715"/>
                  <a:gd name="T56" fmla="*/ 667 w 667"/>
                  <a:gd name="T57" fmla="*/ 715 h 7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7" h="715">
                    <a:moveTo>
                      <a:pt x="0" y="359"/>
                    </a:moveTo>
                    <a:cubicBezTo>
                      <a:pt x="0" y="255"/>
                      <a:pt x="31" y="169"/>
                      <a:pt x="90" y="101"/>
                    </a:cubicBezTo>
                    <a:cubicBezTo>
                      <a:pt x="149" y="33"/>
                      <a:pt x="230" y="0"/>
                      <a:pt x="332" y="0"/>
                    </a:cubicBezTo>
                    <a:cubicBezTo>
                      <a:pt x="448" y="0"/>
                      <a:pt x="537" y="39"/>
                      <a:pt x="595" y="119"/>
                    </a:cubicBezTo>
                    <a:cubicBezTo>
                      <a:pt x="642" y="183"/>
                      <a:pt x="667" y="262"/>
                      <a:pt x="667" y="356"/>
                    </a:cubicBezTo>
                    <a:cubicBezTo>
                      <a:pt x="667" y="460"/>
                      <a:pt x="637" y="546"/>
                      <a:pt x="578" y="614"/>
                    </a:cubicBezTo>
                    <a:cubicBezTo>
                      <a:pt x="520" y="682"/>
                      <a:pt x="437" y="715"/>
                      <a:pt x="332" y="715"/>
                    </a:cubicBezTo>
                    <a:cubicBezTo>
                      <a:pt x="239" y="715"/>
                      <a:pt x="163" y="688"/>
                      <a:pt x="106" y="631"/>
                    </a:cubicBezTo>
                    <a:cubicBezTo>
                      <a:pt x="36" y="561"/>
                      <a:pt x="0" y="471"/>
                      <a:pt x="0" y="359"/>
                    </a:cubicBezTo>
                    <a:close/>
                    <a:moveTo>
                      <a:pt x="223" y="359"/>
                    </a:moveTo>
                    <a:cubicBezTo>
                      <a:pt x="223" y="420"/>
                      <a:pt x="234" y="465"/>
                      <a:pt x="255" y="494"/>
                    </a:cubicBezTo>
                    <a:cubicBezTo>
                      <a:pt x="275" y="523"/>
                      <a:pt x="302" y="538"/>
                      <a:pt x="334" y="538"/>
                    </a:cubicBezTo>
                    <a:cubicBezTo>
                      <a:pt x="366" y="538"/>
                      <a:pt x="392" y="524"/>
                      <a:pt x="413" y="495"/>
                    </a:cubicBezTo>
                    <a:cubicBezTo>
                      <a:pt x="433" y="465"/>
                      <a:pt x="443" y="420"/>
                      <a:pt x="443" y="356"/>
                    </a:cubicBezTo>
                    <a:cubicBezTo>
                      <a:pt x="443" y="297"/>
                      <a:pt x="433" y="253"/>
                      <a:pt x="412" y="223"/>
                    </a:cubicBezTo>
                    <a:cubicBezTo>
                      <a:pt x="392" y="194"/>
                      <a:pt x="366" y="180"/>
                      <a:pt x="335" y="180"/>
                    </a:cubicBezTo>
                    <a:cubicBezTo>
                      <a:pt x="303" y="180"/>
                      <a:pt x="276" y="195"/>
                      <a:pt x="255" y="224"/>
                    </a:cubicBezTo>
                    <a:cubicBezTo>
                      <a:pt x="234" y="254"/>
                      <a:pt x="223" y="299"/>
                      <a:pt x="223" y="359"/>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0" name="Freeform 43"/>
              <p:cNvSpPr>
                <a:spLocks/>
              </p:cNvSpPr>
              <p:nvPr/>
            </p:nvSpPr>
            <p:spPr bwMode="auto">
              <a:xfrm>
                <a:off x="3894" y="2424"/>
                <a:ext cx="100" cy="146"/>
              </a:xfrm>
              <a:custGeom>
                <a:avLst/>
                <a:gdLst>
                  <a:gd name="T0" fmla="*/ 0 w 100"/>
                  <a:gd name="T1" fmla="*/ 4 h 146"/>
                  <a:gd name="T2" fmla="*/ 33 w 100"/>
                  <a:gd name="T3" fmla="*/ 4 h 146"/>
                  <a:gd name="T4" fmla="*/ 33 w 100"/>
                  <a:gd name="T5" fmla="*/ 27 h 146"/>
                  <a:gd name="T6" fmla="*/ 49 w 100"/>
                  <a:gd name="T7" fmla="*/ 6 h 146"/>
                  <a:gd name="T8" fmla="*/ 68 w 100"/>
                  <a:gd name="T9" fmla="*/ 0 h 146"/>
                  <a:gd name="T10" fmla="*/ 91 w 100"/>
                  <a:gd name="T11" fmla="*/ 14 h 146"/>
                  <a:gd name="T12" fmla="*/ 100 w 100"/>
                  <a:gd name="T13" fmla="*/ 56 h 146"/>
                  <a:gd name="T14" fmla="*/ 100 w 100"/>
                  <a:gd name="T15" fmla="*/ 146 h 146"/>
                  <a:gd name="T16" fmla="*/ 63 w 100"/>
                  <a:gd name="T17" fmla="*/ 146 h 146"/>
                  <a:gd name="T18" fmla="*/ 63 w 100"/>
                  <a:gd name="T19" fmla="*/ 68 h 146"/>
                  <a:gd name="T20" fmla="*/ 60 w 100"/>
                  <a:gd name="T21" fmla="*/ 49 h 146"/>
                  <a:gd name="T22" fmla="*/ 51 w 100"/>
                  <a:gd name="T23" fmla="*/ 43 h 146"/>
                  <a:gd name="T24" fmla="*/ 40 w 100"/>
                  <a:gd name="T25" fmla="*/ 51 h 146"/>
                  <a:gd name="T26" fmla="*/ 36 w 100"/>
                  <a:gd name="T27" fmla="*/ 78 h 146"/>
                  <a:gd name="T28" fmla="*/ 36 w 100"/>
                  <a:gd name="T29" fmla="*/ 146 h 146"/>
                  <a:gd name="T30" fmla="*/ 0 w 100"/>
                  <a:gd name="T31" fmla="*/ 146 h 146"/>
                  <a:gd name="T32" fmla="*/ 0 w 100"/>
                  <a:gd name="T33" fmla="*/ 4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46"/>
                  <a:gd name="T53" fmla="*/ 100 w 100"/>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46">
                    <a:moveTo>
                      <a:pt x="0" y="4"/>
                    </a:moveTo>
                    <a:cubicBezTo>
                      <a:pt x="11" y="4"/>
                      <a:pt x="22" y="4"/>
                      <a:pt x="33" y="4"/>
                    </a:cubicBezTo>
                    <a:cubicBezTo>
                      <a:pt x="33" y="11"/>
                      <a:pt x="33" y="19"/>
                      <a:pt x="33" y="27"/>
                    </a:cubicBezTo>
                    <a:cubicBezTo>
                      <a:pt x="39" y="17"/>
                      <a:pt x="44" y="11"/>
                      <a:pt x="49" y="6"/>
                    </a:cubicBezTo>
                    <a:cubicBezTo>
                      <a:pt x="54" y="2"/>
                      <a:pt x="60" y="0"/>
                      <a:pt x="68" y="0"/>
                    </a:cubicBezTo>
                    <a:cubicBezTo>
                      <a:pt x="78" y="0"/>
                      <a:pt x="85" y="5"/>
                      <a:pt x="91" y="14"/>
                    </a:cubicBezTo>
                    <a:cubicBezTo>
                      <a:pt x="97" y="23"/>
                      <a:pt x="100" y="37"/>
                      <a:pt x="100" y="56"/>
                    </a:cubicBezTo>
                    <a:cubicBezTo>
                      <a:pt x="100" y="86"/>
                      <a:pt x="100" y="116"/>
                      <a:pt x="100" y="146"/>
                    </a:cubicBezTo>
                    <a:cubicBezTo>
                      <a:pt x="87" y="146"/>
                      <a:pt x="75" y="146"/>
                      <a:pt x="63" y="146"/>
                    </a:cubicBezTo>
                    <a:cubicBezTo>
                      <a:pt x="63" y="120"/>
                      <a:pt x="63" y="94"/>
                      <a:pt x="63" y="68"/>
                    </a:cubicBezTo>
                    <a:cubicBezTo>
                      <a:pt x="63" y="59"/>
                      <a:pt x="62" y="53"/>
                      <a:pt x="60" y="49"/>
                    </a:cubicBezTo>
                    <a:cubicBezTo>
                      <a:pt x="58" y="45"/>
                      <a:pt x="55" y="43"/>
                      <a:pt x="51" y="43"/>
                    </a:cubicBezTo>
                    <a:cubicBezTo>
                      <a:pt x="46" y="43"/>
                      <a:pt x="43" y="46"/>
                      <a:pt x="40" y="51"/>
                    </a:cubicBezTo>
                    <a:cubicBezTo>
                      <a:pt x="37" y="56"/>
                      <a:pt x="36" y="65"/>
                      <a:pt x="36" y="78"/>
                    </a:cubicBezTo>
                    <a:cubicBezTo>
                      <a:pt x="36" y="101"/>
                      <a:pt x="36" y="124"/>
                      <a:pt x="36" y="146"/>
                    </a:cubicBezTo>
                    <a:cubicBezTo>
                      <a:pt x="24" y="146"/>
                      <a:pt x="12" y="146"/>
                      <a:pt x="0" y="146"/>
                    </a:cubicBezTo>
                    <a:cubicBezTo>
                      <a:pt x="0" y="99"/>
                      <a:pt x="0" y="51"/>
                      <a:pt x="0" y="4"/>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410" name="Group 44"/>
            <p:cNvGrpSpPr>
              <a:grpSpLocks/>
            </p:cNvGrpSpPr>
            <p:nvPr/>
          </p:nvGrpSpPr>
          <p:grpSpPr bwMode="auto">
            <a:xfrm>
              <a:off x="3371" y="2878"/>
              <a:ext cx="1076" cy="200"/>
              <a:chOff x="3371" y="2878"/>
              <a:chExt cx="1076" cy="200"/>
            </a:xfrm>
          </p:grpSpPr>
          <p:sp>
            <p:nvSpPr>
              <p:cNvPr id="16457" name="Freeform 45"/>
              <p:cNvSpPr>
                <a:spLocks noEditPoints="1"/>
              </p:cNvSpPr>
              <p:nvPr/>
            </p:nvSpPr>
            <p:spPr bwMode="auto">
              <a:xfrm>
                <a:off x="3371" y="2878"/>
                <a:ext cx="87" cy="197"/>
              </a:xfrm>
              <a:custGeom>
                <a:avLst/>
                <a:gdLst>
                  <a:gd name="T0" fmla="*/ 0 w 537"/>
                  <a:gd name="T1" fmla="*/ 0 h 944"/>
                  <a:gd name="T2" fmla="*/ 0 w 537"/>
                  <a:gd name="T3" fmla="*/ 0 h 944"/>
                  <a:gd name="T4" fmla="*/ 0 w 537"/>
                  <a:gd name="T5" fmla="*/ 0 h 944"/>
                  <a:gd name="T6" fmla="*/ 0 w 537"/>
                  <a:gd name="T7" fmla="*/ 1 h 944"/>
                  <a:gd name="T8" fmla="*/ 0 w 537"/>
                  <a:gd name="T9" fmla="*/ 1 h 944"/>
                  <a:gd name="T10" fmla="*/ 0 w 537"/>
                  <a:gd name="T11" fmla="*/ 1 h 944"/>
                  <a:gd name="T12" fmla="*/ 0 w 537"/>
                  <a:gd name="T13" fmla="*/ 1 h 944"/>
                  <a:gd name="T14" fmla="*/ 0 w 537"/>
                  <a:gd name="T15" fmla="*/ 2 h 944"/>
                  <a:gd name="T16" fmla="*/ 0 w 537"/>
                  <a:gd name="T17" fmla="*/ 2 h 944"/>
                  <a:gd name="T18" fmla="*/ 0 w 537"/>
                  <a:gd name="T19" fmla="*/ 0 h 944"/>
                  <a:gd name="T20" fmla="*/ 0 w 537"/>
                  <a:gd name="T21" fmla="*/ 1 h 944"/>
                  <a:gd name="T22" fmla="*/ 0 w 537"/>
                  <a:gd name="T23" fmla="*/ 1 h 944"/>
                  <a:gd name="T24" fmla="*/ 0 w 537"/>
                  <a:gd name="T25" fmla="*/ 1 h 944"/>
                  <a:gd name="T26" fmla="*/ 0 w 537"/>
                  <a:gd name="T27" fmla="*/ 1 h 944"/>
                  <a:gd name="T28" fmla="*/ 0 w 537"/>
                  <a:gd name="T29" fmla="*/ 0 h 944"/>
                  <a:gd name="T30" fmla="*/ 0 w 537"/>
                  <a:gd name="T31" fmla="*/ 0 h 944"/>
                  <a:gd name="T32" fmla="*/ 0 w 537"/>
                  <a:gd name="T33" fmla="*/ 0 h 944"/>
                  <a:gd name="T34" fmla="*/ 0 w 537"/>
                  <a:gd name="T35" fmla="*/ 1 h 9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7"/>
                  <a:gd name="T55" fmla="*/ 0 h 944"/>
                  <a:gd name="T56" fmla="*/ 537 w 537"/>
                  <a:gd name="T57" fmla="*/ 944 h 9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7" h="944">
                    <a:moveTo>
                      <a:pt x="0" y="0"/>
                    </a:moveTo>
                    <a:cubicBezTo>
                      <a:pt x="109" y="0"/>
                      <a:pt x="217" y="0"/>
                      <a:pt x="325" y="0"/>
                    </a:cubicBezTo>
                    <a:cubicBezTo>
                      <a:pt x="396" y="0"/>
                      <a:pt x="449" y="25"/>
                      <a:pt x="484" y="76"/>
                    </a:cubicBezTo>
                    <a:cubicBezTo>
                      <a:pt x="519" y="126"/>
                      <a:pt x="537" y="197"/>
                      <a:pt x="537" y="290"/>
                    </a:cubicBezTo>
                    <a:cubicBezTo>
                      <a:pt x="537" y="385"/>
                      <a:pt x="517" y="460"/>
                      <a:pt x="479" y="514"/>
                    </a:cubicBezTo>
                    <a:cubicBezTo>
                      <a:pt x="441" y="567"/>
                      <a:pt x="382" y="594"/>
                      <a:pt x="303" y="594"/>
                    </a:cubicBezTo>
                    <a:cubicBezTo>
                      <a:pt x="268" y="594"/>
                      <a:pt x="232" y="594"/>
                      <a:pt x="197" y="594"/>
                    </a:cubicBezTo>
                    <a:cubicBezTo>
                      <a:pt x="197" y="711"/>
                      <a:pt x="197" y="828"/>
                      <a:pt x="197" y="944"/>
                    </a:cubicBezTo>
                    <a:cubicBezTo>
                      <a:pt x="131" y="944"/>
                      <a:pt x="66" y="944"/>
                      <a:pt x="0" y="944"/>
                    </a:cubicBezTo>
                    <a:cubicBezTo>
                      <a:pt x="0" y="630"/>
                      <a:pt x="0" y="315"/>
                      <a:pt x="0" y="0"/>
                    </a:cubicBezTo>
                    <a:close/>
                    <a:moveTo>
                      <a:pt x="197" y="403"/>
                    </a:moveTo>
                    <a:cubicBezTo>
                      <a:pt x="213" y="403"/>
                      <a:pt x="228" y="403"/>
                      <a:pt x="244" y="403"/>
                    </a:cubicBezTo>
                    <a:cubicBezTo>
                      <a:pt x="282" y="403"/>
                      <a:pt x="309" y="393"/>
                      <a:pt x="324" y="373"/>
                    </a:cubicBezTo>
                    <a:cubicBezTo>
                      <a:pt x="339" y="354"/>
                      <a:pt x="347" y="329"/>
                      <a:pt x="347" y="299"/>
                    </a:cubicBezTo>
                    <a:cubicBezTo>
                      <a:pt x="347" y="269"/>
                      <a:pt x="340" y="244"/>
                      <a:pt x="327" y="223"/>
                    </a:cubicBezTo>
                    <a:cubicBezTo>
                      <a:pt x="314" y="203"/>
                      <a:pt x="289" y="192"/>
                      <a:pt x="252" y="192"/>
                    </a:cubicBezTo>
                    <a:cubicBezTo>
                      <a:pt x="234" y="192"/>
                      <a:pt x="215" y="192"/>
                      <a:pt x="197" y="192"/>
                    </a:cubicBezTo>
                    <a:cubicBezTo>
                      <a:pt x="197" y="262"/>
                      <a:pt x="197" y="333"/>
                      <a:pt x="197" y="403"/>
                    </a:cubicBezTo>
                    <a:close/>
                  </a:path>
                </a:pathLst>
              </a:custGeom>
              <a:solidFill>
                <a:srgbClr val="00FFFF"/>
              </a:solidFill>
              <a:ln w="0">
                <a:solidFill>
                  <a:srgbClr val="000000"/>
                </a:solidFill>
                <a:prstDash val="solid"/>
                <a:round/>
                <a:headEnd/>
                <a:tailEnd/>
              </a:ln>
            </p:spPr>
            <p:txBody>
              <a:bodyPr/>
              <a:lstStyle/>
              <a:p>
                <a:endParaRPr lang="en-US"/>
              </a:p>
            </p:txBody>
          </p:sp>
          <p:sp>
            <p:nvSpPr>
              <p:cNvPr id="16458" name="Freeform 46"/>
              <p:cNvSpPr>
                <a:spLocks/>
              </p:cNvSpPr>
              <p:nvPr/>
            </p:nvSpPr>
            <p:spPr bwMode="auto">
              <a:xfrm>
                <a:off x="3473" y="2929"/>
                <a:ext cx="59" cy="146"/>
              </a:xfrm>
              <a:custGeom>
                <a:avLst/>
                <a:gdLst>
                  <a:gd name="T0" fmla="*/ 0 w 360"/>
                  <a:gd name="T1" fmla="*/ 0 h 699"/>
                  <a:gd name="T2" fmla="*/ 0 w 360"/>
                  <a:gd name="T3" fmla="*/ 0 h 699"/>
                  <a:gd name="T4" fmla="*/ 0 w 360"/>
                  <a:gd name="T5" fmla="*/ 0 h 699"/>
                  <a:gd name="T6" fmla="*/ 0 w 360"/>
                  <a:gd name="T7" fmla="*/ 0 h 699"/>
                  <a:gd name="T8" fmla="*/ 0 w 360"/>
                  <a:gd name="T9" fmla="*/ 0 h 699"/>
                  <a:gd name="T10" fmla="*/ 0 w 360"/>
                  <a:gd name="T11" fmla="*/ 0 h 699"/>
                  <a:gd name="T12" fmla="*/ 0 w 360"/>
                  <a:gd name="T13" fmla="*/ 0 h 699"/>
                  <a:gd name="T14" fmla="*/ 0 w 360"/>
                  <a:gd name="T15" fmla="*/ 0 h 699"/>
                  <a:gd name="T16" fmla="*/ 0 w 360"/>
                  <a:gd name="T17" fmla="*/ 0 h 699"/>
                  <a:gd name="T18" fmla="*/ 0 w 360"/>
                  <a:gd name="T19" fmla="*/ 1 h 699"/>
                  <a:gd name="T20" fmla="*/ 0 w 360"/>
                  <a:gd name="T21" fmla="*/ 1 h 699"/>
                  <a:gd name="T22" fmla="*/ 0 w 360"/>
                  <a:gd name="T23" fmla="*/ 1 h 699"/>
                  <a:gd name="T24" fmla="*/ 0 w 360"/>
                  <a:gd name="T25" fmla="*/ 0 h 6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0"/>
                  <a:gd name="T40" fmla="*/ 0 h 699"/>
                  <a:gd name="T41" fmla="*/ 360 w 360"/>
                  <a:gd name="T42" fmla="*/ 699 h 69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0" h="699">
                    <a:moveTo>
                      <a:pt x="0" y="16"/>
                    </a:moveTo>
                    <a:cubicBezTo>
                      <a:pt x="55" y="16"/>
                      <a:pt x="109" y="16"/>
                      <a:pt x="164" y="16"/>
                    </a:cubicBezTo>
                    <a:cubicBezTo>
                      <a:pt x="164" y="53"/>
                      <a:pt x="164" y="90"/>
                      <a:pt x="164" y="128"/>
                    </a:cubicBezTo>
                    <a:cubicBezTo>
                      <a:pt x="180" y="79"/>
                      <a:pt x="197" y="46"/>
                      <a:pt x="213" y="27"/>
                    </a:cubicBezTo>
                    <a:cubicBezTo>
                      <a:pt x="230" y="9"/>
                      <a:pt x="251" y="0"/>
                      <a:pt x="275" y="0"/>
                    </a:cubicBezTo>
                    <a:cubicBezTo>
                      <a:pt x="301" y="0"/>
                      <a:pt x="330" y="12"/>
                      <a:pt x="360" y="36"/>
                    </a:cubicBezTo>
                    <a:cubicBezTo>
                      <a:pt x="343" y="99"/>
                      <a:pt x="324" y="161"/>
                      <a:pt x="306" y="223"/>
                    </a:cubicBezTo>
                    <a:cubicBezTo>
                      <a:pt x="285" y="210"/>
                      <a:pt x="269" y="204"/>
                      <a:pt x="257" y="204"/>
                    </a:cubicBezTo>
                    <a:cubicBezTo>
                      <a:pt x="234" y="204"/>
                      <a:pt x="216" y="218"/>
                      <a:pt x="203" y="246"/>
                    </a:cubicBezTo>
                    <a:cubicBezTo>
                      <a:pt x="186" y="286"/>
                      <a:pt x="176" y="361"/>
                      <a:pt x="176" y="470"/>
                    </a:cubicBezTo>
                    <a:cubicBezTo>
                      <a:pt x="176" y="546"/>
                      <a:pt x="176" y="623"/>
                      <a:pt x="176" y="699"/>
                    </a:cubicBezTo>
                    <a:cubicBezTo>
                      <a:pt x="117" y="699"/>
                      <a:pt x="59" y="699"/>
                      <a:pt x="0" y="699"/>
                    </a:cubicBezTo>
                    <a:cubicBezTo>
                      <a:pt x="0" y="471"/>
                      <a:pt x="0" y="243"/>
                      <a:pt x="0" y="16"/>
                    </a:cubicBezTo>
                  </a:path>
                </a:pathLst>
              </a:custGeom>
              <a:solidFill>
                <a:srgbClr val="00FFFF"/>
              </a:solidFill>
              <a:ln w="0">
                <a:solidFill>
                  <a:srgbClr val="000000"/>
                </a:solidFill>
                <a:prstDash val="solid"/>
                <a:round/>
                <a:headEnd/>
                <a:tailEnd/>
              </a:ln>
            </p:spPr>
            <p:txBody>
              <a:bodyPr/>
              <a:lstStyle/>
              <a:p>
                <a:endParaRPr lang="en-US"/>
              </a:p>
            </p:txBody>
          </p:sp>
          <p:sp>
            <p:nvSpPr>
              <p:cNvPr id="16459" name="Freeform 47"/>
              <p:cNvSpPr>
                <a:spLocks noEditPoints="1"/>
              </p:cNvSpPr>
              <p:nvPr/>
            </p:nvSpPr>
            <p:spPr bwMode="auto">
              <a:xfrm>
                <a:off x="3535" y="2929"/>
                <a:ext cx="87" cy="149"/>
              </a:xfrm>
              <a:custGeom>
                <a:avLst/>
                <a:gdLst>
                  <a:gd name="T0" fmla="*/ 0 w 531"/>
                  <a:gd name="T1" fmla="*/ 1 h 715"/>
                  <a:gd name="T2" fmla="*/ 0 w 531"/>
                  <a:gd name="T3" fmla="*/ 1 h 715"/>
                  <a:gd name="T4" fmla="*/ 0 w 531"/>
                  <a:gd name="T5" fmla="*/ 1 h 715"/>
                  <a:gd name="T6" fmla="*/ 0 w 531"/>
                  <a:gd name="T7" fmla="*/ 1 h 715"/>
                  <a:gd name="T8" fmla="*/ 0 w 531"/>
                  <a:gd name="T9" fmla="*/ 1 h 715"/>
                  <a:gd name="T10" fmla="*/ 0 w 531"/>
                  <a:gd name="T11" fmla="*/ 1 h 715"/>
                  <a:gd name="T12" fmla="*/ 0 w 531"/>
                  <a:gd name="T13" fmla="*/ 1 h 715"/>
                  <a:gd name="T14" fmla="*/ 0 w 531"/>
                  <a:gd name="T15" fmla="*/ 1 h 715"/>
                  <a:gd name="T16" fmla="*/ 0 w 531"/>
                  <a:gd name="T17" fmla="*/ 1 h 715"/>
                  <a:gd name="T18" fmla="*/ 0 w 531"/>
                  <a:gd name="T19" fmla="*/ 1 h 715"/>
                  <a:gd name="T20" fmla="*/ 0 w 531"/>
                  <a:gd name="T21" fmla="*/ 1 h 715"/>
                  <a:gd name="T22" fmla="*/ 0 w 531"/>
                  <a:gd name="T23" fmla="*/ 1 h 715"/>
                  <a:gd name="T24" fmla="*/ 0 w 531"/>
                  <a:gd name="T25" fmla="*/ 0 h 715"/>
                  <a:gd name="T26" fmla="*/ 0 w 531"/>
                  <a:gd name="T27" fmla="*/ 0 h 715"/>
                  <a:gd name="T28" fmla="*/ 0 w 531"/>
                  <a:gd name="T29" fmla="*/ 0 h 715"/>
                  <a:gd name="T30" fmla="*/ 0 w 531"/>
                  <a:gd name="T31" fmla="*/ 0 h 715"/>
                  <a:gd name="T32" fmla="*/ 0 w 531"/>
                  <a:gd name="T33" fmla="*/ 1 h 715"/>
                  <a:gd name="T34" fmla="*/ 0 w 531"/>
                  <a:gd name="T35" fmla="*/ 1 h 715"/>
                  <a:gd name="T36" fmla="*/ 0 w 531"/>
                  <a:gd name="T37" fmla="*/ 1 h 715"/>
                  <a:gd name="T38" fmla="*/ 0 w 531"/>
                  <a:gd name="T39" fmla="*/ 0 h 715"/>
                  <a:gd name="T40" fmla="*/ 0 w 531"/>
                  <a:gd name="T41" fmla="*/ 0 h 715"/>
                  <a:gd name="T42" fmla="*/ 0 w 531"/>
                  <a:gd name="T43" fmla="*/ 0 h 715"/>
                  <a:gd name="T44" fmla="*/ 0 w 531"/>
                  <a:gd name="T45" fmla="*/ 1 h 715"/>
                  <a:gd name="T46" fmla="*/ 0 w 531"/>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31"/>
                  <a:gd name="T73" fmla="*/ 0 h 715"/>
                  <a:gd name="T74" fmla="*/ 531 w 531"/>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31" h="715">
                    <a:moveTo>
                      <a:pt x="531" y="422"/>
                    </a:moveTo>
                    <a:cubicBezTo>
                      <a:pt x="413" y="422"/>
                      <a:pt x="296" y="422"/>
                      <a:pt x="179" y="422"/>
                    </a:cubicBezTo>
                    <a:cubicBezTo>
                      <a:pt x="182" y="464"/>
                      <a:pt x="190" y="496"/>
                      <a:pt x="202" y="516"/>
                    </a:cubicBezTo>
                    <a:cubicBezTo>
                      <a:pt x="218" y="546"/>
                      <a:pt x="241" y="561"/>
                      <a:pt x="268" y="561"/>
                    </a:cubicBezTo>
                    <a:cubicBezTo>
                      <a:pt x="285" y="561"/>
                      <a:pt x="302" y="555"/>
                      <a:pt x="317" y="542"/>
                    </a:cubicBezTo>
                    <a:cubicBezTo>
                      <a:pt x="327" y="533"/>
                      <a:pt x="337" y="519"/>
                      <a:pt x="348" y="498"/>
                    </a:cubicBezTo>
                    <a:cubicBezTo>
                      <a:pt x="405" y="507"/>
                      <a:pt x="463" y="514"/>
                      <a:pt x="521" y="522"/>
                    </a:cubicBezTo>
                    <a:cubicBezTo>
                      <a:pt x="495" y="591"/>
                      <a:pt x="462" y="640"/>
                      <a:pt x="425" y="670"/>
                    </a:cubicBezTo>
                    <a:cubicBezTo>
                      <a:pt x="388" y="700"/>
                      <a:pt x="334" y="715"/>
                      <a:pt x="264" y="715"/>
                    </a:cubicBezTo>
                    <a:cubicBezTo>
                      <a:pt x="203" y="715"/>
                      <a:pt x="156" y="702"/>
                      <a:pt x="121" y="676"/>
                    </a:cubicBezTo>
                    <a:cubicBezTo>
                      <a:pt x="86" y="651"/>
                      <a:pt x="57" y="611"/>
                      <a:pt x="35" y="554"/>
                    </a:cubicBezTo>
                    <a:cubicBezTo>
                      <a:pt x="12" y="499"/>
                      <a:pt x="0" y="434"/>
                      <a:pt x="0" y="359"/>
                    </a:cubicBezTo>
                    <a:cubicBezTo>
                      <a:pt x="0" y="252"/>
                      <a:pt x="24" y="166"/>
                      <a:pt x="69" y="99"/>
                    </a:cubicBezTo>
                    <a:cubicBezTo>
                      <a:pt x="114" y="33"/>
                      <a:pt x="178" y="0"/>
                      <a:pt x="259" y="0"/>
                    </a:cubicBezTo>
                    <a:cubicBezTo>
                      <a:pt x="324" y="0"/>
                      <a:pt x="377" y="15"/>
                      <a:pt x="414" y="45"/>
                    </a:cubicBezTo>
                    <a:cubicBezTo>
                      <a:pt x="452" y="74"/>
                      <a:pt x="481" y="117"/>
                      <a:pt x="501" y="173"/>
                    </a:cubicBezTo>
                    <a:cubicBezTo>
                      <a:pt x="520" y="229"/>
                      <a:pt x="531" y="303"/>
                      <a:pt x="531" y="393"/>
                    </a:cubicBezTo>
                    <a:cubicBezTo>
                      <a:pt x="531" y="403"/>
                      <a:pt x="531" y="413"/>
                      <a:pt x="531" y="422"/>
                    </a:cubicBezTo>
                    <a:close/>
                    <a:moveTo>
                      <a:pt x="352" y="297"/>
                    </a:moveTo>
                    <a:cubicBezTo>
                      <a:pt x="349" y="246"/>
                      <a:pt x="339" y="210"/>
                      <a:pt x="325" y="188"/>
                    </a:cubicBezTo>
                    <a:cubicBezTo>
                      <a:pt x="310" y="166"/>
                      <a:pt x="290" y="155"/>
                      <a:pt x="266" y="155"/>
                    </a:cubicBezTo>
                    <a:cubicBezTo>
                      <a:pt x="238" y="155"/>
                      <a:pt x="216" y="172"/>
                      <a:pt x="199" y="205"/>
                    </a:cubicBezTo>
                    <a:cubicBezTo>
                      <a:pt x="189" y="226"/>
                      <a:pt x="182" y="256"/>
                      <a:pt x="179" y="297"/>
                    </a:cubicBezTo>
                    <a:cubicBezTo>
                      <a:pt x="237" y="297"/>
                      <a:pt x="294" y="297"/>
                      <a:pt x="352" y="297"/>
                    </a:cubicBezTo>
                    <a:close/>
                  </a:path>
                </a:pathLst>
              </a:custGeom>
              <a:solidFill>
                <a:srgbClr val="00FFFF"/>
              </a:solidFill>
              <a:ln w="0">
                <a:solidFill>
                  <a:srgbClr val="000000"/>
                </a:solidFill>
                <a:prstDash val="solid"/>
                <a:round/>
                <a:headEnd/>
                <a:tailEnd/>
              </a:ln>
            </p:spPr>
            <p:txBody>
              <a:bodyPr/>
              <a:lstStyle/>
              <a:p>
                <a:endParaRPr lang="en-US"/>
              </a:p>
            </p:txBody>
          </p:sp>
          <p:sp>
            <p:nvSpPr>
              <p:cNvPr id="16460" name="Freeform 48"/>
              <p:cNvSpPr>
                <a:spLocks/>
              </p:cNvSpPr>
              <p:nvPr/>
            </p:nvSpPr>
            <p:spPr bwMode="auto">
              <a:xfrm>
                <a:off x="3629" y="2929"/>
                <a:ext cx="80" cy="149"/>
              </a:xfrm>
              <a:custGeom>
                <a:avLst/>
                <a:gdLst>
                  <a:gd name="T0" fmla="*/ 0 w 487"/>
                  <a:gd name="T1" fmla="*/ 1 h 715"/>
                  <a:gd name="T2" fmla="*/ 0 w 487"/>
                  <a:gd name="T3" fmla="*/ 1 h 715"/>
                  <a:gd name="T4" fmla="*/ 0 w 487"/>
                  <a:gd name="T5" fmla="*/ 1 h 715"/>
                  <a:gd name="T6" fmla="*/ 0 w 487"/>
                  <a:gd name="T7" fmla="*/ 1 h 715"/>
                  <a:gd name="T8" fmla="*/ 0 w 487"/>
                  <a:gd name="T9" fmla="*/ 1 h 715"/>
                  <a:gd name="T10" fmla="*/ 0 w 487"/>
                  <a:gd name="T11" fmla="*/ 1 h 715"/>
                  <a:gd name="T12" fmla="*/ 0 w 487"/>
                  <a:gd name="T13" fmla="*/ 1 h 715"/>
                  <a:gd name="T14" fmla="*/ 0 w 487"/>
                  <a:gd name="T15" fmla="*/ 1 h 715"/>
                  <a:gd name="T16" fmla="*/ 0 w 487"/>
                  <a:gd name="T17" fmla="*/ 1 h 715"/>
                  <a:gd name="T18" fmla="*/ 0 w 487"/>
                  <a:gd name="T19" fmla="*/ 1 h 715"/>
                  <a:gd name="T20" fmla="*/ 0 w 487"/>
                  <a:gd name="T21" fmla="*/ 0 h 715"/>
                  <a:gd name="T22" fmla="*/ 0 w 487"/>
                  <a:gd name="T23" fmla="*/ 0 h 715"/>
                  <a:gd name="T24" fmla="*/ 0 w 487"/>
                  <a:gd name="T25" fmla="*/ 0 h 715"/>
                  <a:gd name="T26" fmla="*/ 0 w 487"/>
                  <a:gd name="T27" fmla="*/ 0 h 715"/>
                  <a:gd name="T28" fmla="*/ 0 w 487"/>
                  <a:gd name="T29" fmla="*/ 0 h 715"/>
                  <a:gd name="T30" fmla="*/ 0 w 487"/>
                  <a:gd name="T31" fmla="*/ 0 h 715"/>
                  <a:gd name="T32" fmla="*/ 0 w 487"/>
                  <a:gd name="T33" fmla="*/ 0 h 715"/>
                  <a:gd name="T34" fmla="*/ 0 w 487"/>
                  <a:gd name="T35" fmla="*/ 0 h 715"/>
                  <a:gd name="T36" fmla="*/ 0 w 487"/>
                  <a:gd name="T37" fmla="*/ 0 h 715"/>
                  <a:gd name="T38" fmla="*/ 0 w 487"/>
                  <a:gd name="T39" fmla="*/ 0 h 715"/>
                  <a:gd name="T40" fmla="*/ 0 w 487"/>
                  <a:gd name="T41" fmla="*/ 0 h 715"/>
                  <a:gd name="T42" fmla="*/ 0 w 487"/>
                  <a:gd name="T43" fmla="*/ 0 h 715"/>
                  <a:gd name="T44" fmla="*/ 0 w 487"/>
                  <a:gd name="T45" fmla="*/ 0 h 715"/>
                  <a:gd name="T46" fmla="*/ 0 w 487"/>
                  <a:gd name="T47" fmla="*/ 0 h 715"/>
                  <a:gd name="T48" fmla="*/ 0 w 487"/>
                  <a:gd name="T49" fmla="*/ 1 h 715"/>
                  <a:gd name="T50" fmla="*/ 0 w 487"/>
                  <a:gd name="T51" fmla="*/ 1 h 715"/>
                  <a:gd name="T52" fmla="*/ 0 w 487"/>
                  <a:gd name="T53" fmla="*/ 1 h 715"/>
                  <a:gd name="T54" fmla="*/ 0 w 487"/>
                  <a:gd name="T55" fmla="*/ 1 h 715"/>
                  <a:gd name="T56" fmla="*/ 0 w 487"/>
                  <a:gd name="T57" fmla="*/ 1 h 715"/>
                  <a:gd name="T58" fmla="*/ 0 w 487"/>
                  <a:gd name="T59" fmla="*/ 1 h 715"/>
                  <a:gd name="T60" fmla="*/ 0 w 487"/>
                  <a:gd name="T61" fmla="*/ 1 h 715"/>
                  <a:gd name="T62" fmla="*/ 0 w 487"/>
                  <a:gd name="T63" fmla="*/ 1 h 71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7"/>
                  <a:gd name="T97" fmla="*/ 0 h 715"/>
                  <a:gd name="T98" fmla="*/ 487 w 487"/>
                  <a:gd name="T99" fmla="*/ 715 h 71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7" h="715">
                    <a:moveTo>
                      <a:pt x="0" y="509"/>
                    </a:moveTo>
                    <a:cubicBezTo>
                      <a:pt x="58" y="501"/>
                      <a:pt x="116" y="493"/>
                      <a:pt x="174" y="485"/>
                    </a:cubicBezTo>
                    <a:cubicBezTo>
                      <a:pt x="182" y="516"/>
                      <a:pt x="192" y="538"/>
                      <a:pt x="204" y="551"/>
                    </a:cubicBezTo>
                    <a:cubicBezTo>
                      <a:pt x="217" y="565"/>
                      <a:pt x="235" y="571"/>
                      <a:pt x="256" y="571"/>
                    </a:cubicBezTo>
                    <a:cubicBezTo>
                      <a:pt x="280" y="571"/>
                      <a:pt x="298" y="564"/>
                      <a:pt x="311" y="549"/>
                    </a:cubicBezTo>
                    <a:cubicBezTo>
                      <a:pt x="321" y="538"/>
                      <a:pt x="326" y="524"/>
                      <a:pt x="326" y="507"/>
                    </a:cubicBezTo>
                    <a:cubicBezTo>
                      <a:pt x="326" y="489"/>
                      <a:pt x="319" y="474"/>
                      <a:pt x="306" y="464"/>
                    </a:cubicBezTo>
                    <a:cubicBezTo>
                      <a:pt x="297" y="457"/>
                      <a:pt x="272" y="448"/>
                      <a:pt x="231" y="437"/>
                    </a:cubicBezTo>
                    <a:cubicBezTo>
                      <a:pt x="170" y="420"/>
                      <a:pt x="128" y="406"/>
                      <a:pt x="104" y="392"/>
                    </a:cubicBezTo>
                    <a:cubicBezTo>
                      <a:pt x="80" y="378"/>
                      <a:pt x="60" y="356"/>
                      <a:pt x="44" y="324"/>
                    </a:cubicBezTo>
                    <a:cubicBezTo>
                      <a:pt x="28" y="292"/>
                      <a:pt x="19" y="255"/>
                      <a:pt x="19" y="214"/>
                    </a:cubicBezTo>
                    <a:cubicBezTo>
                      <a:pt x="19" y="169"/>
                      <a:pt x="28" y="130"/>
                      <a:pt x="46" y="97"/>
                    </a:cubicBezTo>
                    <a:cubicBezTo>
                      <a:pt x="63" y="64"/>
                      <a:pt x="88" y="40"/>
                      <a:pt x="118" y="24"/>
                    </a:cubicBezTo>
                    <a:cubicBezTo>
                      <a:pt x="149" y="8"/>
                      <a:pt x="190" y="0"/>
                      <a:pt x="242" y="0"/>
                    </a:cubicBezTo>
                    <a:cubicBezTo>
                      <a:pt x="297" y="0"/>
                      <a:pt x="337" y="6"/>
                      <a:pt x="363" y="19"/>
                    </a:cubicBezTo>
                    <a:cubicBezTo>
                      <a:pt x="389" y="31"/>
                      <a:pt x="411" y="50"/>
                      <a:pt x="428" y="77"/>
                    </a:cubicBezTo>
                    <a:cubicBezTo>
                      <a:pt x="445" y="103"/>
                      <a:pt x="460" y="138"/>
                      <a:pt x="471" y="183"/>
                    </a:cubicBezTo>
                    <a:cubicBezTo>
                      <a:pt x="416" y="191"/>
                      <a:pt x="360" y="199"/>
                      <a:pt x="305" y="207"/>
                    </a:cubicBezTo>
                    <a:cubicBezTo>
                      <a:pt x="301" y="186"/>
                      <a:pt x="293" y="170"/>
                      <a:pt x="283" y="159"/>
                    </a:cubicBezTo>
                    <a:cubicBezTo>
                      <a:pt x="270" y="145"/>
                      <a:pt x="253" y="139"/>
                      <a:pt x="233" y="139"/>
                    </a:cubicBezTo>
                    <a:cubicBezTo>
                      <a:pt x="214" y="139"/>
                      <a:pt x="199" y="144"/>
                      <a:pt x="190" y="154"/>
                    </a:cubicBezTo>
                    <a:cubicBezTo>
                      <a:pt x="181" y="165"/>
                      <a:pt x="176" y="178"/>
                      <a:pt x="176" y="193"/>
                    </a:cubicBezTo>
                    <a:cubicBezTo>
                      <a:pt x="176" y="209"/>
                      <a:pt x="182" y="222"/>
                      <a:pt x="194" y="231"/>
                    </a:cubicBezTo>
                    <a:cubicBezTo>
                      <a:pt x="205" y="239"/>
                      <a:pt x="230" y="247"/>
                      <a:pt x="269" y="254"/>
                    </a:cubicBezTo>
                    <a:cubicBezTo>
                      <a:pt x="327" y="264"/>
                      <a:pt x="371" y="277"/>
                      <a:pt x="399" y="295"/>
                    </a:cubicBezTo>
                    <a:cubicBezTo>
                      <a:pt x="427" y="313"/>
                      <a:pt x="450" y="337"/>
                      <a:pt x="464" y="370"/>
                    </a:cubicBezTo>
                    <a:cubicBezTo>
                      <a:pt x="479" y="403"/>
                      <a:pt x="487" y="439"/>
                      <a:pt x="487" y="478"/>
                    </a:cubicBezTo>
                    <a:cubicBezTo>
                      <a:pt x="487" y="517"/>
                      <a:pt x="479" y="556"/>
                      <a:pt x="463" y="593"/>
                    </a:cubicBezTo>
                    <a:cubicBezTo>
                      <a:pt x="447" y="631"/>
                      <a:pt x="422" y="660"/>
                      <a:pt x="388" y="682"/>
                    </a:cubicBezTo>
                    <a:cubicBezTo>
                      <a:pt x="353" y="704"/>
                      <a:pt x="306" y="715"/>
                      <a:pt x="247" y="715"/>
                    </a:cubicBezTo>
                    <a:cubicBezTo>
                      <a:pt x="164" y="715"/>
                      <a:pt x="104" y="697"/>
                      <a:pt x="69" y="661"/>
                    </a:cubicBezTo>
                    <a:cubicBezTo>
                      <a:pt x="33" y="626"/>
                      <a:pt x="10" y="575"/>
                      <a:pt x="0" y="509"/>
                    </a:cubicBezTo>
                  </a:path>
                </a:pathLst>
              </a:custGeom>
              <a:solidFill>
                <a:srgbClr val="00FFFF"/>
              </a:solidFill>
              <a:ln w="0">
                <a:solidFill>
                  <a:srgbClr val="000000"/>
                </a:solidFill>
                <a:prstDash val="solid"/>
                <a:round/>
                <a:headEnd/>
                <a:tailEnd/>
              </a:ln>
            </p:spPr>
            <p:txBody>
              <a:bodyPr/>
              <a:lstStyle/>
              <a:p>
                <a:endParaRPr lang="en-US"/>
              </a:p>
            </p:txBody>
          </p:sp>
          <p:sp>
            <p:nvSpPr>
              <p:cNvPr id="16461" name="Freeform 49"/>
              <p:cNvSpPr>
                <a:spLocks noEditPoints="1"/>
              </p:cNvSpPr>
              <p:nvPr/>
            </p:nvSpPr>
            <p:spPr bwMode="auto">
              <a:xfrm>
                <a:off x="3719" y="2929"/>
                <a:ext cx="86" cy="149"/>
              </a:xfrm>
              <a:custGeom>
                <a:avLst/>
                <a:gdLst>
                  <a:gd name="T0" fmla="*/ 0 w 531"/>
                  <a:gd name="T1" fmla="*/ 1 h 715"/>
                  <a:gd name="T2" fmla="*/ 0 w 531"/>
                  <a:gd name="T3" fmla="*/ 1 h 715"/>
                  <a:gd name="T4" fmla="*/ 0 w 531"/>
                  <a:gd name="T5" fmla="*/ 1 h 715"/>
                  <a:gd name="T6" fmla="*/ 0 w 531"/>
                  <a:gd name="T7" fmla="*/ 1 h 715"/>
                  <a:gd name="T8" fmla="*/ 0 w 531"/>
                  <a:gd name="T9" fmla="*/ 1 h 715"/>
                  <a:gd name="T10" fmla="*/ 0 w 531"/>
                  <a:gd name="T11" fmla="*/ 1 h 715"/>
                  <a:gd name="T12" fmla="*/ 0 w 531"/>
                  <a:gd name="T13" fmla="*/ 1 h 715"/>
                  <a:gd name="T14" fmla="*/ 0 w 531"/>
                  <a:gd name="T15" fmla="*/ 1 h 715"/>
                  <a:gd name="T16" fmla="*/ 0 w 531"/>
                  <a:gd name="T17" fmla="*/ 1 h 715"/>
                  <a:gd name="T18" fmla="*/ 0 w 531"/>
                  <a:gd name="T19" fmla="*/ 1 h 715"/>
                  <a:gd name="T20" fmla="*/ 0 w 531"/>
                  <a:gd name="T21" fmla="*/ 1 h 715"/>
                  <a:gd name="T22" fmla="*/ 0 w 531"/>
                  <a:gd name="T23" fmla="*/ 1 h 715"/>
                  <a:gd name="T24" fmla="*/ 0 w 531"/>
                  <a:gd name="T25" fmla="*/ 0 h 715"/>
                  <a:gd name="T26" fmla="*/ 0 w 531"/>
                  <a:gd name="T27" fmla="*/ 0 h 715"/>
                  <a:gd name="T28" fmla="*/ 0 w 531"/>
                  <a:gd name="T29" fmla="*/ 0 h 715"/>
                  <a:gd name="T30" fmla="*/ 0 w 531"/>
                  <a:gd name="T31" fmla="*/ 0 h 715"/>
                  <a:gd name="T32" fmla="*/ 0 w 531"/>
                  <a:gd name="T33" fmla="*/ 1 h 715"/>
                  <a:gd name="T34" fmla="*/ 0 w 531"/>
                  <a:gd name="T35" fmla="*/ 1 h 715"/>
                  <a:gd name="T36" fmla="*/ 0 w 531"/>
                  <a:gd name="T37" fmla="*/ 1 h 715"/>
                  <a:gd name="T38" fmla="*/ 0 w 531"/>
                  <a:gd name="T39" fmla="*/ 0 h 715"/>
                  <a:gd name="T40" fmla="*/ 0 w 531"/>
                  <a:gd name="T41" fmla="*/ 0 h 715"/>
                  <a:gd name="T42" fmla="*/ 0 w 531"/>
                  <a:gd name="T43" fmla="*/ 0 h 715"/>
                  <a:gd name="T44" fmla="*/ 0 w 531"/>
                  <a:gd name="T45" fmla="*/ 1 h 715"/>
                  <a:gd name="T46" fmla="*/ 0 w 531"/>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31"/>
                  <a:gd name="T73" fmla="*/ 0 h 715"/>
                  <a:gd name="T74" fmla="*/ 531 w 531"/>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31" h="715">
                    <a:moveTo>
                      <a:pt x="531" y="422"/>
                    </a:moveTo>
                    <a:cubicBezTo>
                      <a:pt x="413" y="422"/>
                      <a:pt x="296" y="422"/>
                      <a:pt x="179" y="422"/>
                    </a:cubicBezTo>
                    <a:cubicBezTo>
                      <a:pt x="182" y="464"/>
                      <a:pt x="190" y="496"/>
                      <a:pt x="202" y="516"/>
                    </a:cubicBezTo>
                    <a:cubicBezTo>
                      <a:pt x="218" y="546"/>
                      <a:pt x="241" y="561"/>
                      <a:pt x="268" y="561"/>
                    </a:cubicBezTo>
                    <a:cubicBezTo>
                      <a:pt x="285" y="561"/>
                      <a:pt x="302" y="555"/>
                      <a:pt x="317" y="542"/>
                    </a:cubicBezTo>
                    <a:cubicBezTo>
                      <a:pt x="327" y="533"/>
                      <a:pt x="337" y="519"/>
                      <a:pt x="348" y="498"/>
                    </a:cubicBezTo>
                    <a:cubicBezTo>
                      <a:pt x="406" y="507"/>
                      <a:pt x="463" y="514"/>
                      <a:pt x="521" y="522"/>
                    </a:cubicBezTo>
                    <a:cubicBezTo>
                      <a:pt x="495" y="591"/>
                      <a:pt x="462" y="640"/>
                      <a:pt x="425" y="670"/>
                    </a:cubicBezTo>
                    <a:cubicBezTo>
                      <a:pt x="388" y="700"/>
                      <a:pt x="334" y="715"/>
                      <a:pt x="264" y="715"/>
                    </a:cubicBezTo>
                    <a:cubicBezTo>
                      <a:pt x="203" y="715"/>
                      <a:pt x="156" y="702"/>
                      <a:pt x="121" y="676"/>
                    </a:cubicBezTo>
                    <a:cubicBezTo>
                      <a:pt x="87" y="651"/>
                      <a:pt x="57" y="611"/>
                      <a:pt x="35" y="554"/>
                    </a:cubicBezTo>
                    <a:cubicBezTo>
                      <a:pt x="12" y="499"/>
                      <a:pt x="0" y="434"/>
                      <a:pt x="0" y="359"/>
                    </a:cubicBezTo>
                    <a:cubicBezTo>
                      <a:pt x="0" y="252"/>
                      <a:pt x="24" y="166"/>
                      <a:pt x="69" y="99"/>
                    </a:cubicBezTo>
                    <a:cubicBezTo>
                      <a:pt x="115" y="33"/>
                      <a:pt x="178" y="0"/>
                      <a:pt x="259" y="0"/>
                    </a:cubicBezTo>
                    <a:cubicBezTo>
                      <a:pt x="325" y="0"/>
                      <a:pt x="377" y="15"/>
                      <a:pt x="414" y="45"/>
                    </a:cubicBezTo>
                    <a:cubicBezTo>
                      <a:pt x="452" y="74"/>
                      <a:pt x="481" y="117"/>
                      <a:pt x="501" y="173"/>
                    </a:cubicBezTo>
                    <a:cubicBezTo>
                      <a:pt x="520" y="229"/>
                      <a:pt x="531" y="303"/>
                      <a:pt x="531" y="393"/>
                    </a:cubicBezTo>
                    <a:cubicBezTo>
                      <a:pt x="531" y="403"/>
                      <a:pt x="531" y="413"/>
                      <a:pt x="531" y="422"/>
                    </a:cubicBezTo>
                    <a:close/>
                    <a:moveTo>
                      <a:pt x="352" y="297"/>
                    </a:moveTo>
                    <a:cubicBezTo>
                      <a:pt x="349" y="246"/>
                      <a:pt x="340" y="210"/>
                      <a:pt x="325" y="188"/>
                    </a:cubicBezTo>
                    <a:cubicBezTo>
                      <a:pt x="310" y="166"/>
                      <a:pt x="291" y="155"/>
                      <a:pt x="266" y="155"/>
                    </a:cubicBezTo>
                    <a:cubicBezTo>
                      <a:pt x="238" y="155"/>
                      <a:pt x="216" y="172"/>
                      <a:pt x="200" y="205"/>
                    </a:cubicBezTo>
                    <a:cubicBezTo>
                      <a:pt x="189" y="226"/>
                      <a:pt x="182" y="256"/>
                      <a:pt x="179" y="297"/>
                    </a:cubicBezTo>
                    <a:cubicBezTo>
                      <a:pt x="237" y="297"/>
                      <a:pt x="295" y="297"/>
                      <a:pt x="352" y="297"/>
                    </a:cubicBezTo>
                    <a:close/>
                  </a:path>
                </a:pathLst>
              </a:custGeom>
              <a:solidFill>
                <a:srgbClr val="00FFFF"/>
              </a:solidFill>
              <a:ln w="0">
                <a:solidFill>
                  <a:srgbClr val="000000"/>
                </a:solidFill>
                <a:prstDash val="solid"/>
                <a:round/>
                <a:headEnd/>
                <a:tailEnd/>
              </a:ln>
            </p:spPr>
            <p:txBody>
              <a:bodyPr/>
              <a:lstStyle/>
              <a:p>
                <a:endParaRPr lang="en-US"/>
              </a:p>
            </p:txBody>
          </p:sp>
          <p:sp>
            <p:nvSpPr>
              <p:cNvPr id="16462" name="Freeform 50"/>
              <p:cNvSpPr>
                <a:spLocks/>
              </p:cNvSpPr>
              <p:nvPr/>
            </p:nvSpPr>
            <p:spPr bwMode="auto">
              <a:xfrm>
                <a:off x="3818" y="2929"/>
                <a:ext cx="78" cy="146"/>
              </a:xfrm>
              <a:custGeom>
                <a:avLst/>
                <a:gdLst>
                  <a:gd name="T0" fmla="*/ 0 w 484"/>
                  <a:gd name="T1" fmla="*/ 0 h 699"/>
                  <a:gd name="T2" fmla="*/ 0 w 484"/>
                  <a:gd name="T3" fmla="*/ 0 h 699"/>
                  <a:gd name="T4" fmla="*/ 0 w 484"/>
                  <a:gd name="T5" fmla="*/ 0 h 699"/>
                  <a:gd name="T6" fmla="*/ 0 w 484"/>
                  <a:gd name="T7" fmla="*/ 0 h 699"/>
                  <a:gd name="T8" fmla="*/ 0 w 484"/>
                  <a:gd name="T9" fmla="*/ 0 h 699"/>
                  <a:gd name="T10" fmla="*/ 0 w 484"/>
                  <a:gd name="T11" fmla="*/ 0 h 699"/>
                  <a:gd name="T12" fmla="*/ 0 w 484"/>
                  <a:gd name="T13" fmla="*/ 0 h 699"/>
                  <a:gd name="T14" fmla="*/ 0 w 484"/>
                  <a:gd name="T15" fmla="*/ 1 h 699"/>
                  <a:gd name="T16" fmla="*/ 0 w 484"/>
                  <a:gd name="T17" fmla="*/ 1 h 699"/>
                  <a:gd name="T18" fmla="*/ 0 w 484"/>
                  <a:gd name="T19" fmla="*/ 1 h 699"/>
                  <a:gd name="T20" fmla="*/ 0 w 484"/>
                  <a:gd name="T21" fmla="*/ 0 h 699"/>
                  <a:gd name="T22" fmla="*/ 0 w 484"/>
                  <a:gd name="T23" fmla="*/ 0 h 699"/>
                  <a:gd name="T24" fmla="*/ 0 w 484"/>
                  <a:gd name="T25" fmla="*/ 0 h 699"/>
                  <a:gd name="T26" fmla="*/ 0 w 484"/>
                  <a:gd name="T27" fmla="*/ 1 h 699"/>
                  <a:gd name="T28" fmla="*/ 0 w 484"/>
                  <a:gd name="T29" fmla="*/ 1 h 699"/>
                  <a:gd name="T30" fmla="*/ 0 w 484"/>
                  <a:gd name="T31" fmla="*/ 1 h 699"/>
                  <a:gd name="T32" fmla="*/ 0 w 484"/>
                  <a:gd name="T33" fmla="*/ 0 h 6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4"/>
                  <a:gd name="T52" fmla="*/ 0 h 699"/>
                  <a:gd name="T53" fmla="*/ 484 w 484"/>
                  <a:gd name="T54" fmla="*/ 699 h 6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4" h="699">
                    <a:moveTo>
                      <a:pt x="0" y="16"/>
                    </a:moveTo>
                    <a:cubicBezTo>
                      <a:pt x="55" y="16"/>
                      <a:pt x="109" y="16"/>
                      <a:pt x="164" y="16"/>
                    </a:cubicBezTo>
                    <a:cubicBezTo>
                      <a:pt x="164" y="53"/>
                      <a:pt x="164" y="90"/>
                      <a:pt x="164" y="127"/>
                    </a:cubicBezTo>
                    <a:cubicBezTo>
                      <a:pt x="188" y="81"/>
                      <a:pt x="213" y="49"/>
                      <a:pt x="238" y="29"/>
                    </a:cubicBezTo>
                    <a:cubicBezTo>
                      <a:pt x="263" y="9"/>
                      <a:pt x="293" y="0"/>
                      <a:pt x="329" y="0"/>
                    </a:cubicBezTo>
                    <a:cubicBezTo>
                      <a:pt x="378" y="0"/>
                      <a:pt x="416" y="21"/>
                      <a:pt x="443" y="64"/>
                    </a:cubicBezTo>
                    <a:cubicBezTo>
                      <a:pt x="470" y="108"/>
                      <a:pt x="484" y="175"/>
                      <a:pt x="484" y="265"/>
                    </a:cubicBezTo>
                    <a:cubicBezTo>
                      <a:pt x="484" y="410"/>
                      <a:pt x="484" y="554"/>
                      <a:pt x="484" y="699"/>
                    </a:cubicBezTo>
                    <a:cubicBezTo>
                      <a:pt x="426" y="699"/>
                      <a:pt x="367" y="699"/>
                      <a:pt x="308" y="699"/>
                    </a:cubicBezTo>
                    <a:cubicBezTo>
                      <a:pt x="308" y="574"/>
                      <a:pt x="308" y="449"/>
                      <a:pt x="308" y="323"/>
                    </a:cubicBezTo>
                    <a:cubicBezTo>
                      <a:pt x="308" y="280"/>
                      <a:pt x="303" y="250"/>
                      <a:pt x="292" y="232"/>
                    </a:cubicBezTo>
                    <a:cubicBezTo>
                      <a:pt x="281" y="214"/>
                      <a:pt x="267" y="205"/>
                      <a:pt x="247" y="205"/>
                    </a:cubicBezTo>
                    <a:cubicBezTo>
                      <a:pt x="226" y="205"/>
                      <a:pt x="209" y="218"/>
                      <a:pt x="196" y="242"/>
                    </a:cubicBezTo>
                    <a:cubicBezTo>
                      <a:pt x="182" y="265"/>
                      <a:pt x="176" y="309"/>
                      <a:pt x="176" y="371"/>
                    </a:cubicBezTo>
                    <a:cubicBezTo>
                      <a:pt x="176" y="480"/>
                      <a:pt x="176" y="590"/>
                      <a:pt x="176" y="699"/>
                    </a:cubicBezTo>
                    <a:cubicBezTo>
                      <a:pt x="117" y="699"/>
                      <a:pt x="59" y="699"/>
                      <a:pt x="0" y="699"/>
                    </a:cubicBezTo>
                    <a:cubicBezTo>
                      <a:pt x="0" y="471"/>
                      <a:pt x="0" y="243"/>
                      <a:pt x="0" y="16"/>
                    </a:cubicBezTo>
                  </a:path>
                </a:pathLst>
              </a:custGeom>
              <a:solidFill>
                <a:srgbClr val="00FFFF"/>
              </a:solidFill>
              <a:ln w="0">
                <a:solidFill>
                  <a:srgbClr val="000000"/>
                </a:solidFill>
                <a:prstDash val="solid"/>
                <a:round/>
                <a:headEnd/>
                <a:tailEnd/>
              </a:ln>
            </p:spPr>
            <p:txBody>
              <a:bodyPr/>
              <a:lstStyle/>
              <a:p>
                <a:endParaRPr lang="en-US"/>
              </a:p>
            </p:txBody>
          </p:sp>
          <p:sp>
            <p:nvSpPr>
              <p:cNvPr id="16463" name="Freeform 51"/>
              <p:cNvSpPr>
                <a:spLocks/>
              </p:cNvSpPr>
              <p:nvPr/>
            </p:nvSpPr>
            <p:spPr bwMode="auto">
              <a:xfrm>
                <a:off x="3909" y="2878"/>
                <a:ext cx="56" cy="200"/>
              </a:xfrm>
              <a:custGeom>
                <a:avLst/>
                <a:gdLst>
                  <a:gd name="T0" fmla="*/ 0 w 344"/>
                  <a:gd name="T1" fmla="*/ 0 h 960"/>
                  <a:gd name="T2" fmla="*/ 0 w 344"/>
                  <a:gd name="T3" fmla="*/ 0 h 960"/>
                  <a:gd name="T4" fmla="*/ 0 w 344"/>
                  <a:gd name="T5" fmla="*/ 0 h 960"/>
                  <a:gd name="T6" fmla="*/ 0 w 344"/>
                  <a:gd name="T7" fmla="*/ 1 h 960"/>
                  <a:gd name="T8" fmla="*/ 0 w 344"/>
                  <a:gd name="T9" fmla="*/ 1 h 960"/>
                  <a:gd name="T10" fmla="*/ 0 w 344"/>
                  <a:gd name="T11" fmla="*/ 1 h 960"/>
                  <a:gd name="T12" fmla="*/ 0 w 344"/>
                  <a:gd name="T13" fmla="*/ 1 h 960"/>
                  <a:gd name="T14" fmla="*/ 0 w 344"/>
                  <a:gd name="T15" fmla="*/ 1 h 960"/>
                  <a:gd name="T16" fmla="*/ 0 w 344"/>
                  <a:gd name="T17" fmla="*/ 1 h 960"/>
                  <a:gd name="T18" fmla="*/ 0 w 344"/>
                  <a:gd name="T19" fmla="*/ 2 h 960"/>
                  <a:gd name="T20" fmla="*/ 0 w 344"/>
                  <a:gd name="T21" fmla="*/ 2 h 960"/>
                  <a:gd name="T22" fmla="*/ 0 w 344"/>
                  <a:gd name="T23" fmla="*/ 2 h 960"/>
                  <a:gd name="T24" fmla="*/ 0 w 344"/>
                  <a:gd name="T25" fmla="*/ 2 h 960"/>
                  <a:gd name="T26" fmla="*/ 0 w 344"/>
                  <a:gd name="T27" fmla="*/ 1 h 960"/>
                  <a:gd name="T28" fmla="*/ 0 w 344"/>
                  <a:gd name="T29" fmla="*/ 1 h 960"/>
                  <a:gd name="T30" fmla="*/ 0 w 344"/>
                  <a:gd name="T31" fmla="*/ 1 h 960"/>
                  <a:gd name="T32" fmla="*/ 0 w 344"/>
                  <a:gd name="T33" fmla="*/ 0 h 960"/>
                  <a:gd name="T34" fmla="*/ 0 w 344"/>
                  <a:gd name="T35" fmla="*/ 0 h 960"/>
                  <a:gd name="T36" fmla="*/ 0 w 344"/>
                  <a:gd name="T37" fmla="*/ 0 h 960"/>
                  <a:gd name="T38" fmla="*/ 0 w 344"/>
                  <a:gd name="T39" fmla="*/ 0 h 96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4"/>
                  <a:gd name="T61" fmla="*/ 0 h 960"/>
                  <a:gd name="T62" fmla="*/ 344 w 344"/>
                  <a:gd name="T63" fmla="*/ 960 h 96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4" h="960">
                    <a:moveTo>
                      <a:pt x="241" y="0"/>
                    </a:moveTo>
                    <a:cubicBezTo>
                      <a:pt x="241" y="87"/>
                      <a:pt x="241" y="174"/>
                      <a:pt x="241" y="261"/>
                    </a:cubicBezTo>
                    <a:cubicBezTo>
                      <a:pt x="273" y="261"/>
                      <a:pt x="305" y="261"/>
                      <a:pt x="337" y="261"/>
                    </a:cubicBezTo>
                    <a:cubicBezTo>
                      <a:pt x="337" y="325"/>
                      <a:pt x="337" y="388"/>
                      <a:pt x="337" y="452"/>
                    </a:cubicBezTo>
                    <a:cubicBezTo>
                      <a:pt x="305" y="452"/>
                      <a:pt x="273" y="452"/>
                      <a:pt x="241" y="452"/>
                    </a:cubicBezTo>
                    <a:cubicBezTo>
                      <a:pt x="241" y="533"/>
                      <a:pt x="241" y="614"/>
                      <a:pt x="241" y="695"/>
                    </a:cubicBezTo>
                    <a:cubicBezTo>
                      <a:pt x="241" y="724"/>
                      <a:pt x="243" y="743"/>
                      <a:pt x="246" y="753"/>
                    </a:cubicBezTo>
                    <a:cubicBezTo>
                      <a:pt x="252" y="767"/>
                      <a:pt x="262" y="774"/>
                      <a:pt x="277" y="774"/>
                    </a:cubicBezTo>
                    <a:cubicBezTo>
                      <a:pt x="290" y="774"/>
                      <a:pt x="308" y="769"/>
                      <a:pt x="331" y="758"/>
                    </a:cubicBezTo>
                    <a:cubicBezTo>
                      <a:pt x="335" y="818"/>
                      <a:pt x="340" y="878"/>
                      <a:pt x="344" y="939"/>
                    </a:cubicBezTo>
                    <a:cubicBezTo>
                      <a:pt x="300" y="953"/>
                      <a:pt x="260" y="960"/>
                      <a:pt x="222" y="960"/>
                    </a:cubicBezTo>
                    <a:cubicBezTo>
                      <a:pt x="179" y="960"/>
                      <a:pt x="146" y="952"/>
                      <a:pt x="126" y="935"/>
                    </a:cubicBezTo>
                    <a:cubicBezTo>
                      <a:pt x="105" y="918"/>
                      <a:pt x="90" y="893"/>
                      <a:pt x="80" y="859"/>
                    </a:cubicBezTo>
                    <a:cubicBezTo>
                      <a:pt x="70" y="825"/>
                      <a:pt x="65" y="770"/>
                      <a:pt x="65" y="693"/>
                    </a:cubicBezTo>
                    <a:cubicBezTo>
                      <a:pt x="65" y="613"/>
                      <a:pt x="65" y="533"/>
                      <a:pt x="65" y="452"/>
                    </a:cubicBezTo>
                    <a:cubicBezTo>
                      <a:pt x="43" y="452"/>
                      <a:pt x="22" y="452"/>
                      <a:pt x="0" y="452"/>
                    </a:cubicBezTo>
                    <a:cubicBezTo>
                      <a:pt x="0" y="388"/>
                      <a:pt x="0" y="325"/>
                      <a:pt x="0" y="261"/>
                    </a:cubicBezTo>
                    <a:cubicBezTo>
                      <a:pt x="22" y="261"/>
                      <a:pt x="43" y="261"/>
                      <a:pt x="65" y="261"/>
                    </a:cubicBezTo>
                    <a:cubicBezTo>
                      <a:pt x="65" y="219"/>
                      <a:pt x="65" y="177"/>
                      <a:pt x="65" y="135"/>
                    </a:cubicBezTo>
                    <a:cubicBezTo>
                      <a:pt x="123" y="90"/>
                      <a:pt x="183" y="46"/>
                      <a:pt x="241" y="0"/>
                    </a:cubicBezTo>
                  </a:path>
                </a:pathLst>
              </a:custGeom>
              <a:solidFill>
                <a:srgbClr val="00FFFF"/>
              </a:solidFill>
              <a:ln w="0">
                <a:solidFill>
                  <a:srgbClr val="000000"/>
                </a:solidFill>
                <a:prstDash val="solid"/>
                <a:round/>
                <a:headEnd/>
                <a:tailEnd/>
              </a:ln>
            </p:spPr>
            <p:txBody>
              <a:bodyPr/>
              <a:lstStyle/>
              <a:p>
                <a:endParaRPr lang="en-US"/>
              </a:p>
            </p:txBody>
          </p:sp>
          <p:sp>
            <p:nvSpPr>
              <p:cNvPr id="16464" name="Freeform 52"/>
              <p:cNvSpPr>
                <a:spLocks noEditPoints="1"/>
              </p:cNvSpPr>
              <p:nvPr/>
            </p:nvSpPr>
            <p:spPr bwMode="auto">
              <a:xfrm>
                <a:off x="3974" y="2929"/>
                <a:ext cx="85" cy="149"/>
              </a:xfrm>
              <a:custGeom>
                <a:avLst/>
                <a:gdLst>
                  <a:gd name="T0" fmla="*/ 0 w 528"/>
                  <a:gd name="T1" fmla="*/ 0 h 715"/>
                  <a:gd name="T2" fmla="*/ 0 w 528"/>
                  <a:gd name="T3" fmla="*/ 0 h 715"/>
                  <a:gd name="T4" fmla="*/ 0 w 528"/>
                  <a:gd name="T5" fmla="*/ 0 h 715"/>
                  <a:gd name="T6" fmla="*/ 0 w 528"/>
                  <a:gd name="T7" fmla="*/ 0 h 715"/>
                  <a:gd name="T8" fmla="*/ 0 w 528"/>
                  <a:gd name="T9" fmla="*/ 0 h 715"/>
                  <a:gd name="T10" fmla="*/ 0 w 528"/>
                  <a:gd name="T11" fmla="*/ 0 h 715"/>
                  <a:gd name="T12" fmla="*/ 0 w 528"/>
                  <a:gd name="T13" fmla="*/ 0 h 715"/>
                  <a:gd name="T14" fmla="*/ 0 w 528"/>
                  <a:gd name="T15" fmla="*/ 0 h 715"/>
                  <a:gd name="T16" fmla="*/ 0 w 528"/>
                  <a:gd name="T17" fmla="*/ 0 h 715"/>
                  <a:gd name="T18" fmla="*/ 0 w 528"/>
                  <a:gd name="T19" fmla="*/ 0 h 715"/>
                  <a:gd name="T20" fmla="*/ 0 w 528"/>
                  <a:gd name="T21" fmla="*/ 1 h 715"/>
                  <a:gd name="T22" fmla="*/ 0 w 528"/>
                  <a:gd name="T23" fmla="*/ 1 h 715"/>
                  <a:gd name="T24" fmla="*/ 0 w 528"/>
                  <a:gd name="T25" fmla="*/ 1 h 715"/>
                  <a:gd name="T26" fmla="*/ 0 w 528"/>
                  <a:gd name="T27" fmla="*/ 1 h 715"/>
                  <a:gd name="T28" fmla="*/ 0 w 528"/>
                  <a:gd name="T29" fmla="*/ 1 h 715"/>
                  <a:gd name="T30" fmla="*/ 0 w 528"/>
                  <a:gd name="T31" fmla="*/ 1 h 715"/>
                  <a:gd name="T32" fmla="*/ 0 w 528"/>
                  <a:gd name="T33" fmla="*/ 1 h 715"/>
                  <a:gd name="T34" fmla="*/ 0 w 528"/>
                  <a:gd name="T35" fmla="*/ 1 h 715"/>
                  <a:gd name="T36" fmla="*/ 0 w 528"/>
                  <a:gd name="T37" fmla="*/ 1 h 715"/>
                  <a:gd name="T38" fmla="*/ 0 w 528"/>
                  <a:gd name="T39" fmla="*/ 1 h 715"/>
                  <a:gd name="T40" fmla="*/ 0 w 528"/>
                  <a:gd name="T41" fmla="*/ 1 h 715"/>
                  <a:gd name="T42" fmla="*/ 0 w 528"/>
                  <a:gd name="T43" fmla="*/ 1 h 715"/>
                  <a:gd name="T44" fmla="*/ 0 w 528"/>
                  <a:gd name="T45" fmla="*/ 1 h 715"/>
                  <a:gd name="T46" fmla="*/ 0 w 528"/>
                  <a:gd name="T47" fmla="*/ 0 h 715"/>
                  <a:gd name="T48" fmla="*/ 0 w 528"/>
                  <a:gd name="T49" fmla="*/ 0 h 715"/>
                  <a:gd name="T50" fmla="*/ 0 w 528"/>
                  <a:gd name="T51" fmla="*/ 0 h 715"/>
                  <a:gd name="T52" fmla="*/ 0 w 528"/>
                  <a:gd name="T53" fmla="*/ 0 h 715"/>
                  <a:gd name="T54" fmla="*/ 0 w 528"/>
                  <a:gd name="T55" fmla="*/ 0 h 715"/>
                  <a:gd name="T56" fmla="*/ 0 w 528"/>
                  <a:gd name="T57" fmla="*/ 1 h 715"/>
                  <a:gd name="T58" fmla="*/ 0 w 528"/>
                  <a:gd name="T59" fmla="*/ 1 h 715"/>
                  <a:gd name="T60" fmla="*/ 0 w 528"/>
                  <a:gd name="T61" fmla="*/ 1 h 715"/>
                  <a:gd name="T62" fmla="*/ 0 w 528"/>
                  <a:gd name="T63" fmla="*/ 1 h 715"/>
                  <a:gd name="T64" fmla="*/ 0 w 528"/>
                  <a:gd name="T65" fmla="*/ 1 h 715"/>
                  <a:gd name="T66" fmla="*/ 0 w 528"/>
                  <a:gd name="T67" fmla="*/ 1 h 715"/>
                  <a:gd name="T68" fmla="*/ 0 w 528"/>
                  <a:gd name="T69" fmla="*/ 1 h 715"/>
                  <a:gd name="T70" fmla="*/ 0 w 528"/>
                  <a:gd name="T71" fmla="*/ 1 h 715"/>
                  <a:gd name="T72" fmla="*/ 0 w 528"/>
                  <a:gd name="T73" fmla="*/ 1 h 715"/>
                  <a:gd name="T74" fmla="*/ 0 w 528"/>
                  <a:gd name="T75" fmla="*/ 1 h 7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8"/>
                  <a:gd name="T115" fmla="*/ 0 h 715"/>
                  <a:gd name="T116" fmla="*/ 528 w 528"/>
                  <a:gd name="T117" fmla="*/ 715 h 71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8" h="715">
                    <a:moveTo>
                      <a:pt x="182" y="237"/>
                    </a:moveTo>
                    <a:cubicBezTo>
                      <a:pt x="126" y="228"/>
                      <a:pt x="70" y="220"/>
                      <a:pt x="14" y="211"/>
                    </a:cubicBezTo>
                    <a:cubicBezTo>
                      <a:pt x="21" y="167"/>
                      <a:pt x="30" y="132"/>
                      <a:pt x="42" y="107"/>
                    </a:cubicBezTo>
                    <a:cubicBezTo>
                      <a:pt x="53" y="82"/>
                      <a:pt x="71" y="61"/>
                      <a:pt x="93" y="42"/>
                    </a:cubicBezTo>
                    <a:cubicBezTo>
                      <a:pt x="109" y="28"/>
                      <a:pt x="131" y="18"/>
                      <a:pt x="159" y="11"/>
                    </a:cubicBezTo>
                    <a:cubicBezTo>
                      <a:pt x="187" y="4"/>
                      <a:pt x="218" y="0"/>
                      <a:pt x="251" y="0"/>
                    </a:cubicBezTo>
                    <a:cubicBezTo>
                      <a:pt x="304" y="0"/>
                      <a:pt x="346" y="4"/>
                      <a:pt x="378" y="13"/>
                    </a:cubicBezTo>
                    <a:cubicBezTo>
                      <a:pt x="410" y="22"/>
                      <a:pt x="437" y="40"/>
                      <a:pt x="457" y="68"/>
                    </a:cubicBezTo>
                    <a:cubicBezTo>
                      <a:pt x="472" y="88"/>
                      <a:pt x="484" y="115"/>
                      <a:pt x="493" y="150"/>
                    </a:cubicBezTo>
                    <a:cubicBezTo>
                      <a:pt x="501" y="186"/>
                      <a:pt x="506" y="220"/>
                      <a:pt x="506" y="252"/>
                    </a:cubicBezTo>
                    <a:cubicBezTo>
                      <a:pt x="506" y="353"/>
                      <a:pt x="506" y="453"/>
                      <a:pt x="506" y="554"/>
                    </a:cubicBezTo>
                    <a:cubicBezTo>
                      <a:pt x="506" y="586"/>
                      <a:pt x="507" y="611"/>
                      <a:pt x="510" y="629"/>
                    </a:cubicBezTo>
                    <a:cubicBezTo>
                      <a:pt x="513" y="648"/>
                      <a:pt x="519" y="671"/>
                      <a:pt x="528" y="699"/>
                    </a:cubicBezTo>
                    <a:cubicBezTo>
                      <a:pt x="473" y="699"/>
                      <a:pt x="418" y="699"/>
                      <a:pt x="363" y="699"/>
                    </a:cubicBezTo>
                    <a:cubicBezTo>
                      <a:pt x="357" y="682"/>
                      <a:pt x="352" y="668"/>
                      <a:pt x="350" y="659"/>
                    </a:cubicBezTo>
                    <a:cubicBezTo>
                      <a:pt x="348" y="650"/>
                      <a:pt x="346" y="636"/>
                      <a:pt x="344" y="616"/>
                    </a:cubicBezTo>
                    <a:cubicBezTo>
                      <a:pt x="322" y="649"/>
                      <a:pt x="298" y="672"/>
                      <a:pt x="276" y="686"/>
                    </a:cubicBezTo>
                    <a:cubicBezTo>
                      <a:pt x="245" y="705"/>
                      <a:pt x="208" y="715"/>
                      <a:pt x="167" y="715"/>
                    </a:cubicBezTo>
                    <a:cubicBezTo>
                      <a:pt x="112" y="715"/>
                      <a:pt x="71" y="696"/>
                      <a:pt x="43" y="658"/>
                    </a:cubicBezTo>
                    <a:cubicBezTo>
                      <a:pt x="15" y="620"/>
                      <a:pt x="0" y="574"/>
                      <a:pt x="0" y="518"/>
                    </a:cubicBezTo>
                    <a:cubicBezTo>
                      <a:pt x="0" y="466"/>
                      <a:pt x="11" y="424"/>
                      <a:pt x="31" y="390"/>
                    </a:cubicBezTo>
                    <a:cubicBezTo>
                      <a:pt x="51" y="357"/>
                      <a:pt x="89" y="332"/>
                      <a:pt x="144" y="316"/>
                    </a:cubicBezTo>
                    <a:cubicBezTo>
                      <a:pt x="210" y="295"/>
                      <a:pt x="253" y="282"/>
                      <a:pt x="272" y="274"/>
                    </a:cubicBezTo>
                    <a:cubicBezTo>
                      <a:pt x="291" y="266"/>
                      <a:pt x="312" y="256"/>
                      <a:pt x="334" y="243"/>
                    </a:cubicBezTo>
                    <a:cubicBezTo>
                      <a:pt x="334" y="211"/>
                      <a:pt x="330" y="188"/>
                      <a:pt x="321" y="175"/>
                    </a:cubicBezTo>
                    <a:cubicBezTo>
                      <a:pt x="312" y="162"/>
                      <a:pt x="296" y="156"/>
                      <a:pt x="274" y="156"/>
                    </a:cubicBezTo>
                    <a:cubicBezTo>
                      <a:pt x="245" y="156"/>
                      <a:pt x="223" y="163"/>
                      <a:pt x="209" y="177"/>
                    </a:cubicBezTo>
                    <a:cubicBezTo>
                      <a:pt x="198" y="188"/>
                      <a:pt x="189" y="207"/>
                      <a:pt x="182" y="237"/>
                    </a:cubicBezTo>
                    <a:close/>
                    <a:moveTo>
                      <a:pt x="334" y="375"/>
                    </a:moveTo>
                    <a:cubicBezTo>
                      <a:pt x="310" y="388"/>
                      <a:pt x="285" y="399"/>
                      <a:pt x="259" y="409"/>
                    </a:cubicBezTo>
                    <a:cubicBezTo>
                      <a:pt x="223" y="423"/>
                      <a:pt x="200" y="437"/>
                      <a:pt x="191" y="451"/>
                    </a:cubicBezTo>
                    <a:cubicBezTo>
                      <a:pt x="181" y="465"/>
                      <a:pt x="176" y="481"/>
                      <a:pt x="176" y="499"/>
                    </a:cubicBezTo>
                    <a:cubicBezTo>
                      <a:pt x="176" y="520"/>
                      <a:pt x="181" y="536"/>
                      <a:pt x="191" y="549"/>
                    </a:cubicBezTo>
                    <a:cubicBezTo>
                      <a:pt x="200" y="563"/>
                      <a:pt x="215" y="569"/>
                      <a:pt x="233" y="569"/>
                    </a:cubicBezTo>
                    <a:cubicBezTo>
                      <a:pt x="253" y="569"/>
                      <a:pt x="271" y="562"/>
                      <a:pt x="288" y="548"/>
                    </a:cubicBezTo>
                    <a:cubicBezTo>
                      <a:pt x="305" y="534"/>
                      <a:pt x="317" y="517"/>
                      <a:pt x="324" y="496"/>
                    </a:cubicBezTo>
                    <a:cubicBezTo>
                      <a:pt x="330" y="476"/>
                      <a:pt x="334" y="450"/>
                      <a:pt x="334" y="417"/>
                    </a:cubicBezTo>
                    <a:cubicBezTo>
                      <a:pt x="334" y="403"/>
                      <a:pt x="334" y="389"/>
                      <a:pt x="334" y="375"/>
                    </a:cubicBezTo>
                    <a:close/>
                  </a:path>
                </a:pathLst>
              </a:custGeom>
              <a:solidFill>
                <a:srgbClr val="00FFFF"/>
              </a:solidFill>
              <a:ln w="0">
                <a:solidFill>
                  <a:srgbClr val="000000"/>
                </a:solidFill>
                <a:prstDash val="solid"/>
                <a:round/>
                <a:headEnd/>
                <a:tailEnd/>
              </a:ln>
            </p:spPr>
            <p:txBody>
              <a:bodyPr/>
              <a:lstStyle/>
              <a:p>
                <a:endParaRPr lang="en-US"/>
              </a:p>
            </p:txBody>
          </p:sp>
          <p:sp>
            <p:nvSpPr>
              <p:cNvPr id="16465" name="Freeform 53"/>
              <p:cNvSpPr>
                <a:spLocks/>
              </p:cNvSpPr>
              <p:nvPr/>
            </p:nvSpPr>
            <p:spPr bwMode="auto">
              <a:xfrm>
                <a:off x="4066" y="2878"/>
                <a:ext cx="55" cy="200"/>
              </a:xfrm>
              <a:custGeom>
                <a:avLst/>
                <a:gdLst>
                  <a:gd name="T0" fmla="*/ 0 w 343"/>
                  <a:gd name="T1" fmla="*/ 0 h 960"/>
                  <a:gd name="T2" fmla="*/ 0 w 343"/>
                  <a:gd name="T3" fmla="*/ 0 h 960"/>
                  <a:gd name="T4" fmla="*/ 0 w 343"/>
                  <a:gd name="T5" fmla="*/ 0 h 960"/>
                  <a:gd name="T6" fmla="*/ 0 w 343"/>
                  <a:gd name="T7" fmla="*/ 1 h 960"/>
                  <a:gd name="T8" fmla="*/ 0 w 343"/>
                  <a:gd name="T9" fmla="*/ 1 h 960"/>
                  <a:gd name="T10" fmla="*/ 0 w 343"/>
                  <a:gd name="T11" fmla="*/ 1 h 960"/>
                  <a:gd name="T12" fmla="*/ 0 w 343"/>
                  <a:gd name="T13" fmla="*/ 1 h 960"/>
                  <a:gd name="T14" fmla="*/ 0 w 343"/>
                  <a:gd name="T15" fmla="*/ 1 h 960"/>
                  <a:gd name="T16" fmla="*/ 0 w 343"/>
                  <a:gd name="T17" fmla="*/ 1 h 960"/>
                  <a:gd name="T18" fmla="*/ 0 w 343"/>
                  <a:gd name="T19" fmla="*/ 2 h 960"/>
                  <a:gd name="T20" fmla="*/ 0 w 343"/>
                  <a:gd name="T21" fmla="*/ 2 h 960"/>
                  <a:gd name="T22" fmla="*/ 0 w 343"/>
                  <a:gd name="T23" fmla="*/ 2 h 960"/>
                  <a:gd name="T24" fmla="*/ 0 w 343"/>
                  <a:gd name="T25" fmla="*/ 2 h 960"/>
                  <a:gd name="T26" fmla="*/ 0 w 343"/>
                  <a:gd name="T27" fmla="*/ 1 h 960"/>
                  <a:gd name="T28" fmla="*/ 0 w 343"/>
                  <a:gd name="T29" fmla="*/ 1 h 960"/>
                  <a:gd name="T30" fmla="*/ 0 w 343"/>
                  <a:gd name="T31" fmla="*/ 1 h 960"/>
                  <a:gd name="T32" fmla="*/ 0 w 343"/>
                  <a:gd name="T33" fmla="*/ 0 h 960"/>
                  <a:gd name="T34" fmla="*/ 0 w 343"/>
                  <a:gd name="T35" fmla="*/ 0 h 960"/>
                  <a:gd name="T36" fmla="*/ 0 w 343"/>
                  <a:gd name="T37" fmla="*/ 0 h 960"/>
                  <a:gd name="T38" fmla="*/ 0 w 343"/>
                  <a:gd name="T39" fmla="*/ 0 h 96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3"/>
                  <a:gd name="T61" fmla="*/ 0 h 960"/>
                  <a:gd name="T62" fmla="*/ 343 w 343"/>
                  <a:gd name="T63" fmla="*/ 960 h 96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3" h="960">
                    <a:moveTo>
                      <a:pt x="240" y="0"/>
                    </a:moveTo>
                    <a:cubicBezTo>
                      <a:pt x="240" y="87"/>
                      <a:pt x="240" y="174"/>
                      <a:pt x="240" y="261"/>
                    </a:cubicBezTo>
                    <a:cubicBezTo>
                      <a:pt x="273" y="261"/>
                      <a:pt x="305" y="261"/>
                      <a:pt x="337" y="261"/>
                    </a:cubicBezTo>
                    <a:cubicBezTo>
                      <a:pt x="337" y="325"/>
                      <a:pt x="337" y="388"/>
                      <a:pt x="337" y="452"/>
                    </a:cubicBezTo>
                    <a:cubicBezTo>
                      <a:pt x="305" y="452"/>
                      <a:pt x="273" y="452"/>
                      <a:pt x="240" y="452"/>
                    </a:cubicBezTo>
                    <a:cubicBezTo>
                      <a:pt x="240" y="533"/>
                      <a:pt x="240" y="614"/>
                      <a:pt x="240" y="695"/>
                    </a:cubicBezTo>
                    <a:cubicBezTo>
                      <a:pt x="240" y="724"/>
                      <a:pt x="242" y="743"/>
                      <a:pt x="246" y="753"/>
                    </a:cubicBezTo>
                    <a:cubicBezTo>
                      <a:pt x="252" y="767"/>
                      <a:pt x="262" y="774"/>
                      <a:pt x="276" y="774"/>
                    </a:cubicBezTo>
                    <a:cubicBezTo>
                      <a:pt x="289" y="774"/>
                      <a:pt x="307" y="769"/>
                      <a:pt x="331" y="758"/>
                    </a:cubicBezTo>
                    <a:cubicBezTo>
                      <a:pt x="335" y="818"/>
                      <a:pt x="339" y="878"/>
                      <a:pt x="343" y="939"/>
                    </a:cubicBezTo>
                    <a:cubicBezTo>
                      <a:pt x="300" y="953"/>
                      <a:pt x="259" y="960"/>
                      <a:pt x="222" y="960"/>
                    </a:cubicBezTo>
                    <a:cubicBezTo>
                      <a:pt x="178" y="960"/>
                      <a:pt x="146" y="952"/>
                      <a:pt x="125" y="935"/>
                    </a:cubicBezTo>
                    <a:cubicBezTo>
                      <a:pt x="105" y="918"/>
                      <a:pt x="89" y="893"/>
                      <a:pt x="80" y="859"/>
                    </a:cubicBezTo>
                    <a:cubicBezTo>
                      <a:pt x="70" y="825"/>
                      <a:pt x="65" y="770"/>
                      <a:pt x="65" y="693"/>
                    </a:cubicBezTo>
                    <a:cubicBezTo>
                      <a:pt x="65" y="613"/>
                      <a:pt x="65" y="533"/>
                      <a:pt x="65" y="452"/>
                    </a:cubicBezTo>
                    <a:cubicBezTo>
                      <a:pt x="43" y="452"/>
                      <a:pt x="21" y="452"/>
                      <a:pt x="0" y="452"/>
                    </a:cubicBezTo>
                    <a:cubicBezTo>
                      <a:pt x="0" y="388"/>
                      <a:pt x="0" y="325"/>
                      <a:pt x="0" y="261"/>
                    </a:cubicBezTo>
                    <a:cubicBezTo>
                      <a:pt x="21" y="261"/>
                      <a:pt x="43" y="261"/>
                      <a:pt x="65" y="261"/>
                    </a:cubicBezTo>
                    <a:cubicBezTo>
                      <a:pt x="65" y="219"/>
                      <a:pt x="65" y="177"/>
                      <a:pt x="65" y="135"/>
                    </a:cubicBezTo>
                    <a:cubicBezTo>
                      <a:pt x="123" y="90"/>
                      <a:pt x="182" y="46"/>
                      <a:pt x="240" y="0"/>
                    </a:cubicBezTo>
                  </a:path>
                </a:pathLst>
              </a:custGeom>
              <a:solidFill>
                <a:srgbClr val="00FFFF"/>
              </a:solidFill>
              <a:ln w="0">
                <a:solidFill>
                  <a:srgbClr val="000000"/>
                </a:solidFill>
                <a:prstDash val="solid"/>
                <a:round/>
                <a:headEnd/>
                <a:tailEnd/>
              </a:ln>
            </p:spPr>
            <p:txBody>
              <a:bodyPr/>
              <a:lstStyle/>
              <a:p>
                <a:endParaRPr lang="en-US"/>
              </a:p>
            </p:txBody>
          </p:sp>
          <p:sp>
            <p:nvSpPr>
              <p:cNvPr id="16466" name="Freeform 54"/>
              <p:cNvSpPr>
                <a:spLocks noEditPoints="1"/>
              </p:cNvSpPr>
              <p:nvPr/>
            </p:nvSpPr>
            <p:spPr bwMode="auto">
              <a:xfrm>
                <a:off x="4135" y="2878"/>
                <a:ext cx="29" cy="197"/>
              </a:xfrm>
              <a:custGeom>
                <a:avLst/>
                <a:gdLst>
                  <a:gd name="T0" fmla="*/ 0 w 176"/>
                  <a:gd name="T1" fmla="*/ 0 h 944"/>
                  <a:gd name="T2" fmla="*/ 0 w 176"/>
                  <a:gd name="T3" fmla="*/ 0 h 944"/>
                  <a:gd name="T4" fmla="*/ 0 w 176"/>
                  <a:gd name="T5" fmla="*/ 0 h 944"/>
                  <a:gd name="T6" fmla="*/ 0 w 176"/>
                  <a:gd name="T7" fmla="*/ 0 h 944"/>
                  <a:gd name="T8" fmla="*/ 0 w 176"/>
                  <a:gd name="T9" fmla="*/ 0 h 944"/>
                  <a:gd name="T10" fmla="*/ 0 w 176"/>
                  <a:gd name="T11" fmla="*/ 0 h 944"/>
                  <a:gd name="T12" fmla="*/ 0 w 176"/>
                  <a:gd name="T13" fmla="*/ 0 h 944"/>
                  <a:gd name="T14" fmla="*/ 0 w 176"/>
                  <a:gd name="T15" fmla="*/ 2 h 944"/>
                  <a:gd name="T16" fmla="*/ 0 w 176"/>
                  <a:gd name="T17" fmla="*/ 2 h 944"/>
                  <a:gd name="T18" fmla="*/ 0 w 176"/>
                  <a:gd name="T19" fmla="*/ 0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944"/>
                  <a:gd name="T32" fmla="*/ 176 w 176"/>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944">
                    <a:moveTo>
                      <a:pt x="0" y="0"/>
                    </a:moveTo>
                    <a:cubicBezTo>
                      <a:pt x="59" y="0"/>
                      <a:pt x="117" y="0"/>
                      <a:pt x="176" y="0"/>
                    </a:cubicBezTo>
                    <a:cubicBezTo>
                      <a:pt x="176" y="60"/>
                      <a:pt x="176" y="119"/>
                      <a:pt x="176" y="179"/>
                    </a:cubicBezTo>
                    <a:cubicBezTo>
                      <a:pt x="117" y="179"/>
                      <a:pt x="59" y="179"/>
                      <a:pt x="0" y="179"/>
                    </a:cubicBezTo>
                    <a:cubicBezTo>
                      <a:pt x="0" y="119"/>
                      <a:pt x="0" y="60"/>
                      <a:pt x="0" y="0"/>
                    </a:cubicBezTo>
                    <a:close/>
                    <a:moveTo>
                      <a:pt x="0" y="261"/>
                    </a:moveTo>
                    <a:cubicBezTo>
                      <a:pt x="59" y="261"/>
                      <a:pt x="117" y="261"/>
                      <a:pt x="176" y="261"/>
                    </a:cubicBezTo>
                    <a:cubicBezTo>
                      <a:pt x="176" y="488"/>
                      <a:pt x="176" y="716"/>
                      <a:pt x="176" y="944"/>
                    </a:cubicBezTo>
                    <a:cubicBezTo>
                      <a:pt x="117" y="944"/>
                      <a:pt x="59" y="944"/>
                      <a:pt x="0" y="944"/>
                    </a:cubicBezTo>
                    <a:cubicBezTo>
                      <a:pt x="0" y="716"/>
                      <a:pt x="0" y="488"/>
                      <a:pt x="0" y="261"/>
                    </a:cubicBezTo>
                    <a:close/>
                  </a:path>
                </a:pathLst>
              </a:custGeom>
              <a:solidFill>
                <a:srgbClr val="00FFFF"/>
              </a:solidFill>
              <a:ln w="0">
                <a:solidFill>
                  <a:srgbClr val="000000"/>
                </a:solidFill>
                <a:prstDash val="solid"/>
                <a:round/>
                <a:headEnd/>
                <a:tailEnd/>
              </a:ln>
            </p:spPr>
            <p:txBody>
              <a:bodyPr/>
              <a:lstStyle/>
              <a:p>
                <a:endParaRPr lang="en-US"/>
              </a:p>
            </p:txBody>
          </p:sp>
          <p:sp>
            <p:nvSpPr>
              <p:cNvPr id="16467" name="Freeform 55"/>
              <p:cNvSpPr>
                <a:spLocks noEditPoints="1"/>
              </p:cNvSpPr>
              <p:nvPr/>
            </p:nvSpPr>
            <p:spPr bwMode="auto">
              <a:xfrm>
                <a:off x="4178" y="2929"/>
                <a:ext cx="86" cy="149"/>
              </a:xfrm>
              <a:custGeom>
                <a:avLst/>
                <a:gdLst>
                  <a:gd name="T0" fmla="*/ 0 w 526"/>
                  <a:gd name="T1" fmla="*/ 1 h 715"/>
                  <a:gd name="T2" fmla="*/ 0 w 526"/>
                  <a:gd name="T3" fmla="*/ 0 h 715"/>
                  <a:gd name="T4" fmla="*/ 0 w 526"/>
                  <a:gd name="T5" fmla="*/ 0 h 715"/>
                  <a:gd name="T6" fmla="*/ 0 w 526"/>
                  <a:gd name="T7" fmla="*/ 0 h 715"/>
                  <a:gd name="T8" fmla="*/ 0 w 526"/>
                  <a:gd name="T9" fmla="*/ 1 h 715"/>
                  <a:gd name="T10" fmla="*/ 0 w 526"/>
                  <a:gd name="T11" fmla="*/ 1 h 715"/>
                  <a:gd name="T12" fmla="*/ 0 w 526"/>
                  <a:gd name="T13" fmla="*/ 1 h 715"/>
                  <a:gd name="T14" fmla="*/ 0 w 526"/>
                  <a:gd name="T15" fmla="*/ 1 h 715"/>
                  <a:gd name="T16" fmla="*/ 0 w 526"/>
                  <a:gd name="T17" fmla="*/ 1 h 715"/>
                  <a:gd name="T18" fmla="*/ 0 w 526"/>
                  <a:gd name="T19" fmla="*/ 1 h 715"/>
                  <a:gd name="T20" fmla="*/ 0 w 526"/>
                  <a:gd name="T21" fmla="*/ 1 h 715"/>
                  <a:gd name="T22" fmla="*/ 0 w 526"/>
                  <a:gd name="T23" fmla="*/ 1 h 715"/>
                  <a:gd name="T24" fmla="*/ 0 w 526"/>
                  <a:gd name="T25" fmla="*/ 1 h 715"/>
                  <a:gd name="T26" fmla="*/ 0 w 526"/>
                  <a:gd name="T27" fmla="*/ 1 h 715"/>
                  <a:gd name="T28" fmla="*/ 0 w 526"/>
                  <a:gd name="T29" fmla="*/ 0 h 715"/>
                  <a:gd name="T30" fmla="*/ 0 w 526"/>
                  <a:gd name="T31" fmla="*/ 0 h 715"/>
                  <a:gd name="T32" fmla="*/ 0 w 526"/>
                  <a:gd name="T33" fmla="*/ 0 h 715"/>
                  <a:gd name="T34" fmla="*/ 0 w 526"/>
                  <a:gd name="T35" fmla="*/ 1 h 7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6"/>
                  <a:gd name="T55" fmla="*/ 0 h 715"/>
                  <a:gd name="T56" fmla="*/ 526 w 526"/>
                  <a:gd name="T57" fmla="*/ 715 h 7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6" h="715">
                    <a:moveTo>
                      <a:pt x="0" y="359"/>
                    </a:moveTo>
                    <a:cubicBezTo>
                      <a:pt x="0" y="255"/>
                      <a:pt x="24" y="169"/>
                      <a:pt x="71" y="101"/>
                    </a:cubicBezTo>
                    <a:cubicBezTo>
                      <a:pt x="117" y="33"/>
                      <a:pt x="182" y="0"/>
                      <a:pt x="262" y="0"/>
                    </a:cubicBezTo>
                    <a:cubicBezTo>
                      <a:pt x="354" y="0"/>
                      <a:pt x="423" y="40"/>
                      <a:pt x="469" y="119"/>
                    </a:cubicBezTo>
                    <a:cubicBezTo>
                      <a:pt x="506" y="183"/>
                      <a:pt x="526" y="262"/>
                      <a:pt x="526" y="356"/>
                    </a:cubicBezTo>
                    <a:cubicBezTo>
                      <a:pt x="526" y="460"/>
                      <a:pt x="502" y="546"/>
                      <a:pt x="456" y="614"/>
                    </a:cubicBezTo>
                    <a:cubicBezTo>
                      <a:pt x="410" y="682"/>
                      <a:pt x="345" y="715"/>
                      <a:pt x="262" y="715"/>
                    </a:cubicBezTo>
                    <a:cubicBezTo>
                      <a:pt x="188" y="715"/>
                      <a:pt x="128" y="688"/>
                      <a:pt x="84" y="631"/>
                    </a:cubicBezTo>
                    <a:cubicBezTo>
                      <a:pt x="29" y="562"/>
                      <a:pt x="0" y="471"/>
                      <a:pt x="0" y="359"/>
                    </a:cubicBezTo>
                    <a:close/>
                    <a:moveTo>
                      <a:pt x="176" y="359"/>
                    </a:moveTo>
                    <a:cubicBezTo>
                      <a:pt x="176" y="420"/>
                      <a:pt x="184" y="465"/>
                      <a:pt x="201" y="494"/>
                    </a:cubicBezTo>
                    <a:cubicBezTo>
                      <a:pt x="217" y="523"/>
                      <a:pt x="238" y="538"/>
                      <a:pt x="263" y="538"/>
                    </a:cubicBezTo>
                    <a:cubicBezTo>
                      <a:pt x="288" y="538"/>
                      <a:pt x="309" y="524"/>
                      <a:pt x="326" y="495"/>
                    </a:cubicBezTo>
                    <a:cubicBezTo>
                      <a:pt x="341" y="466"/>
                      <a:pt x="350" y="420"/>
                      <a:pt x="350" y="356"/>
                    </a:cubicBezTo>
                    <a:cubicBezTo>
                      <a:pt x="350" y="297"/>
                      <a:pt x="341" y="253"/>
                      <a:pt x="325" y="224"/>
                    </a:cubicBezTo>
                    <a:cubicBezTo>
                      <a:pt x="309" y="194"/>
                      <a:pt x="288" y="180"/>
                      <a:pt x="264" y="180"/>
                    </a:cubicBezTo>
                    <a:cubicBezTo>
                      <a:pt x="239" y="180"/>
                      <a:pt x="217" y="195"/>
                      <a:pt x="201" y="224"/>
                    </a:cubicBezTo>
                    <a:cubicBezTo>
                      <a:pt x="184" y="254"/>
                      <a:pt x="176" y="299"/>
                      <a:pt x="176" y="359"/>
                    </a:cubicBezTo>
                    <a:close/>
                  </a:path>
                </a:pathLst>
              </a:custGeom>
              <a:solidFill>
                <a:srgbClr val="00FFFF"/>
              </a:solidFill>
              <a:ln w="0">
                <a:solidFill>
                  <a:srgbClr val="000000"/>
                </a:solidFill>
                <a:prstDash val="solid"/>
                <a:round/>
                <a:headEnd/>
                <a:tailEnd/>
              </a:ln>
            </p:spPr>
            <p:txBody>
              <a:bodyPr/>
              <a:lstStyle/>
              <a:p>
                <a:endParaRPr lang="en-US"/>
              </a:p>
            </p:txBody>
          </p:sp>
          <p:sp>
            <p:nvSpPr>
              <p:cNvPr id="16468" name="Freeform 56"/>
              <p:cNvSpPr>
                <a:spLocks/>
              </p:cNvSpPr>
              <p:nvPr/>
            </p:nvSpPr>
            <p:spPr bwMode="auto">
              <a:xfrm>
                <a:off x="4277" y="2929"/>
                <a:ext cx="79" cy="146"/>
              </a:xfrm>
              <a:custGeom>
                <a:avLst/>
                <a:gdLst>
                  <a:gd name="T0" fmla="*/ 0 w 485"/>
                  <a:gd name="T1" fmla="*/ 0 h 699"/>
                  <a:gd name="T2" fmla="*/ 0 w 485"/>
                  <a:gd name="T3" fmla="*/ 0 h 699"/>
                  <a:gd name="T4" fmla="*/ 0 w 485"/>
                  <a:gd name="T5" fmla="*/ 0 h 699"/>
                  <a:gd name="T6" fmla="*/ 0 w 485"/>
                  <a:gd name="T7" fmla="*/ 0 h 699"/>
                  <a:gd name="T8" fmla="*/ 0 w 485"/>
                  <a:gd name="T9" fmla="*/ 0 h 699"/>
                  <a:gd name="T10" fmla="*/ 0 w 485"/>
                  <a:gd name="T11" fmla="*/ 0 h 699"/>
                  <a:gd name="T12" fmla="*/ 0 w 485"/>
                  <a:gd name="T13" fmla="*/ 0 h 699"/>
                  <a:gd name="T14" fmla="*/ 0 w 485"/>
                  <a:gd name="T15" fmla="*/ 1 h 699"/>
                  <a:gd name="T16" fmla="*/ 0 w 485"/>
                  <a:gd name="T17" fmla="*/ 1 h 699"/>
                  <a:gd name="T18" fmla="*/ 0 w 485"/>
                  <a:gd name="T19" fmla="*/ 1 h 699"/>
                  <a:gd name="T20" fmla="*/ 0 w 485"/>
                  <a:gd name="T21" fmla="*/ 0 h 699"/>
                  <a:gd name="T22" fmla="*/ 0 w 485"/>
                  <a:gd name="T23" fmla="*/ 0 h 699"/>
                  <a:gd name="T24" fmla="*/ 0 w 485"/>
                  <a:gd name="T25" fmla="*/ 0 h 699"/>
                  <a:gd name="T26" fmla="*/ 0 w 485"/>
                  <a:gd name="T27" fmla="*/ 1 h 699"/>
                  <a:gd name="T28" fmla="*/ 0 w 485"/>
                  <a:gd name="T29" fmla="*/ 1 h 699"/>
                  <a:gd name="T30" fmla="*/ 0 w 485"/>
                  <a:gd name="T31" fmla="*/ 1 h 699"/>
                  <a:gd name="T32" fmla="*/ 0 w 485"/>
                  <a:gd name="T33" fmla="*/ 0 h 6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5"/>
                  <a:gd name="T52" fmla="*/ 0 h 699"/>
                  <a:gd name="T53" fmla="*/ 485 w 485"/>
                  <a:gd name="T54" fmla="*/ 699 h 6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5" h="699">
                    <a:moveTo>
                      <a:pt x="0" y="16"/>
                    </a:moveTo>
                    <a:cubicBezTo>
                      <a:pt x="55" y="16"/>
                      <a:pt x="109" y="16"/>
                      <a:pt x="164" y="16"/>
                    </a:cubicBezTo>
                    <a:cubicBezTo>
                      <a:pt x="164" y="53"/>
                      <a:pt x="164" y="90"/>
                      <a:pt x="164" y="127"/>
                    </a:cubicBezTo>
                    <a:cubicBezTo>
                      <a:pt x="188" y="81"/>
                      <a:pt x="213" y="49"/>
                      <a:pt x="238" y="29"/>
                    </a:cubicBezTo>
                    <a:cubicBezTo>
                      <a:pt x="263" y="9"/>
                      <a:pt x="294" y="0"/>
                      <a:pt x="329" y="0"/>
                    </a:cubicBezTo>
                    <a:cubicBezTo>
                      <a:pt x="378" y="0"/>
                      <a:pt x="416" y="21"/>
                      <a:pt x="444" y="64"/>
                    </a:cubicBezTo>
                    <a:cubicBezTo>
                      <a:pt x="470" y="108"/>
                      <a:pt x="485" y="175"/>
                      <a:pt x="485" y="265"/>
                    </a:cubicBezTo>
                    <a:cubicBezTo>
                      <a:pt x="485" y="410"/>
                      <a:pt x="485" y="554"/>
                      <a:pt x="485" y="699"/>
                    </a:cubicBezTo>
                    <a:cubicBezTo>
                      <a:pt x="426" y="699"/>
                      <a:pt x="367" y="699"/>
                      <a:pt x="308" y="699"/>
                    </a:cubicBezTo>
                    <a:cubicBezTo>
                      <a:pt x="308" y="574"/>
                      <a:pt x="308" y="449"/>
                      <a:pt x="308" y="323"/>
                    </a:cubicBezTo>
                    <a:cubicBezTo>
                      <a:pt x="308" y="280"/>
                      <a:pt x="303" y="250"/>
                      <a:pt x="292" y="232"/>
                    </a:cubicBezTo>
                    <a:cubicBezTo>
                      <a:pt x="282" y="214"/>
                      <a:pt x="267" y="205"/>
                      <a:pt x="247" y="205"/>
                    </a:cubicBezTo>
                    <a:cubicBezTo>
                      <a:pt x="226" y="205"/>
                      <a:pt x="209" y="218"/>
                      <a:pt x="196" y="242"/>
                    </a:cubicBezTo>
                    <a:cubicBezTo>
                      <a:pt x="183" y="265"/>
                      <a:pt x="176" y="309"/>
                      <a:pt x="176" y="371"/>
                    </a:cubicBezTo>
                    <a:cubicBezTo>
                      <a:pt x="176" y="480"/>
                      <a:pt x="176" y="590"/>
                      <a:pt x="176" y="699"/>
                    </a:cubicBezTo>
                    <a:cubicBezTo>
                      <a:pt x="117" y="699"/>
                      <a:pt x="59" y="699"/>
                      <a:pt x="0" y="699"/>
                    </a:cubicBezTo>
                    <a:cubicBezTo>
                      <a:pt x="0" y="471"/>
                      <a:pt x="0" y="243"/>
                      <a:pt x="0" y="16"/>
                    </a:cubicBezTo>
                  </a:path>
                </a:pathLst>
              </a:custGeom>
              <a:solidFill>
                <a:srgbClr val="00FFFF"/>
              </a:solidFill>
              <a:ln w="0">
                <a:solidFill>
                  <a:srgbClr val="000000"/>
                </a:solidFill>
                <a:prstDash val="solid"/>
                <a:round/>
                <a:headEnd/>
                <a:tailEnd/>
              </a:ln>
            </p:spPr>
            <p:txBody>
              <a:bodyPr/>
              <a:lstStyle/>
              <a:p>
                <a:endParaRPr lang="en-US"/>
              </a:p>
            </p:txBody>
          </p:sp>
          <p:sp>
            <p:nvSpPr>
              <p:cNvPr id="16469" name="Freeform 57"/>
              <p:cNvSpPr>
                <a:spLocks/>
              </p:cNvSpPr>
              <p:nvPr/>
            </p:nvSpPr>
            <p:spPr bwMode="auto">
              <a:xfrm>
                <a:off x="4368" y="2929"/>
                <a:ext cx="79" cy="149"/>
              </a:xfrm>
              <a:custGeom>
                <a:avLst/>
                <a:gdLst>
                  <a:gd name="T0" fmla="*/ 0 w 487"/>
                  <a:gd name="T1" fmla="*/ 1 h 715"/>
                  <a:gd name="T2" fmla="*/ 0 w 487"/>
                  <a:gd name="T3" fmla="*/ 1 h 715"/>
                  <a:gd name="T4" fmla="*/ 0 w 487"/>
                  <a:gd name="T5" fmla="*/ 1 h 715"/>
                  <a:gd name="T6" fmla="*/ 0 w 487"/>
                  <a:gd name="T7" fmla="*/ 1 h 715"/>
                  <a:gd name="T8" fmla="*/ 0 w 487"/>
                  <a:gd name="T9" fmla="*/ 1 h 715"/>
                  <a:gd name="T10" fmla="*/ 0 w 487"/>
                  <a:gd name="T11" fmla="*/ 1 h 715"/>
                  <a:gd name="T12" fmla="*/ 0 w 487"/>
                  <a:gd name="T13" fmla="*/ 1 h 715"/>
                  <a:gd name="T14" fmla="*/ 0 w 487"/>
                  <a:gd name="T15" fmla="*/ 1 h 715"/>
                  <a:gd name="T16" fmla="*/ 0 w 487"/>
                  <a:gd name="T17" fmla="*/ 1 h 715"/>
                  <a:gd name="T18" fmla="*/ 0 w 487"/>
                  <a:gd name="T19" fmla="*/ 1 h 715"/>
                  <a:gd name="T20" fmla="*/ 0 w 487"/>
                  <a:gd name="T21" fmla="*/ 0 h 715"/>
                  <a:gd name="T22" fmla="*/ 0 w 487"/>
                  <a:gd name="T23" fmla="*/ 0 h 715"/>
                  <a:gd name="T24" fmla="*/ 0 w 487"/>
                  <a:gd name="T25" fmla="*/ 0 h 715"/>
                  <a:gd name="T26" fmla="*/ 0 w 487"/>
                  <a:gd name="T27" fmla="*/ 0 h 715"/>
                  <a:gd name="T28" fmla="*/ 0 w 487"/>
                  <a:gd name="T29" fmla="*/ 0 h 715"/>
                  <a:gd name="T30" fmla="*/ 0 w 487"/>
                  <a:gd name="T31" fmla="*/ 0 h 715"/>
                  <a:gd name="T32" fmla="*/ 0 w 487"/>
                  <a:gd name="T33" fmla="*/ 0 h 715"/>
                  <a:gd name="T34" fmla="*/ 0 w 487"/>
                  <a:gd name="T35" fmla="*/ 0 h 715"/>
                  <a:gd name="T36" fmla="*/ 0 w 487"/>
                  <a:gd name="T37" fmla="*/ 0 h 715"/>
                  <a:gd name="T38" fmla="*/ 0 w 487"/>
                  <a:gd name="T39" fmla="*/ 0 h 715"/>
                  <a:gd name="T40" fmla="*/ 0 w 487"/>
                  <a:gd name="T41" fmla="*/ 0 h 715"/>
                  <a:gd name="T42" fmla="*/ 0 w 487"/>
                  <a:gd name="T43" fmla="*/ 0 h 715"/>
                  <a:gd name="T44" fmla="*/ 0 w 487"/>
                  <a:gd name="T45" fmla="*/ 0 h 715"/>
                  <a:gd name="T46" fmla="*/ 0 w 487"/>
                  <a:gd name="T47" fmla="*/ 0 h 715"/>
                  <a:gd name="T48" fmla="*/ 0 w 487"/>
                  <a:gd name="T49" fmla="*/ 1 h 715"/>
                  <a:gd name="T50" fmla="*/ 0 w 487"/>
                  <a:gd name="T51" fmla="*/ 1 h 715"/>
                  <a:gd name="T52" fmla="*/ 0 w 487"/>
                  <a:gd name="T53" fmla="*/ 1 h 715"/>
                  <a:gd name="T54" fmla="*/ 0 w 487"/>
                  <a:gd name="T55" fmla="*/ 1 h 715"/>
                  <a:gd name="T56" fmla="*/ 0 w 487"/>
                  <a:gd name="T57" fmla="*/ 1 h 715"/>
                  <a:gd name="T58" fmla="*/ 0 w 487"/>
                  <a:gd name="T59" fmla="*/ 1 h 715"/>
                  <a:gd name="T60" fmla="*/ 0 w 487"/>
                  <a:gd name="T61" fmla="*/ 1 h 715"/>
                  <a:gd name="T62" fmla="*/ 0 w 487"/>
                  <a:gd name="T63" fmla="*/ 1 h 71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7"/>
                  <a:gd name="T97" fmla="*/ 0 h 715"/>
                  <a:gd name="T98" fmla="*/ 487 w 487"/>
                  <a:gd name="T99" fmla="*/ 715 h 71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7" h="715">
                    <a:moveTo>
                      <a:pt x="0" y="509"/>
                    </a:moveTo>
                    <a:cubicBezTo>
                      <a:pt x="58" y="501"/>
                      <a:pt x="116" y="493"/>
                      <a:pt x="174" y="485"/>
                    </a:cubicBezTo>
                    <a:cubicBezTo>
                      <a:pt x="182" y="516"/>
                      <a:pt x="192" y="538"/>
                      <a:pt x="205" y="551"/>
                    </a:cubicBezTo>
                    <a:cubicBezTo>
                      <a:pt x="217" y="565"/>
                      <a:pt x="235" y="571"/>
                      <a:pt x="256" y="571"/>
                    </a:cubicBezTo>
                    <a:cubicBezTo>
                      <a:pt x="280" y="571"/>
                      <a:pt x="298" y="564"/>
                      <a:pt x="311" y="549"/>
                    </a:cubicBezTo>
                    <a:cubicBezTo>
                      <a:pt x="321" y="538"/>
                      <a:pt x="326" y="524"/>
                      <a:pt x="326" y="507"/>
                    </a:cubicBezTo>
                    <a:cubicBezTo>
                      <a:pt x="326" y="489"/>
                      <a:pt x="320" y="474"/>
                      <a:pt x="306" y="464"/>
                    </a:cubicBezTo>
                    <a:cubicBezTo>
                      <a:pt x="297" y="457"/>
                      <a:pt x="272" y="448"/>
                      <a:pt x="231" y="437"/>
                    </a:cubicBezTo>
                    <a:cubicBezTo>
                      <a:pt x="170" y="420"/>
                      <a:pt x="128" y="406"/>
                      <a:pt x="104" y="392"/>
                    </a:cubicBezTo>
                    <a:cubicBezTo>
                      <a:pt x="81" y="378"/>
                      <a:pt x="60" y="356"/>
                      <a:pt x="44" y="324"/>
                    </a:cubicBezTo>
                    <a:cubicBezTo>
                      <a:pt x="28" y="292"/>
                      <a:pt x="20" y="255"/>
                      <a:pt x="20" y="214"/>
                    </a:cubicBezTo>
                    <a:cubicBezTo>
                      <a:pt x="20" y="169"/>
                      <a:pt x="29" y="130"/>
                      <a:pt x="46" y="97"/>
                    </a:cubicBezTo>
                    <a:cubicBezTo>
                      <a:pt x="63" y="64"/>
                      <a:pt x="88" y="40"/>
                      <a:pt x="118" y="24"/>
                    </a:cubicBezTo>
                    <a:cubicBezTo>
                      <a:pt x="149" y="8"/>
                      <a:pt x="190" y="0"/>
                      <a:pt x="242" y="0"/>
                    </a:cubicBezTo>
                    <a:cubicBezTo>
                      <a:pt x="297" y="0"/>
                      <a:pt x="337" y="6"/>
                      <a:pt x="363" y="19"/>
                    </a:cubicBezTo>
                    <a:cubicBezTo>
                      <a:pt x="389" y="31"/>
                      <a:pt x="411" y="50"/>
                      <a:pt x="428" y="77"/>
                    </a:cubicBezTo>
                    <a:cubicBezTo>
                      <a:pt x="445" y="103"/>
                      <a:pt x="460" y="138"/>
                      <a:pt x="472" y="183"/>
                    </a:cubicBezTo>
                    <a:cubicBezTo>
                      <a:pt x="416" y="191"/>
                      <a:pt x="361" y="199"/>
                      <a:pt x="305" y="207"/>
                    </a:cubicBezTo>
                    <a:cubicBezTo>
                      <a:pt x="301" y="186"/>
                      <a:pt x="293" y="170"/>
                      <a:pt x="284" y="159"/>
                    </a:cubicBezTo>
                    <a:cubicBezTo>
                      <a:pt x="270" y="145"/>
                      <a:pt x="253" y="139"/>
                      <a:pt x="233" y="139"/>
                    </a:cubicBezTo>
                    <a:cubicBezTo>
                      <a:pt x="214" y="139"/>
                      <a:pt x="199" y="144"/>
                      <a:pt x="190" y="154"/>
                    </a:cubicBezTo>
                    <a:cubicBezTo>
                      <a:pt x="181" y="165"/>
                      <a:pt x="177" y="178"/>
                      <a:pt x="177" y="193"/>
                    </a:cubicBezTo>
                    <a:cubicBezTo>
                      <a:pt x="177" y="209"/>
                      <a:pt x="182" y="222"/>
                      <a:pt x="194" y="231"/>
                    </a:cubicBezTo>
                    <a:cubicBezTo>
                      <a:pt x="205" y="239"/>
                      <a:pt x="231" y="247"/>
                      <a:pt x="269" y="254"/>
                    </a:cubicBezTo>
                    <a:cubicBezTo>
                      <a:pt x="327" y="264"/>
                      <a:pt x="371" y="277"/>
                      <a:pt x="399" y="295"/>
                    </a:cubicBezTo>
                    <a:cubicBezTo>
                      <a:pt x="427" y="313"/>
                      <a:pt x="450" y="337"/>
                      <a:pt x="465" y="370"/>
                    </a:cubicBezTo>
                    <a:cubicBezTo>
                      <a:pt x="479" y="403"/>
                      <a:pt x="487" y="439"/>
                      <a:pt x="487" y="478"/>
                    </a:cubicBezTo>
                    <a:cubicBezTo>
                      <a:pt x="487" y="517"/>
                      <a:pt x="479" y="556"/>
                      <a:pt x="463" y="593"/>
                    </a:cubicBezTo>
                    <a:cubicBezTo>
                      <a:pt x="448" y="631"/>
                      <a:pt x="422" y="660"/>
                      <a:pt x="388" y="682"/>
                    </a:cubicBezTo>
                    <a:cubicBezTo>
                      <a:pt x="354" y="704"/>
                      <a:pt x="306" y="715"/>
                      <a:pt x="247" y="715"/>
                    </a:cubicBezTo>
                    <a:cubicBezTo>
                      <a:pt x="164" y="715"/>
                      <a:pt x="104" y="697"/>
                      <a:pt x="69" y="661"/>
                    </a:cubicBezTo>
                    <a:cubicBezTo>
                      <a:pt x="33" y="626"/>
                      <a:pt x="10" y="575"/>
                      <a:pt x="0" y="509"/>
                    </a:cubicBezTo>
                  </a:path>
                </a:pathLst>
              </a:custGeom>
              <a:solidFill>
                <a:srgbClr val="00FFFF"/>
              </a:solidFill>
              <a:ln w="0">
                <a:solidFill>
                  <a:srgbClr val="000000"/>
                </a:solidFill>
                <a:prstDash val="solid"/>
                <a:round/>
                <a:headEnd/>
                <a:tailEnd/>
              </a:ln>
            </p:spPr>
            <p:txBody>
              <a:bodyPr/>
              <a:lstStyle/>
              <a:p>
                <a:endParaRPr lang="en-US"/>
              </a:p>
            </p:txBody>
          </p:sp>
          <p:sp>
            <p:nvSpPr>
              <p:cNvPr id="16470" name="Freeform 58"/>
              <p:cNvSpPr>
                <a:spLocks noEditPoints="1"/>
              </p:cNvSpPr>
              <p:nvPr/>
            </p:nvSpPr>
            <p:spPr bwMode="auto">
              <a:xfrm>
                <a:off x="3371" y="2878"/>
                <a:ext cx="87" cy="197"/>
              </a:xfrm>
              <a:custGeom>
                <a:avLst/>
                <a:gdLst>
                  <a:gd name="T0" fmla="*/ 0 w 537"/>
                  <a:gd name="T1" fmla="*/ 0 h 944"/>
                  <a:gd name="T2" fmla="*/ 0 w 537"/>
                  <a:gd name="T3" fmla="*/ 0 h 944"/>
                  <a:gd name="T4" fmla="*/ 0 w 537"/>
                  <a:gd name="T5" fmla="*/ 0 h 944"/>
                  <a:gd name="T6" fmla="*/ 0 w 537"/>
                  <a:gd name="T7" fmla="*/ 1 h 944"/>
                  <a:gd name="T8" fmla="*/ 0 w 537"/>
                  <a:gd name="T9" fmla="*/ 1 h 944"/>
                  <a:gd name="T10" fmla="*/ 0 w 537"/>
                  <a:gd name="T11" fmla="*/ 1 h 944"/>
                  <a:gd name="T12" fmla="*/ 0 w 537"/>
                  <a:gd name="T13" fmla="*/ 1 h 944"/>
                  <a:gd name="T14" fmla="*/ 0 w 537"/>
                  <a:gd name="T15" fmla="*/ 2 h 944"/>
                  <a:gd name="T16" fmla="*/ 0 w 537"/>
                  <a:gd name="T17" fmla="*/ 2 h 944"/>
                  <a:gd name="T18" fmla="*/ 0 w 537"/>
                  <a:gd name="T19" fmla="*/ 0 h 944"/>
                  <a:gd name="T20" fmla="*/ 0 w 537"/>
                  <a:gd name="T21" fmla="*/ 1 h 944"/>
                  <a:gd name="T22" fmla="*/ 0 w 537"/>
                  <a:gd name="T23" fmla="*/ 1 h 944"/>
                  <a:gd name="T24" fmla="*/ 0 w 537"/>
                  <a:gd name="T25" fmla="*/ 1 h 944"/>
                  <a:gd name="T26" fmla="*/ 0 w 537"/>
                  <a:gd name="T27" fmla="*/ 1 h 944"/>
                  <a:gd name="T28" fmla="*/ 0 w 537"/>
                  <a:gd name="T29" fmla="*/ 0 h 944"/>
                  <a:gd name="T30" fmla="*/ 0 w 537"/>
                  <a:gd name="T31" fmla="*/ 0 h 944"/>
                  <a:gd name="T32" fmla="*/ 0 w 537"/>
                  <a:gd name="T33" fmla="*/ 0 h 944"/>
                  <a:gd name="T34" fmla="*/ 0 w 537"/>
                  <a:gd name="T35" fmla="*/ 1 h 9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7"/>
                  <a:gd name="T55" fmla="*/ 0 h 944"/>
                  <a:gd name="T56" fmla="*/ 537 w 537"/>
                  <a:gd name="T57" fmla="*/ 944 h 9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7" h="944">
                    <a:moveTo>
                      <a:pt x="0" y="0"/>
                    </a:moveTo>
                    <a:cubicBezTo>
                      <a:pt x="109" y="0"/>
                      <a:pt x="217" y="0"/>
                      <a:pt x="325" y="0"/>
                    </a:cubicBezTo>
                    <a:cubicBezTo>
                      <a:pt x="396" y="0"/>
                      <a:pt x="449" y="25"/>
                      <a:pt x="484" y="76"/>
                    </a:cubicBezTo>
                    <a:cubicBezTo>
                      <a:pt x="519" y="126"/>
                      <a:pt x="537" y="197"/>
                      <a:pt x="537" y="290"/>
                    </a:cubicBezTo>
                    <a:cubicBezTo>
                      <a:pt x="537" y="385"/>
                      <a:pt x="517" y="460"/>
                      <a:pt x="479" y="514"/>
                    </a:cubicBezTo>
                    <a:cubicBezTo>
                      <a:pt x="441" y="567"/>
                      <a:pt x="382" y="594"/>
                      <a:pt x="303" y="594"/>
                    </a:cubicBezTo>
                    <a:cubicBezTo>
                      <a:pt x="268" y="594"/>
                      <a:pt x="232" y="594"/>
                      <a:pt x="197" y="594"/>
                    </a:cubicBezTo>
                    <a:cubicBezTo>
                      <a:pt x="197" y="711"/>
                      <a:pt x="197" y="828"/>
                      <a:pt x="197" y="944"/>
                    </a:cubicBezTo>
                    <a:cubicBezTo>
                      <a:pt x="131" y="944"/>
                      <a:pt x="66" y="944"/>
                      <a:pt x="0" y="944"/>
                    </a:cubicBezTo>
                    <a:cubicBezTo>
                      <a:pt x="0" y="630"/>
                      <a:pt x="0" y="315"/>
                      <a:pt x="0" y="0"/>
                    </a:cubicBezTo>
                    <a:close/>
                    <a:moveTo>
                      <a:pt x="197" y="403"/>
                    </a:moveTo>
                    <a:cubicBezTo>
                      <a:pt x="213" y="403"/>
                      <a:pt x="228" y="403"/>
                      <a:pt x="244" y="403"/>
                    </a:cubicBezTo>
                    <a:cubicBezTo>
                      <a:pt x="282" y="403"/>
                      <a:pt x="309" y="393"/>
                      <a:pt x="324" y="373"/>
                    </a:cubicBezTo>
                    <a:cubicBezTo>
                      <a:pt x="339" y="354"/>
                      <a:pt x="347" y="329"/>
                      <a:pt x="347" y="299"/>
                    </a:cubicBezTo>
                    <a:cubicBezTo>
                      <a:pt x="347" y="269"/>
                      <a:pt x="340" y="244"/>
                      <a:pt x="327" y="223"/>
                    </a:cubicBezTo>
                    <a:cubicBezTo>
                      <a:pt x="314" y="203"/>
                      <a:pt x="289" y="192"/>
                      <a:pt x="252" y="192"/>
                    </a:cubicBezTo>
                    <a:cubicBezTo>
                      <a:pt x="234" y="192"/>
                      <a:pt x="215" y="192"/>
                      <a:pt x="197" y="192"/>
                    </a:cubicBezTo>
                    <a:cubicBezTo>
                      <a:pt x="197" y="262"/>
                      <a:pt x="197" y="333"/>
                      <a:pt x="197" y="403"/>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1" name="Freeform 59"/>
              <p:cNvSpPr>
                <a:spLocks/>
              </p:cNvSpPr>
              <p:nvPr/>
            </p:nvSpPr>
            <p:spPr bwMode="auto">
              <a:xfrm>
                <a:off x="3473" y="2929"/>
                <a:ext cx="59" cy="146"/>
              </a:xfrm>
              <a:custGeom>
                <a:avLst/>
                <a:gdLst>
                  <a:gd name="T0" fmla="*/ 0 w 59"/>
                  <a:gd name="T1" fmla="*/ 3 h 146"/>
                  <a:gd name="T2" fmla="*/ 27 w 59"/>
                  <a:gd name="T3" fmla="*/ 3 h 146"/>
                  <a:gd name="T4" fmla="*/ 27 w 59"/>
                  <a:gd name="T5" fmla="*/ 27 h 146"/>
                  <a:gd name="T6" fmla="*/ 35 w 59"/>
                  <a:gd name="T7" fmla="*/ 5 h 146"/>
                  <a:gd name="T8" fmla="*/ 45 w 59"/>
                  <a:gd name="T9" fmla="*/ 0 h 146"/>
                  <a:gd name="T10" fmla="*/ 59 w 59"/>
                  <a:gd name="T11" fmla="*/ 7 h 146"/>
                  <a:gd name="T12" fmla="*/ 50 w 59"/>
                  <a:gd name="T13" fmla="*/ 46 h 146"/>
                  <a:gd name="T14" fmla="*/ 42 w 59"/>
                  <a:gd name="T15" fmla="*/ 42 h 146"/>
                  <a:gd name="T16" fmla="*/ 33 w 59"/>
                  <a:gd name="T17" fmla="*/ 51 h 146"/>
                  <a:gd name="T18" fmla="*/ 29 w 59"/>
                  <a:gd name="T19" fmla="*/ 98 h 146"/>
                  <a:gd name="T20" fmla="*/ 29 w 59"/>
                  <a:gd name="T21" fmla="*/ 146 h 146"/>
                  <a:gd name="T22" fmla="*/ 0 w 59"/>
                  <a:gd name="T23" fmla="*/ 146 h 146"/>
                  <a:gd name="T24" fmla="*/ 0 w 59"/>
                  <a:gd name="T25" fmla="*/ 3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9"/>
                  <a:gd name="T40" fmla="*/ 0 h 146"/>
                  <a:gd name="T41" fmla="*/ 59 w 59"/>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9" h="146">
                    <a:moveTo>
                      <a:pt x="0" y="3"/>
                    </a:moveTo>
                    <a:cubicBezTo>
                      <a:pt x="9" y="3"/>
                      <a:pt x="18" y="3"/>
                      <a:pt x="27" y="3"/>
                    </a:cubicBezTo>
                    <a:cubicBezTo>
                      <a:pt x="27" y="11"/>
                      <a:pt x="27" y="19"/>
                      <a:pt x="27" y="27"/>
                    </a:cubicBezTo>
                    <a:cubicBezTo>
                      <a:pt x="29" y="16"/>
                      <a:pt x="32" y="9"/>
                      <a:pt x="35" y="5"/>
                    </a:cubicBezTo>
                    <a:cubicBezTo>
                      <a:pt x="38" y="2"/>
                      <a:pt x="41" y="0"/>
                      <a:pt x="45" y="0"/>
                    </a:cubicBezTo>
                    <a:cubicBezTo>
                      <a:pt x="49" y="0"/>
                      <a:pt x="54" y="2"/>
                      <a:pt x="59" y="7"/>
                    </a:cubicBezTo>
                    <a:cubicBezTo>
                      <a:pt x="56" y="20"/>
                      <a:pt x="53" y="33"/>
                      <a:pt x="50" y="46"/>
                    </a:cubicBezTo>
                    <a:cubicBezTo>
                      <a:pt x="46" y="44"/>
                      <a:pt x="44" y="42"/>
                      <a:pt x="42" y="42"/>
                    </a:cubicBezTo>
                    <a:cubicBezTo>
                      <a:pt x="38" y="42"/>
                      <a:pt x="35" y="45"/>
                      <a:pt x="33" y="51"/>
                    </a:cubicBezTo>
                    <a:cubicBezTo>
                      <a:pt x="30" y="59"/>
                      <a:pt x="29" y="75"/>
                      <a:pt x="29" y="98"/>
                    </a:cubicBezTo>
                    <a:cubicBezTo>
                      <a:pt x="29" y="114"/>
                      <a:pt x="29" y="130"/>
                      <a:pt x="29" y="146"/>
                    </a:cubicBezTo>
                    <a:cubicBezTo>
                      <a:pt x="19" y="146"/>
                      <a:pt x="10" y="146"/>
                      <a:pt x="0" y="146"/>
                    </a:cubicBezTo>
                    <a:cubicBezTo>
                      <a:pt x="0" y="98"/>
                      <a:pt x="0" y="51"/>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2" name="Freeform 60"/>
              <p:cNvSpPr>
                <a:spLocks noEditPoints="1"/>
              </p:cNvSpPr>
              <p:nvPr/>
            </p:nvSpPr>
            <p:spPr bwMode="auto">
              <a:xfrm>
                <a:off x="3535" y="2929"/>
                <a:ext cx="87" cy="149"/>
              </a:xfrm>
              <a:custGeom>
                <a:avLst/>
                <a:gdLst>
                  <a:gd name="T0" fmla="*/ 0 w 531"/>
                  <a:gd name="T1" fmla="*/ 1 h 715"/>
                  <a:gd name="T2" fmla="*/ 0 w 531"/>
                  <a:gd name="T3" fmla="*/ 1 h 715"/>
                  <a:gd name="T4" fmla="*/ 0 w 531"/>
                  <a:gd name="T5" fmla="*/ 1 h 715"/>
                  <a:gd name="T6" fmla="*/ 0 w 531"/>
                  <a:gd name="T7" fmla="*/ 1 h 715"/>
                  <a:gd name="T8" fmla="*/ 0 w 531"/>
                  <a:gd name="T9" fmla="*/ 1 h 715"/>
                  <a:gd name="T10" fmla="*/ 0 w 531"/>
                  <a:gd name="T11" fmla="*/ 1 h 715"/>
                  <a:gd name="T12" fmla="*/ 0 w 531"/>
                  <a:gd name="T13" fmla="*/ 1 h 715"/>
                  <a:gd name="T14" fmla="*/ 0 w 531"/>
                  <a:gd name="T15" fmla="*/ 1 h 715"/>
                  <a:gd name="T16" fmla="*/ 0 w 531"/>
                  <a:gd name="T17" fmla="*/ 1 h 715"/>
                  <a:gd name="T18" fmla="*/ 0 w 531"/>
                  <a:gd name="T19" fmla="*/ 1 h 715"/>
                  <a:gd name="T20" fmla="*/ 0 w 531"/>
                  <a:gd name="T21" fmla="*/ 1 h 715"/>
                  <a:gd name="T22" fmla="*/ 0 w 531"/>
                  <a:gd name="T23" fmla="*/ 1 h 715"/>
                  <a:gd name="T24" fmla="*/ 0 w 531"/>
                  <a:gd name="T25" fmla="*/ 0 h 715"/>
                  <a:gd name="T26" fmla="*/ 0 w 531"/>
                  <a:gd name="T27" fmla="*/ 0 h 715"/>
                  <a:gd name="T28" fmla="*/ 0 w 531"/>
                  <a:gd name="T29" fmla="*/ 0 h 715"/>
                  <a:gd name="T30" fmla="*/ 0 w 531"/>
                  <a:gd name="T31" fmla="*/ 0 h 715"/>
                  <a:gd name="T32" fmla="*/ 0 w 531"/>
                  <a:gd name="T33" fmla="*/ 1 h 715"/>
                  <a:gd name="T34" fmla="*/ 0 w 531"/>
                  <a:gd name="T35" fmla="*/ 1 h 715"/>
                  <a:gd name="T36" fmla="*/ 0 w 531"/>
                  <a:gd name="T37" fmla="*/ 1 h 715"/>
                  <a:gd name="T38" fmla="*/ 0 w 531"/>
                  <a:gd name="T39" fmla="*/ 0 h 715"/>
                  <a:gd name="T40" fmla="*/ 0 w 531"/>
                  <a:gd name="T41" fmla="*/ 0 h 715"/>
                  <a:gd name="T42" fmla="*/ 0 w 531"/>
                  <a:gd name="T43" fmla="*/ 0 h 715"/>
                  <a:gd name="T44" fmla="*/ 0 w 531"/>
                  <a:gd name="T45" fmla="*/ 1 h 715"/>
                  <a:gd name="T46" fmla="*/ 0 w 531"/>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31"/>
                  <a:gd name="T73" fmla="*/ 0 h 715"/>
                  <a:gd name="T74" fmla="*/ 531 w 531"/>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31" h="715">
                    <a:moveTo>
                      <a:pt x="531" y="422"/>
                    </a:moveTo>
                    <a:cubicBezTo>
                      <a:pt x="413" y="422"/>
                      <a:pt x="296" y="422"/>
                      <a:pt x="179" y="422"/>
                    </a:cubicBezTo>
                    <a:cubicBezTo>
                      <a:pt x="182" y="464"/>
                      <a:pt x="190" y="496"/>
                      <a:pt x="202" y="516"/>
                    </a:cubicBezTo>
                    <a:cubicBezTo>
                      <a:pt x="218" y="546"/>
                      <a:pt x="241" y="561"/>
                      <a:pt x="268" y="561"/>
                    </a:cubicBezTo>
                    <a:cubicBezTo>
                      <a:pt x="285" y="561"/>
                      <a:pt x="302" y="555"/>
                      <a:pt x="317" y="542"/>
                    </a:cubicBezTo>
                    <a:cubicBezTo>
                      <a:pt x="327" y="533"/>
                      <a:pt x="337" y="519"/>
                      <a:pt x="348" y="498"/>
                    </a:cubicBezTo>
                    <a:cubicBezTo>
                      <a:pt x="405" y="507"/>
                      <a:pt x="463" y="514"/>
                      <a:pt x="521" y="522"/>
                    </a:cubicBezTo>
                    <a:cubicBezTo>
                      <a:pt x="495" y="591"/>
                      <a:pt x="462" y="640"/>
                      <a:pt x="425" y="670"/>
                    </a:cubicBezTo>
                    <a:cubicBezTo>
                      <a:pt x="388" y="700"/>
                      <a:pt x="334" y="715"/>
                      <a:pt x="264" y="715"/>
                    </a:cubicBezTo>
                    <a:cubicBezTo>
                      <a:pt x="203" y="715"/>
                      <a:pt x="156" y="702"/>
                      <a:pt x="121" y="676"/>
                    </a:cubicBezTo>
                    <a:cubicBezTo>
                      <a:pt x="86" y="651"/>
                      <a:pt x="57" y="611"/>
                      <a:pt x="35" y="554"/>
                    </a:cubicBezTo>
                    <a:cubicBezTo>
                      <a:pt x="12" y="499"/>
                      <a:pt x="0" y="434"/>
                      <a:pt x="0" y="359"/>
                    </a:cubicBezTo>
                    <a:cubicBezTo>
                      <a:pt x="0" y="252"/>
                      <a:pt x="24" y="166"/>
                      <a:pt x="69" y="99"/>
                    </a:cubicBezTo>
                    <a:cubicBezTo>
                      <a:pt x="114" y="33"/>
                      <a:pt x="178" y="0"/>
                      <a:pt x="259" y="0"/>
                    </a:cubicBezTo>
                    <a:cubicBezTo>
                      <a:pt x="324" y="0"/>
                      <a:pt x="377" y="15"/>
                      <a:pt x="414" y="45"/>
                    </a:cubicBezTo>
                    <a:cubicBezTo>
                      <a:pt x="452" y="74"/>
                      <a:pt x="481" y="117"/>
                      <a:pt x="501" y="173"/>
                    </a:cubicBezTo>
                    <a:cubicBezTo>
                      <a:pt x="520" y="229"/>
                      <a:pt x="531" y="303"/>
                      <a:pt x="531" y="393"/>
                    </a:cubicBezTo>
                    <a:cubicBezTo>
                      <a:pt x="531" y="403"/>
                      <a:pt x="531" y="413"/>
                      <a:pt x="531" y="422"/>
                    </a:cubicBezTo>
                    <a:close/>
                    <a:moveTo>
                      <a:pt x="352" y="297"/>
                    </a:moveTo>
                    <a:cubicBezTo>
                      <a:pt x="349" y="246"/>
                      <a:pt x="339" y="210"/>
                      <a:pt x="325" y="188"/>
                    </a:cubicBezTo>
                    <a:cubicBezTo>
                      <a:pt x="310" y="166"/>
                      <a:pt x="290" y="155"/>
                      <a:pt x="266" y="155"/>
                    </a:cubicBezTo>
                    <a:cubicBezTo>
                      <a:pt x="238" y="155"/>
                      <a:pt x="216" y="172"/>
                      <a:pt x="199" y="205"/>
                    </a:cubicBezTo>
                    <a:cubicBezTo>
                      <a:pt x="189" y="226"/>
                      <a:pt x="182" y="256"/>
                      <a:pt x="179" y="297"/>
                    </a:cubicBezTo>
                    <a:cubicBezTo>
                      <a:pt x="237" y="297"/>
                      <a:pt x="294" y="297"/>
                      <a:pt x="352" y="297"/>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3" name="Freeform 61"/>
              <p:cNvSpPr>
                <a:spLocks/>
              </p:cNvSpPr>
              <p:nvPr/>
            </p:nvSpPr>
            <p:spPr bwMode="auto">
              <a:xfrm>
                <a:off x="3629" y="2929"/>
                <a:ext cx="80" cy="149"/>
              </a:xfrm>
              <a:custGeom>
                <a:avLst/>
                <a:gdLst>
                  <a:gd name="T0" fmla="*/ 0 w 80"/>
                  <a:gd name="T1" fmla="*/ 106 h 149"/>
                  <a:gd name="T2" fmla="*/ 29 w 80"/>
                  <a:gd name="T3" fmla="*/ 101 h 149"/>
                  <a:gd name="T4" fmla="*/ 34 w 80"/>
                  <a:gd name="T5" fmla="*/ 115 h 149"/>
                  <a:gd name="T6" fmla="*/ 42 w 80"/>
                  <a:gd name="T7" fmla="*/ 119 h 149"/>
                  <a:gd name="T8" fmla="*/ 51 w 80"/>
                  <a:gd name="T9" fmla="*/ 114 h 149"/>
                  <a:gd name="T10" fmla="*/ 53 w 80"/>
                  <a:gd name="T11" fmla="*/ 106 h 149"/>
                  <a:gd name="T12" fmla="*/ 50 w 80"/>
                  <a:gd name="T13" fmla="*/ 97 h 149"/>
                  <a:gd name="T14" fmla="*/ 38 w 80"/>
                  <a:gd name="T15" fmla="*/ 91 h 149"/>
                  <a:gd name="T16" fmla="*/ 17 w 80"/>
                  <a:gd name="T17" fmla="*/ 82 h 149"/>
                  <a:gd name="T18" fmla="*/ 8 w 80"/>
                  <a:gd name="T19" fmla="*/ 67 h 149"/>
                  <a:gd name="T20" fmla="*/ 4 w 80"/>
                  <a:gd name="T21" fmla="*/ 44 h 149"/>
                  <a:gd name="T22" fmla="*/ 8 w 80"/>
                  <a:gd name="T23" fmla="*/ 20 h 149"/>
                  <a:gd name="T24" fmla="*/ 20 w 80"/>
                  <a:gd name="T25" fmla="*/ 5 h 149"/>
                  <a:gd name="T26" fmla="*/ 40 w 80"/>
                  <a:gd name="T27" fmla="*/ 0 h 149"/>
                  <a:gd name="T28" fmla="*/ 59 w 80"/>
                  <a:gd name="T29" fmla="*/ 4 h 149"/>
                  <a:gd name="T30" fmla="*/ 70 w 80"/>
                  <a:gd name="T31" fmla="*/ 16 h 149"/>
                  <a:gd name="T32" fmla="*/ 77 w 80"/>
                  <a:gd name="T33" fmla="*/ 38 h 149"/>
                  <a:gd name="T34" fmla="*/ 50 w 80"/>
                  <a:gd name="T35" fmla="*/ 43 h 149"/>
                  <a:gd name="T36" fmla="*/ 46 w 80"/>
                  <a:gd name="T37" fmla="*/ 33 h 149"/>
                  <a:gd name="T38" fmla="*/ 38 w 80"/>
                  <a:gd name="T39" fmla="*/ 29 h 149"/>
                  <a:gd name="T40" fmla="*/ 31 w 80"/>
                  <a:gd name="T41" fmla="*/ 32 h 149"/>
                  <a:gd name="T42" fmla="*/ 29 w 80"/>
                  <a:gd name="T43" fmla="*/ 40 h 149"/>
                  <a:gd name="T44" fmla="*/ 32 w 80"/>
                  <a:gd name="T45" fmla="*/ 48 h 149"/>
                  <a:gd name="T46" fmla="*/ 44 w 80"/>
                  <a:gd name="T47" fmla="*/ 53 h 149"/>
                  <a:gd name="T48" fmla="*/ 65 w 80"/>
                  <a:gd name="T49" fmla="*/ 61 h 149"/>
                  <a:gd name="T50" fmla="*/ 76 w 80"/>
                  <a:gd name="T51" fmla="*/ 77 h 149"/>
                  <a:gd name="T52" fmla="*/ 80 w 80"/>
                  <a:gd name="T53" fmla="*/ 100 h 149"/>
                  <a:gd name="T54" fmla="*/ 76 w 80"/>
                  <a:gd name="T55" fmla="*/ 124 h 149"/>
                  <a:gd name="T56" fmla="*/ 64 w 80"/>
                  <a:gd name="T57" fmla="*/ 142 h 149"/>
                  <a:gd name="T58" fmla="*/ 41 w 80"/>
                  <a:gd name="T59" fmla="*/ 149 h 149"/>
                  <a:gd name="T60" fmla="*/ 12 w 80"/>
                  <a:gd name="T61" fmla="*/ 138 h 149"/>
                  <a:gd name="T62" fmla="*/ 0 w 80"/>
                  <a:gd name="T63" fmla="*/ 106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
                  <a:gd name="T97" fmla="*/ 0 h 149"/>
                  <a:gd name="T98" fmla="*/ 80 w 80"/>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 h="149">
                    <a:moveTo>
                      <a:pt x="0" y="106"/>
                    </a:moveTo>
                    <a:cubicBezTo>
                      <a:pt x="10" y="104"/>
                      <a:pt x="19" y="103"/>
                      <a:pt x="29" y="101"/>
                    </a:cubicBezTo>
                    <a:cubicBezTo>
                      <a:pt x="30" y="108"/>
                      <a:pt x="32" y="112"/>
                      <a:pt x="34" y="115"/>
                    </a:cubicBezTo>
                    <a:cubicBezTo>
                      <a:pt x="36" y="118"/>
                      <a:pt x="39" y="119"/>
                      <a:pt x="42" y="119"/>
                    </a:cubicBezTo>
                    <a:cubicBezTo>
                      <a:pt x="46" y="119"/>
                      <a:pt x="49" y="118"/>
                      <a:pt x="51" y="114"/>
                    </a:cubicBezTo>
                    <a:cubicBezTo>
                      <a:pt x="53" y="112"/>
                      <a:pt x="53" y="109"/>
                      <a:pt x="53" y="106"/>
                    </a:cubicBezTo>
                    <a:cubicBezTo>
                      <a:pt x="53" y="102"/>
                      <a:pt x="52" y="99"/>
                      <a:pt x="50" y="97"/>
                    </a:cubicBezTo>
                    <a:cubicBezTo>
                      <a:pt x="49" y="95"/>
                      <a:pt x="45" y="93"/>
                      <a:pt x="38" y="91"/>
                    </a:cubicBezTo>
                    <a:cubicBezTo>
                      <a:pt x="28" y="87"/>
                      <a:pt x="21" y="85"/>
                      <a:pt x="17" y="82"/>
                    </a:cubicBezTo>
                    <a:cubicBezTo>
                      <a:pt x="13" y="79"/>
                      <a:pt x="10" y="74"/>
                      <a:pt x="8" y="67"/>
                    </a:cubicBezTo>
                    <a:cubicBezTo>
                      <a:pt x="5" y="61"/>
                      <a:pt x="4" y="53"/>
                      <a:pt x="4" y="44"/>
                    </a:cubicBezTo>
                    <a:cubicBezTo>
                      <a:pt x="4" y="35"/>
                      <a:pt x="5" y="27"/>
                      <a:pt x="8" y="20"/>
                    </a:cubicBezTo>
                    <a:cubicBezTo>
                      <a:pt x="11" y="13"/>
                      <a:pt x="15" y="8"/>
                      <a:pt x="20" y="5"/>
                    </a:cubicBezTo>
                    <a:cubicBezTo>
                      <a:pt x="25" y="1"/>
                      <a:pt x="31" y="0"/>
                      <a:pt x="40" y="0"/>
                    </a:cubicBezTo>
                    <a:cubicBezTo>
                      <a:pt x="49" y="0"/>
                      <a:pt x="55" y="1"/>
                      <a:pt x="59" y="4"/>
                    </a:cubicBezTo>
                    <a:cubicBezTo>
                      <a:pt x="64" y="6"/>
                      <a:pt x="67" y="10"/>
                      <a:pt x="70" y="16"/>
                    </a:cubicBezTo>
                    <a:cubicBezTo>
                      <a:pt x="73" y="21"/>
                      <a:pt x="75" y="29"/>
                      <a:pt x="77" y="38"/>
                    </a:cubicBezTo>
                    <a:cubicBezTo>
                      <a:pt x="68" y="40"/>
                      <a:pt x="59" y="41"/>
                      <a:pt x="50" y="43"/>
                    </a:cubicBezTo>
                    <a:cubicBezTo>
                      <a:pt x="49" y="39"/>
                      <a:pt x="48" y="35"/>
                      <a:pt x="46" y="33"/>
                    </a:cubicBezTo>
                    <a:cubicBezTo>
                      <a:pt x="44" y="30"/>
                      <a:pt x="42" y="29"/>
                      <a:pt x="38" y="29"/>
                    </a:cubicBezTo>
                    <a:cubicBezTo>
                      <a:pt x="35" y="29"/>
                      <a:pt x="33" y="30"/>
                      <a:pt x="31" y="32"/>
                    </a:cubicBezTo>
                    <a:cubicBezTo>
                      <a:pt x="30" y="34"/>
                      <a:pt x="29" y="37"/>
                      <a:pt x="29" y="40"/>
                    </a:cubicBezTo>
                    <a:cubicBezTo>
                      <a:pt x="29" y="43"/>
                      <a:pt x="30" y="46"/>
                      <a:pt x="32" y="48"/>
                    </a:cubicBezTo>
                    <a:cubicBezTo>
                      <a:pt x="34" y="50"/>
                      <a:pt x="38" y="51"/>
                      <a:pt x="44" y="53"/>
                    </a:cubicBezTo>
                    <a:cubicBezTo>
                      <a:pt x="54" y="55"/>
                      <a:pt x="61" y="58"/>
                      <a:pt x="65" y="61"/>
                    </a:cubicBezTo>
                    <a:cubicBezTo>
                      <a:pt x="70" y="65"/>
                      <a:pt x="74" y="70"/>
                      <a:pt x="76" y="77"/>
                    </a:cubicBezTo>
                    <a:cubicBezTo>
                      <a:pt x="78" y="84"/>
                      <a:pt x="80" y="91"/>
                      <a:pt x="80" y="100"/>
                    </a:cubicBezTo>
                    <a:cubicBezTo>
                      <a:pt x="80" y="108"/>
                      <a:pt x="78" y="116"/>
                      <a:pt x="76" y="124"/>
                    </a:cubicBezTo>
                    <a:cubicBezTo>
                      <a:pt x="73" y="132"/>
                      <a:pt x="69" y="138"/>
                      <a:pt x="64" y="142"/>
                    </a:cubicBezTo>
                    <a:cubicBezTo>
                      <a:pt x="58" y="147"/>
                      <a:pt x="50" y="149"/>
                      <a:pt x="41" y="149"/>
                    </a:cubicBezTo>
                    <a:cubicBezTo>
                      <a:pt x="27" y="149"/>
                      <a:pt x="17" y="145"/>
                      <a:pt x="12" y="138"/>
                    </a:cubicBezTo>
                    <a:cubicBezTo>
                      <a:pt x="6" y="130"/>
                      <a:pt x="2" y="120"/>
                      <a:pt x="0" y="106"/>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4" name="Freeform 62"/>
              <p:cNvSpPr>
                <a:spLocks noEditPoints="1"/>
              </p:cNvSpPr>
              <p:nvPr/>
            </p:nvSpPr>
            <p:spPr bwMode="auto">
              <a:xfrm>
                <a:off x="3719" y="2929"/>
                <a:ext cx="86" cy="149"/>
              </a:xfrm>
              <a:custGeom>
                <a:avLst/>
                <a:gdLst>
                  <a:gd name="T0" fmla="*/ 0 w 531"/>
                  <a:gd name="T1" fmla="*/ 1 h 715"/>
                  <a:gd name="T2" fmla="*/ 0 w 531"/>
                  <a:gd name="T3" fmla="*/ 1 h 715"/>
                  <a:gd name="T4" fmla="*/ 0 w 531"/>
                  <a:gd name="T5" fmla="*/ 1 h 715"/>
                  <a:gd name="T6" fmla="*/ 0 w 531"/>
                  <a:gd name="T7" fmla="*/ 1 h 715"/>
                  <a:gd name="T8" fmla="*/ 0 w 531"/>
                  <a:gd name="T9" fmla="*/ 1 h 715"/>
                  <a:gd name="T10" fmla="*/ 0 w 531"/>
                  <a:gd name="T11" fmla="*/ 1 h 715"/>
                  <a:gd name="T12" fmla="*/ 0 w 531"/>
                  <a:gd name="T13" fmla="*/ 1 h 715"/>
                  <a:gd name="T14" fmla="*/ 0 w 531"/>
                  <a:gd name="T15" fmla="*/ 1 h 715"/>
                  <a:gd name="T16" fmla="*/ 0 w 531"/>
                  <a:gd name="T17" fmla="*/ 1 h 715"/>
                  <a:gd name="T18" fmla="*/ 0 w 531"/>
                  <a:gd name="T19" fmla="*/ 1 h 715"/>
                  <a:gd name="T20" fmla="*/ 0 w 531"/>
                  <a:gd name="T21" fmla="*/ 1 h 715"/>
                  <a:gd name="T22" fmla="*/ 0 w 531"/>
                  <a:gd name="T23" fmla="*/ 1 h 715"/>
                  <a:gd name="T24" fmla="*/ 0 w 531"/>
                  <a:gd name="T25" fmla="*/ 0 h 715"/>
                  <a:gd name="T26" fmla="*/ 0 w 531"/>
                  <a:gd name="T27" fmla="*/ 0 h 715"/>
                  <a:gd name="T28" fmla="*/ 0 w 531"/>
                  <a:gd name="T29" fmla="*/ 0 h 715"/>
                  <a:gd name="T30" fmla="*/ 0 w 531"/>
                  <a:gd name="T31" fmla="*/ 0 h 715"/>
                  <a:gd name="T32" fmla="*/ 0 w 531"/>
                  <a:gd name="T33" fmla="*/ 1 h 715"/>
                  <a:gd name="T34" fmla="*/ 0 w 531"/>
                  <a:gd name="T35" fmla="*/ 1 h 715"/>
                  <a:gd name="T36" fmla="*/ 0 w 531"/>
                  <a:gd name="T37" fmla="*/ 1 h 715"/>
                  <a:gd name="T38" fmla="*/ 0 w 531"/>
                  <a:gd name="T39" fmla="*/ 0 h 715"/>
                  <a:gd name="T40" fmla="*/ 0 w 531"/>
                  <a:gd name="T41" fmla="*/ 0 h 715"/>
                  <a:gd name="T42" fmla="*/ 0 w 531"/>
                  <a:gd name="T43" fmla="*/ 0 h 715"/>
                  <a:gd name="T44" fmla="*/ 0 w 531"/>
                  <a:gd name="T45" fmla="*/ 1 h 715"/>
                  <a:gd name="T46" fmla="*/ 0 w 531"/>
                  <a:gd name="T47" fmla="*/ 1 h 7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31"/>
                  <a:gd name="T73" fmla="*/ 0 h 715"/>
                  <a:gd name="T74" fmla="*/ 531 w 531"/>
                  <a:gd name="T75" fmla="*/ 715 h 7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31" h="715">
                    <a:moveTo>
                      <a:pt x="531" y="422"/>
                    </a:moveTo>
                    <a:cubicBezTo>
                      <a:pt x="413" y="422"/>
                      <a:pt x="296" y="422"/>
                      <a:pt x="179" y="422"/>
                    </a:cubicBezTo>
                    <a:cubicBezTo>
                      <a:pt x="182" y="464"/>
                      <a:pt x="190" y="496"/>
                      <a:pt x="202" y="516"/>
                    </a:cubicBezTo>
                    <a:cubicBezTo>
                      <a:pt x="218" y="546"/>
                      <a:pt x="241" y="561"/>
                      <a:pt x="268" y="561"/>
                    </a:cubicBezTo>
                    <a:cubicBezTo>
                      <a:pt x="285" y="561"/>
                      <a:pt x="302" y="555"/>
                      <a:pt x="317" y="542"/>
                    </a:cubicBezTo>
                    <a:cubicBezTo>
                      <a:pt x="327" y="533"/>
                      <a:pt x="337" y="519"/>
                      <a:pt x="348" y="498"/>
                    </a:cubicBezTo>
                    <a:cubicBezTo>
                      <a:pt x="406" y="507"/>
                      <a:pt x="463" y="514"/>
                      <a:pt x="521" y="522"/>
                    </a:cubicBezTo>
                    <a:cubicBezTo>
                      <a:pt x="495" y="591"/>
                      <a:pt x="462" y="640"/>
                      <a:pt x="425" y="670"/>
                    </a:cubicBezTo>
                    <a:cubicBezTo>
                      <a:pt x="388" y="700"/>
                      <a:pt x="334" y="715"/>
                      <a:pt x="264" y="715"/>
                    </a:cubicBezTo>
                    <a:cubicBezTo>
                      <a:pt x="203" y="715"/>
                      <a:pt x="156" y="702"/>
                      <a:pt x="121" y="676"/>
                    </a:cubicBezTo>
                    <a:cubicBezTo>
                      <a:pt x="87" y="651"/>
                      <a:pt x="57" y="611"/>
                      <a:pt x="35" y="554"/>
                    </a:cubicBezTo>
                    <a:cubicBezTo>
                      <a:pt x="12" y="499"/>
                      <a:pt x="0" y="434"/>
                      <a:pt x="0" y="359"/>
                    </a:cubicBezTo>
                    <a:cubicBezTo>
                      <a:pt x="0" y="252"/>
                      <a:pt x="24" y="166"/>
                      <a:pt x="69" y="99"/>
                    </a:cubicBezTo>
                    <a:cubicBezTo>
                      <a:pt x="115" y="33"/>
                      <a:pt x="178" y="0"/>
                      <a:pt x="259" y="0"/>
                    </a:cubicBezTo>
                    <a:cubicBezTo>
                      <a:pt x="325" y="0"/>
                      <a:pt x="377" y="15"/>
                      <a:pt x="414" y="45"/>
                    </a:cubicBezTo>
                    <a:cubicBezTo>
                      <a:pt x="452" y="74"/>
                      <a:pt x="481" y="117"/>
                      <a:pt x="501" y="173"/>
                    </a:cubicBezTo>
                    <a:cubicBezTo>
                      <a:pt x="520" y="229"/>
                      <a:pt x="531" y="303"/>
                      <a:pt x="531" y="393"/>
                    </a:cubicBezTo>
                    <a:cubicBezTo>
                      <a:pt x="531" y="403"/>
                      <a:pt x="531" y="413"/>
                      <a:pt x="531" y="422"/>
                    </a:cubicBezTo>
                    <a:close/>
                    <a:moveTo>
                      <a:pt x="352" y="297"/>
                    </a:moveTo>
                    <a:cubicBezTo>
                      <a:pt x="349" y="246"/>
                      <a:pt x="340" y="210"/>
                      <a:pt x="325" y="188"/>
                    </a:cubicBezTo>
                    <a:cubicBezTo>
                      <a:pt x="310" y="166"/>
                      <a:pt x="291" y="155"/>
                      <a:pt x="266" y="155"/>
                    </a:cubicBezTo>
                    <a:cubicBezTo>
                      <a:pt x="238" y="155"/>
                      <a:pt x="216" y="172"/>
                      <a:pt x="200" y="205"/>
                    </a:cubicBezTo>
                    <a:cubicBezTo>
                      <a:pt x="189" y="226"/>
                      <a:pt x="182" y="256"/>
                      <a:pt x="179" y="297"/>
                    </a:cubicBezTo>
                    <a:cubicBezTo>
                      <a:pt x="237" y="297"/>
                      <a:pt x="295" y="297"/>
                      <a:pt x="352" y="297"/>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5" name="Freeform 63"/>
              <p:cNvSpPr>
                <a:spLocks/>
              </p:cNvSpPr>
              <p:nvPr/>
            </p:nvSpPr>
            <p:spPr bwMode="auto">
              <a:xfrm>
                <a:off x="3818" y="2929"/>
                <a:ext cx="78" cy="146"/>
              </a:xfrm>
              <a:custGeom>
                <a:avLst/>
                <a:gdLst>
                  <a:gd name="T0" fmla="*/ 0 w 78"/>
                  <a:gd name="T1" fmla="*/ 3 h 146"/>
                  <a:gd name="T2" fmla="*/ 26 w 78"/>
                  <a:gd name="T3" fmla="*/ 3 h 146"/>
                  <a:gd name="T4" fmla="*/ 26 w 78"/>
                  <a:gd name="T5" fmla="*/ 26 h 146"/>
                  <a:gd name="T6" fmla="*/ 38 w 78"/>
                  <a:gd name="T7" fmla="*/ 6 h 146"/>
                  <a:gd name="T8" fmla="*/ 53 w 78"/>
                  <a:gd name="T9" fmla="*/ 0 h 146"/>
                  <a:gd name="T10" fmla="*/ 72 w 78"/>
                  <a:gd name="T11" fmla="*/ 13 h 146"/>
                  <a:gd name="T12" fmla="*/ 78 w 78"/>
                  <a:gd name="T13" fmla="*/ 55 h 146"/>
                  <a:gd name="T14" fmla="*/ 78 w 78"/>
                  <a:gd name="T15" fmla="*/ 146 h 146"/>
                  <a:gd name="T16" fmla="*/ 50 w 78"/>
                  <a:gd name="T17" fmla="*/ 146 h 146"/>
                  <a:gd name="T18" fmla="*/ 50 w 78"/>
                  <a:gd name="T19" fmla="*/ 67 h 146"/>
                  <a:gd name="T20" fmla="*/ 47 w 78"/>
                  <a:gd name="T21" fmla="*/ 48 h 146"/>
                  <a:gd name="T22" fmla="*/ 40 w 78"/>
                  <a:gd name="T23" fmla="*/ 43 h 146"/>
                  <a:gd name="T24" fmla="*/ 32 w 78"/>
                  <a:gd name="T25" fmla="*/ 50 h 146"/>
                  <a:gd name="T26" fmla="*/ 28 w 78"/>
                  <a:gd name="T27" fmla="*/ 77 h 146"/>
                  <a:gd name="T28" fmla="*/ 28 w 78"/>
                  <a:gd name="T29" fmla="*/ 146 h 146"/>
                  <a:gd name="T30" fmla="*/ 0 w 78"/>
                  <a:gd name="T31" fmla="*/ 146 h 146"/>
                  <a:gd name="T32" fmla="*/ 0 w 78"/>
                  <a:gd name="T33" fmla="*/ 3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8"/>
                  <a:gd name="T52" fmla="*/ 0 h 146"/>
                  <a:gd name="T53" fmla="*/ 78 w 78"/>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8" h="146">
                    <a:moveTo>
                      <a:pt x="0" y="3"/>
                    </a:moveTo>
                    <a:cubicBezTo>
                      <a:pt x="9" y="3"/>
                      <a:pt x="18" y="3"/>
                      <a:pt x="26" y="3"/>
                    </a:cubicBezTo>
                    <a:cubicBezTo>
                      <a:pt x="26" y="11"/>
                      <a:pt x="26" y="19"/>
                      <a:pt x="26" y="26"/>
                    </a:cubicBezTo>
                    <a:cubicBezTo>
                      <a:pt x="30" y="17"/>
                      <a:pt x="34" y="10"/>
                      <a:pt x="38" y="6"/>
                    </a:cubicBezTo>
                    <a:cubicBezTo>
                      <a:pt x="43" y="2"/>
                      <a:pt x="47" y="0"/>
                      <a:pt x="53" y="0"/>
                    </a:cubicBezTo>
                    <a:cubicBezTo>
                      <a:pt x="61" y="0"/>
                      <a:pt x="67" y="4"/>
                      <a:pt x="72" y="13"/>
                    </a:cubicBezTo>
                    <a:cubicBezTo>
                      <a:pt x="76" y="22"/>
                      <a:pt x="78" y="36"/>
                      <a:pt x="78" y="55"/>
                    </a:cubicBezTo>
                    <a:cubicBezTo>
                      <a:pt x="78" y="85"/>
                      <a:pt x="78" y="115"/>
                      <a:pt x="78" y="146"/>
                    </a:cubicBezTo>
                    <a:cubicBezTo>
                      <a:pt x="69" y="146"/>
                      <a:pt x="59" y="146"/>
                      <a:pt x="50" y="146"/>
                    </a:cubicBezTo>
                    <a:cubicBezTo>
                      <a:pt x="50" y="120"/>
                      <a:pt x="50" y="94"/>
                      <a:pt x="50" y="67"/>
                    </a:cubicBezTo>
                    <a:cubicBezTo>
                      <a:pt x="50" y="58"/>
                      <a:pt x="49" y="52"/>
                      <a:pt x="47" y="48"/>
                    </a:cubicBezTo>
                    <a:cubicBezTo>
                      <a:pt x="45" y="44"/>
                      <a:pt x="43" y="43"/>
                      <a:pt x="40" y="43"/>
                    </a:cubicBezTo>
                    <a:cubicBezTo>
                      <a:pt x="37" y="43"/>
                      <a:pt x="34" y="45"/>
                      <a:pt x="32" y="50"/>
                    </a:cubicBezTo>
                    <a:cubicBezTo>
                      <a:pt x="29" y="55"/>
                      <a:pt x="28" y="64"/>
                      <a:pt x="28" y="77"/>
                    </a:cubicBezTo>
                    <a:cubicBezTo>
                      <a:pt x="28" y="100"/>
                      <a:pt x="28" y="123"/>
                      <a:pt x="28" y="146"/>
                    </a:cubicBezTo>
                    <a:cubicBezTo>
                      <a:pt x="19" y="146"/>
                      <a:pt x="9" y="146"/>
                      <a:pt x="0" y="146"/>
                    </a:cubicBezTo>
                    <a:cubicBezTo>
                      <a:pt x="0" y="98"/>
                      <a:pt x="0" y="51"/>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6" name="Freeform 64"/>
              <p:cNvSpPr>
                <a:spLocks/>
              </p:cNvSpPr>
              <p:nvPr/>
            </p:nvSpPr>
            <p:spPr bwMode="auto">
              <a:xfrm>
                <a:off x="3909" y="2878"/>
                <a:ext cx="56" cy="200"/>
              </a:xfrm>
              <a:custGeom>
                <a:avLst/>
                <a:gdLst>
                  <a:gd name="T0" fmla="*/ 39 w 56"/>
                  <a:gd name="T1" fmla="*/ 0 h 200"/>
                  <a:gd name="T2" fmla="*/ 39 w 56"/>
                  <a:gd name="T3" fmla="*/ 54 h 200"/>
                  <a:gd name="T4" fmla="*/ 55 w 56"/>
                  <a:gd name="T5" fmla="*/ 54 h 200"/>
                  <a:gd name="T6" fmla="*/ 55 w 56"/>
                  <a:gd name="T7" fmla="*/ 94 h 200"/>
                  <a:gd name="T8" fmla="*/ 39 w 56"/>
                  <a:gd name="T9" fmla="*/ 94 h 200"/>
                  <a:gd name="T10" fmla="*/ 39 w 56"/>
                  <a:gd name="T11" fmla="*/ 145 h 200"/>
                  <a:gd name="T12" fmla="*/ 40 w 56"/>
                  <a:gd name="T13" fmla="*/ 157 h 200"/>
                  <a:gd name="T14" fmla="*/ 45 w 56"/>
                  <a:gd name="T15" fmla="*/ 161 h 200"/>
                  <a:gd name="T16" fmla="*/ 54 w 56"/>
                  <a:gd name="T17" fmla="*/ 158 h 200"/>
                  <a:gd name="T18" fmla="*/ 56 w 56"/>
                  <a:gd name="T19" fmla="*/ 196 h 200"/>
                  <a:gd name="T20" fmla="*/ 36 w 56"/>
                  <a:gd name="T21" fmla="*/ 200 h 200"/>
                  <a:gd name="T22" fmla="*/ 20 w 56"/>
                  <a:gd name="T23" fmla="*/ 195 h 200"/>
                  <a:gd name="T24" fmla="*/ 13 w 56"/>
                  <a:gd name="T25" fmla="*/ 179 h 200"/>
                  <a:gd name="T26" fmla="*/ 10 w 56"/>
                  <a:gd name="T27" fmla="*/ 144 h 200"/>
                  <a:gd name="T28" fmla="*/ 10 w 56"/>
                  <a:gd name="T29" fmla="*/ 94 h 200"/>
                  <a:gd name="T30" fmla="*/ 0 w 56"/>
                  <a:gd name="T31" fmla="*/ 94 h 200"/>
                  <a:gd name="T32" fmla="*/ 0 w 56"/>
                  <a:gd name="T33" fmla="*/ 54 h 200"/>
                  <a:gd name="T34" fmla="*/ 10 w 56"/>
                  <a:gd name="T35" fmla="*/ 54 h 200"/>
                  <a:gd name="T36" fmla="*/ 10 w 56"/>
                  <a:gd name="T37" fmla="*/ 28 h 200"/>
                  <a:gd name="T38" fmla="*/ 39 w 56"/>
                  <a:gd name="T39" fmla="*/ 0 h 2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6"/>
                  <a:gd name="T61" fmla="*/ 0 h 200"/>
                  <a:gd name="T62" fmla="*/ 56 w 56"/>
                  <a:gd name="T63" fmla="*/ 200 h 20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6" h="200">
                    <a:moveTo>
                      <a:pt x="39" y="0"/>
                    </a:moveTo>
                    <a:cubicBezTo>
                      <a:pt x="39" y="18"/>
                      <a:pt x="39" y="36"/>
                      <a:pt x="39" y="54"/>
                    </a:cubicBezTo>
                    <a:cubicBezTo>
                      <a:pt x="44" y="54"/>
                      <a:pt x="49" y="54"/>
                      <a:pt x="55" y="54"/>
                    </a:cubicBezTo>
                    <a:cubicBezTo>
                      <a:pt x="55" y="67"/>
                      <a:pt x="55" y="81"/>
                      <a:pt x="55" y="94"/>
                    </a:cubicBezTo>
                    <a:cubicBezTo>
                      <a:pt x="49" y="94"/>
                      <a:pt x="44" y="94"/>
                      <a:pt x="39" y="94"/>
                    </a:cubicBezTo>
                    <a:cubicBezTo>
                      <a:pt x="39" y="111"/>
                      <a:pt x="39" y="128"/>
                      <a:pt x="39" y="145"/>
                    </a:cubicBezTo>
                    <a:cubicBezTo>
                      <a:pt x="39" y="151"/>
                      <a:pt x="39" y="155"/>
                      <a:pt x="40" y="157"/>
                    </a:cubicBezTo>
                    <a:cubicBezTo>
                      <a:pt x="41" y="160"/>
                      <a:pt x="42" y="161"/>
                      <a:pt x="45" y="161"/>
                    </a:cubicBezTo>
                    <a:cubicBezTo>
                      <a:pt x="47" y="161"/>
                      <a:pt x="50" y="160"/>
                      <a:pt x="54" y="158"/>
                    </a:cubicBezTo>
                    <a:cubicBezTo>
                      <a:pt x="54" y="170"/>
                      <a:pt x="55" y="183"/>
                      <a:pt x="56" y="196"/>
                    </a:cubicBezTo>
                    <a:cubicBezTo>
                      <a:pt x="49" y="199"/>
                      <a:pt x="42" y="200"/>
                      <a:pt x="36" y="200"/>
                    </a:cubicBezTo>
                    <a:cubicBezTo>
                      <a:pt x="29" y="200"/>
                      <a:pt x="24" y="198"/>
                      <a:pt x="20" y="195"/>
                    </a:cubicBezTo>
                    <a:cubicBezTo>
                      <a:pt x="17" y="191"/>
                      <a:pt x="14" y="186"/>
                      <a:pt x="13" y="179"/>
                    </a:cubicBezTo>
                    <a:cubicBezTo>
                      <a:pt x="11" y="172"/>
                      <a:pt x="10" y="160"/>
                      <a:pt x="10" y="144"/>
                    </a:cubicBezTo>
                    <a:cubicBezTo>
                      <a:pt x="10" y="128"/>
                      <a:pt x="10" y="111"/>
                      <a:pt x="10" y="94"/>
                    </a:cubicBezTo>
                    <a:cubicBezTo>
                      <a:pt x="7" y="94"/>
                      <a:pt x="3" y="94"/>
                      <a:pt x="0" y="94"/>
                    </a:cubicBezTo>
                    <a:cubicBezTo>
                      <a:pt x="0" y="81"/>
                      <a:pt x="0" y="67"/>
                      <a:pt x="0" y="54"/>
                    </a:cubicBezTo>
                    <a:cubicBezTo>
                      <a:pt x="3" y="54"/>
                      <a:pt x="7" y="54"/>
                      <a:pt x="10" y="54"/>
                    </a:cubicBezTo>
                    <a:cubicBezTo>
                      <a:pt x="10" y="45"/>
                      <a:pt x="10" y="37"/>
                      <a:pt x="10" y="28"/>
                    </a:cubicBezTo>
                    <a:cubicBezTo>
                      <a:pt x="20" y="18"/>
                      <a:pt x="30" y="9"/>
                      <a:pt x="39"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7" name="Freeform 65"/>
              <p:cNvSpPr>
                <a:spLocks noEditPoints="1"/>
              </p:cNvSpPr>
              <p:nvPr/>
            </p:nvSpPr>
            <p:spPr bwMode="auto">
              <a:xfrm>
                <a:off x="3974" y="2929"/>
                <a:ext cx="85" cy="149"/>
              </a:xfrm>
              <a:custGeom>
                <a:avLst/>
                <a:gdLst>
                  <a:gd name="T0" fmla="*/ 0 w 528"/>
                  <a:gd name="T1" fmla="*/ 0 h 715"/>
                  <a:gd name="T2" fmla="*/ 0 w 528"/>
                  <a:gd name="T3" fmla="*/ 0 h 715"/>
                  <a:gd name="T4" fmla="*/ 0 w 528"/>
                  <a:gd name="T5" fmla="*/ 0 h 715"/>
                  <a:gd name="T6" fmla="*/ 0 w 528"/>
                  <a:gd name="T7" fmla="*/ 0 h 715"/>
                  <a:gd name="T8" fmla="*/ 0 w 528"/>
                  <a:gd name="T9" fmla="*/ 0 h 715"/>
                  <a:gd name="T10" fmla="*/ 0 w 528"/>
                  <a:gd name="T11" fmla="*/ 0 h 715"/>
                  <a:gd name="T12" fmla="*/ 0 w 528"/>
                  <a:gd name="T13" fmla="*/ 0 h 715"/>
                  <a:gd name="T14" fmla="*/ 0 w 528"/>
                  <a:gd name="T15" fmla="*/ 0 h 715"/>
                  <a:gd name="T16" fmla="*/ 0 w 528"/>
                  <a:gd name="T17" fmla="*/ 0 h 715"/>
                  <a:gd name="T18" fmla="*/ 0 w 528"/>
                  <a:gd name="T19" fmla="*/ 0 h 715"/>
                  <a:gd name="T20" fmla="*/ 0 w 528"/>
                  <a:gd name="T21" fmla="*/ 1 h 715"/>
                  <a:gd name="T22" fmla="*/ 0 w 528"/>
                  <a:gd name="T23" fmla="*/ 1 h 715"/>
                  <a:gd name="T24" fmla="*/ 0 w 528"/>
                  <a:gd name="T25" fmla="*/ 1 h 715"/>
                  <a:gd name="T26" fmla="*/ 0 w 528"/>
                  <a:gd name="T27" fmla="*/ 1 h 715"/>
                  <a:gd name="T28" fmla="*/ 0 w 528"/>
                  <a:gd name="T29" fmla="*/ 1 h 715"/>
                  <a:gd name="T30" fmla="*/ 0 w 528"/>
                  <a:gd name="T31" fmla="*/ 1 h 715"/>
                  <a:gd name="T32" fmla="*/ 0 w 528"/>
                  <a:gd name="T33" fmla="*/ 1 h 715"/>
                  <a:gd name="T34" fmla="*/ 0 w 528"/>
                  <a:gd name="T35" fmla="*/ 1 h 715"/>
                  <a:gd name="T36" fmla="*/ 0 w 528"/>
                  <a:gd name="T37" fmla="*/ 1 h 715"/>
                  <a:gd name="T38" fmla="*/ 0 w 528"/>
                  <a:gd name="T39" fmla="*/ 1 h 715"/>
                  <a:gd name="T40" fmla="*/ 0 w 528"/>
                  <a:gd name="T41" fmla="*/ 1 h 715"/>
                  <a:gd name="T42" fmla="*/ 0 w 528"/>
                  <a:gd name="T43" fmla="*/ 1 h 715"/>
                  <a:gd name="T44" fmla="*/ 0 w 528"/>
                  <a:gd name="T45" fmla="*/ 1 h 715"/>
                  <a:gd name="T46" fmla="*/ 0 w 528"/>
                  <a:gd name="T47" fmla="*/ 0 h 715"/>
                  <a:gd name="T48" fmla="*/ 0 w 528"/>
                  <a:gd name="T49" fmla="*/ 0 h 715"/>
                  <a:gd name="T50" fmla="*/ 0 w 528"/>
                  <a:gd name="T51" fmla="*/ 0 h 715"/>
                  <a:gd name="T52" fmla="*/ 0 w 528"/>
                  <a:gd name="T53" fmla="*/ 0 h 715"/>
                  <a:gd name="T54" fmla="*/ 0 w 528"/>
                  <a:gd name="T55" fmla="*/ 0 h 715"/>
                  <a:gd name="T56" fmla="*/ 0 w 528"/>
                  <a:gd name="T57" fmla="*/ 1 h 715"/>
                  <a:gd name="T58" fmla="*/ 0 w 528"/>
                  <a:gd name="T59" fmla="*/ 1 h 715"/>
                  <a:gd name="T60" fmla="*/ 0 w 528"/>
                  <a:gd name="T61" fmla="*/ 1 h 715"/>
                  <a:gd name="T62" fmla="*/ 0 w 528"/>
                  <a:gd name="T63" fmla="*/ 1 h 715"/>
                  <a:gd name="T64" fmla="*/ 0 w 528"/>
                  <a:gd name="T65" fmla="*/ 1 h 715"/>
                  <a:gd name="T66" fmla="*/ 0 w 528"/>
                  <a:gd name="T67" fmla="*/ 1 h 715"/>
                  <a:gd name="T68" fmla="*/ 0 w 528"/>
                  <a:gd name="T69" fmla="*/ 1 h 715"/>
                  <a:gd name="T70" fmla="*/ 0 w 528"/>
                  <a:gd name="T71" fmla="*/ 1 h 715"/>
                  <a:gd name="T72" fmla="*/ 0 w 528"/>
                  <a:gd name="T73" fmla="*/ 1 h 715"/>
                  <a:gd name="T74" fmla="*/ 0 w 528"/>
                  <a:gd name="T75" fmla="*/ 1 h 7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8"/>
                  <a:gd name="T115" fmla="*/ 0 h 715"/>
                  <a:gd name="T116" fmla="*/ 528 w 528"/>
                  <a:gd name="T117" fmla="*/ 715 h 71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8" h="715">
                    <a:moveTo>
                      <a:pt x="182" y="237"/>
                    </a:moveTo>
                    <a:cubicBezTo>
                      <a:pt x="126" y="228"/>
                      <a:pt x="70" y="220"/>
                      <a:pt x="14" y="211"/>
                    </a:cubicBezTo>
                    <a:cubicBezTo>
                      <a:pt x="21" y="167"/>
                      <a:pt x="30" y="132"/>
                      <a:pt x="42" y="107"/>
                    </a:cubicBezTo>
                    <a:cubicBezTo>
                      <a:pt x="53" y="82"/>
                      <a:pt x="71" y="61"/>
                      <a:pt x="93" y="42"/>
                    </a:cubicBezTo>
                    <a:cubicBezTo>
                      <a:pt x="109" y="28"/>
                      <a:pt x="131" y="18"/>
                      <a:pt x="159" y="11"/>
                    </a:cubicBezTo>
                    <a:cubicBezTo>
                      <a:pt x="187" y="4"/>
                      <a:pt x="218" y="0"/>
                      <a:pt x="251" y="0"/>
                    </a:cubicBezTo>
                    <a:cubicBezTo>
                      <a:pt x="304" y="0"/>
                      <a:pt x="346" y="4"/>
                      <a:pt x="378" y="13"/>
                    </a:cubicBezTo>
                    <a:cubicBezTo>
                      <a:pt x="410" y="22"/>
                      <a:pt x="437" y="40"/>
                      <a:pt x="457" y="68"/>
                    </a:cubicBezTo>
                    <a:cubicBezTo>
                      <a:pt x="472" y="88"/>
                      <a:pt x="484" y="115"/>
                      <a:pt x="493" y="150"/>
                    </a:cubicBezTo>
                    <a:cubicBezTo>
                      <a:pt x="501" y="186"/>
                      <a:pt x="506" y="220"/>
                      <a:pt x="506" y="252"/>
                    </a:cubicBezTo>
                    <a:cubicBezTo>
                      <a:pt x="506" y="353"/>
                      <a:pt x="506" y="453"/>
                      <a:pt x="506" y="554"/>
                    </a:cubicBezTo>
                    <a:cubicBezTo>
                      <a:pt x="506" y="586"/>
                      <a:pt x="507" y="611"/>
                      <a:pt x="510" y="629"/>
                    </a:cubicBezTo>
                    <a:cubicBezTo>
                      <a:pt x="513" y="648"/>
                      <a:pt x="519" y="671"/>
                      <a:pt x="528" y="699"/>
                    </a:cubicBezTo>
                    <a:cubicBezTo>
                      <a:pt x="473" y="699"/>
                      <a:pt x="418" y="699"/>
                      <a:pt x="363" y="699"/>
                    </a:cubicBezTo>
                    <a:cubicBezTo>
                      <a:pt x="357" y="682"/>
                      <a:pt x="352" y="668"/>
                      <a:pt x="350" y="659"/>
                    </a:cubicBezTo>
                    <a:cubicBezTo>
                      <a:pt x="348" y="650"/>
                      <a:pt x="346" y="636"/>
                      <a:pt x="344" y="616"/>
                    </a:cubicBezTo>
                    <a:cubicBezTo>
                      <a:pt x="322" y="649"/>
                      <a:pt x="298" y="672"/>
                      <a:pt x="276" y="686"/>
                    </a:cubicBezTo>
                    <a:cubicBezTo>
                      <a:pt x="245" y="705"/>
                      <a:pt x="208" y="715"/>
                      <a:pt x="167" y="715"/>
                    </a:cubicBezTo>
                    <a:cubicBezTo>
                      <a:pt x="112" y="715"/>
                      <a:pt x="71" y="696"/>
                      <a:pt x="43" y="658"/>
                    </a:cubicBezTo>
                    <a:cubicBezTo>
                      <a:pt x="15" y="620"/>
                      <a:pt x="0" y="574"/>
                      <a:pt x="0" y="518"/>
                    </a:cubicBezTo>
                    <a:cubicBezTo>
                      <a:pt x="0" y="466"/>
                      <a:pt x="11" y="424"/>
                      <a:pt x="31" y="390"/>
                    </a:cubicBezTo>
                    <a:cubicBezTo>
                      <a:pt x="51" y="357"/>
                      <a:pt x="89" y="332"/>
                      <a:pt x="144" y="316"/>
                    </a:cubicBezTo>
                    <a:cubicBezTo>
                      <a:pt x="210" y="295"/>
                      <a:pt x="253" y="282"/>
                      <a:pt x="272" y="274"/>
                    </a:cubicBezTo>
                    <a:cubicBezTo>
                      <a:pt x="291" y="266"/>
                      <a:pt x="312" y="256"/>
                      <a:pt x="334" y="243"/>
                    </a:cubicBezTo>
                    <a:cubicBezTo>
                      <a:pt x="334" y="211"/>
                      <a:pt x="330" y="188"/>
                      <a:pt x="321" y="175"/>
                    </a:cubicBezTo>
                    <a:cubicBezTo>
                      <a:pt x="312" y="162"/>
                      <a:pt x="296" y="156"/>
                      <a:pt x="274" y="156"/>
                    </a:cubicBezTo>
                    <a:cubicBezTo>
                      <a:pt x="245" y="156"/>
                      <a:pt x="223" y="163"/>
                      <a:pt x="209" y="177"/>
                    </a:cubicBezTo>
                    <a:cubicBezTo>
                      <a:pt x="198" y="188"/>
                      <a:pt x="189" y="207"/>
                      <a:pt x="182" y="237"/>
                    </a:cubicBezTo>
                    <a:close/>
                    <a:moveTo>
                      <a:pt x="334" y="375"/>
                    </a:moveTo>
                    <a:cubicBezTo>
                      <a:pt x="310" y="388"/>
                      <a:pt x="285" y="399"/>
                      <a:pt x="259" y="409"/>
                    </a:cubicBezTo>
                    <a:cubicBezTo>
                      <a:pt x="223" y="423"/>
                      <a:pt x="200" y="437"/>
                      <a:pt x="191" y="451"/>
                    </a:cubicBezTo>
                    <a:cubicBezTo>
                      <a:pt x="181" y="465"/>
                      <a:pt x="176" y="481"/>
                      <a:pt x="176" y="499"/>
                    </a:cubicBezTo>
                    <a:cubicBezTo>
                      <a:pt x="176" y="520"/>
                      <a:pt x="181" y="536"/>
                      <a:pt x="191" y="549"/>
                    </a:cubicBezTo>
                    <a:cubicBezTo>
                      <a:pt x="200" y="563"/>
                      <a:pt x="215" y="569"/>
                      <a:pt x="233" y="569"/>
                    </a:cubicBezTo>
                    <a:cubicBezTo>
                      <a:pt x="253" y="569"/>
                      <a:pt x="271" y="562"/>
                      <a:pt x="288" y="548"/>
                    </a:cubicBezTo>
                    <a:cubicBezTo>
                      <a:pt x="305" y="534"/>
                      <a:pt x="317" y="517"/>
                      <a:pt x="324" y="496"/>
                    </a:cubicBezTo>
                    <a:cubicBezTo>
                      <a:pt x="330" y="476"/>
                      <a:pt x="334" y="450"/>
                      <a:pt x="334" y="417"/>
                    </a:cubicBezTo>
                    <a:cubicBezTo>
                      <a:pt x="334" y="403"/>
                      <a:pt x="334" y="389"/>
                      <a:pt x="334" y="375"/>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8" name="Freeform 66"/>
              <p:cNvSpPr>
                <a:spLocks/>
              </p:cNvSpPr>
              <p:nvPr/>
            </p:nvSpPr>
            <p:spPr bwMode="auto">
              <a:xfrm>
                <a:off x="4066" y="2878"/>
                <a:ext cx="55" cy="200"/>
              </a:xfrm>
              <a:custGeom>
                <a:avLst/>
                <a:gdLst>
                  <a:gd name="T0" fmla="*/ 39 w 55"/>
                  <a:gd name="T1" fmla="*/ 0 h 200"/>
                  <a:gd name="T2" fmla="*/ 39 w 55"/>
                  <a:gd name="T3" fmla="*/ 54 h 200"/>
                  <a:gd name="T4" fmla="*/ 55 w 55"/>
                  <a:gd name="T5" fmla="*/ 54 h 200"/>
                  <a:gd name="T6" fmla="*/ 55 w 55"/>
                  <a:gd name="T7" fmla="*/ 94 h 200"/>
                  <a:gd name="T8" fmla="*/ 39 w 55"/>
                  <a:gd name="T9" fmla="*/ 94 h 200"/>
                  <a:gd name="T10" fmla="*/ 39 w 55"/>
                  <a:gd name="T11" fmla="*/ 145 h 200"/>
                  <a:gd name="T12" fmla="*/ 40 w 55"/>
                  <a:gd name="T13" fmla="*/ 157 h 200"/>
                  <a:gd name="T14" fmla="*/ 45 w 55"/>
                  <a:gd name="T15" fmla="*/ 161 h 200"/>
                  <a:gd name="T16" fmla="*/ 54 w 55"/>
                  <a:gd name="T17" fmla="*/ 158 h 200"/>
                  <a:gd name="T18" fmla="*/ 55 w 55"/>
                  <a:gd name="T19" fmla="*/ 196 h 200"/>
                  <a:gd name="T20" fmla="*/ 36 w 55"/>
                  <a:gd name="T21" fmla="*/ 200 h 200"/>
                  <a:gd name="T22" fmla="*/ 20 w 55"/>
                  <a:gd name="T23" fmla="*/ 195 h 200"/>
                  <a:gd name="T24" fmla="*/ 13 w 55"/>
                  <a:gd name="T25" fmla="*/ 179 h 200"/>
                  <a:gd name="T26" fmla="*/ 10 w 55"/>
                  <a:gd name="T27" fmla="*/ 144 h 200"/>
                  <a:gd name="T28" fmla="*/ 10 w 55"/>
                  <a:gd name="T29" fmla="*/ 94 h 200"/>
                  <a:gd name="T30" fmla="*/ 0 w 55"/>
                  <a:gd name="T31" fmla="*/ 94 h 200"/>
                  <a:gd name="T32" fmla="*/ 0 w 55"/>
                  <a:gd name="T33" fmla="*/ 54 h 200"/>
                  <a:gd name="T34" fmla="*/ 10 w 55"/>
                  <a:gd name="T35" fmla="*/ 54 h 200"/>
                  <a:gd name="T36" fmla="*/ 10 w 55"/>
                  <a:gd name="T37" fmla="*/ 28 h 200"/>
                  <a:gd name="T38" fmla="*/ 39 w 55"/>
                  <a:gd name="T39" fmla="*/ 0 h 2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5"/>
                  <a:gd name="T61" fmla="*/ 0 h 200"/>
                  <a:gd name="T62" fmla="*/ 55 w 55"/>
                  <a:gd name="T63" fmla="*/ 200 h 20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5" h="200">
                    <a:moveTo>
                      <a:pt x="39" y="0"/>
                    </a:moveTo>
                    <a:cubicBezTo>
                      <a:pt x="39" y="18"/>
                      <a:pt x="39" y="36"/>
                      <a:pt x="39" y="54"/>
                    </a:cubicBezTo>
                    <a:cubicBezTo>
                      <a:pt x="44" y="54"/>
                      <a:pt x="49" y="54"/>
                      <a:pt x="55" y="54"/>
                    </a:cubicBezTo>
                    <a:cubicBezTo>
                      <a:pt x="55" y="67"/>
                      <a:pt x="55" y="81"/>
                      <a:pt x="55" y="94"/>
                    </a:cubicBezTo>
                    <a:cubicBezTo>
                      <a:pt x="49" y="94"/>
                      <a:pt x="44" y="94"/>
                      <a:pt x="39" y="94"/>
                    </a:cubicBezTo>
                    <a:cubicBezTo>
                      <a:pt x="39" y="111"/>
                      <a:pt x="39" y="128"/>
                      <a:pt x="39" y="145"/>
                    </a:cubicBezTo>
                    <a:cubicBezTo>
                      <a:pt x="39" y="151"/>
                      <a:pt x="39" y="155"/>
                      <a:pt x="40" y="157"/>
                    </a:cubicBezTo>
                    <a:cubicBezTo>
                      <a:pt x="41" y="160"/>
                      <a:pt x="42" y="161"/>
                      <a:pt x="45" y="161"/>
                    </a:cubicBezTo>
                    <a:cubicBezTo>
                      <a:pt x="47" y="161"/>
                      <a:pt x="50" y="160"/>
                      <a:pt x="54" y="158"/>
                    </a:cubicBezTo>
                    <a:cubicBezTo>
                      <a:pt x="54" y="170"/>
                      <a:pt x="55" y="183"/>
                      <a:pt x="55" y="196"/>
                    </a:cubicBezTo>
                    <a:cubicBezTo>
                      <a:pt x="48" y="199"/>
                      <a:pt x="42" y="200"/>
                      <a:pt x="36" y="200"/>
                    </a:cubicBezTo>
                    <a:cubicBezTo>
                      <a:pt x="29" y="200"/>
                      <a:pt x="23" y="198"/>
                      <a:pt x="20" y="195"/>
                    </a:cubicBezTo>
                    <a:cubicBezTo>
                      <a:pt x="17" y="191"/>
                      <a:pt x="14" y="186"/>
                      <a:pt x="13" y="179"/>
                    </a:cubicBezTo>
                    <a:cubicBezTo>
                      <a:pt x="11" y="172"/>
                      <a:pt x="10" y="160"/>
                      <a:pt x="10" y="144"/>
                    </a:cubicBezTo>
                    <a:cubicBezTo>
                      <a:pt x="10" y="128"/>
                      <a:pt x="10" y="111"/>
                      <a:pt x="10" y="94"/>
                    </a:cubicBezTo>
                    <a:cubicBezTo>
                      <a:pt x="7" y="94"/>
                      <a:pt x="3" y="94"/>
                      <a:pt x="0" y="94"/>
                    </a:cubicBezTo>
                    <a:cubicBezTo>
                      <a:pt x="0" y="81"/>
                      <a:pt x="0" y="67"/>
                      <a:pt x="0" y="54"/>
                    </a:cubicBezTo>
                    <a:cubicBezTo>
                      <a:pt x="3" y="54"/>
                      <a:pt x="7" y="54"/>
                      <a:pt x="10" y="54"/>
                    </a:cubicBezTo>
                    <a:cubicBezTo>
                      <a:pt x="10" y="45"/>
                      <a:pt x="10" y="37"/>
                      <a:pt x="10" y="28"/>
                    </a:cubicBezTo>
                    <a:cubicBezTo>
                      <a:pt x="20" y="18"/>
                      <a:pt x="29" y="9"/>
                      <a:pt x="39"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79" name="Freeform 67"/>
              <p:cNvSpPr>
                <a:spLocks noEditPoints="1"/>
              </p:cNvSpPr>
              <p:nvPr/>
            </p:nvSpPr>
            <p:spPr bwMode="auto">
              <a:xfrm>
                <a:off x="4135" y="2878"/>
                <a:ext cx="29" cy="197"/>
              </a:xfrm>
              <a:custGeom>
                <a:avLst/>
                <a:gdLst>
                  <a:gd name="T0" fmla="*/ 0 w 176"/>
                  <a:gd name="T1" fmla="*/ 0 h 944"/>
                  <a:gd name="T2" fmla="*/ 0 w 176"/>
                  <a:gd name="T3" fmla="*/ 0 h 944"/>
                  <a:gd name="T4" fmla="*/ 0 w 176"/>
                  <a:gd name="T5" fmla="*/ 0 h 944"/>
                  <a:gd name="T6" fmla="*/ 0 w 176"/>
                  <a:gd name="T7" fmla="*/ 0 h 944"/>
                  <a:gd name="T8" fmla="*/ 0 w 176"/>
                  <a:gd name="T9" fmla="*/ 0 h 944"/>
                  <a:gd name="T10" fmla="*/ 0 w 176"/>
                  <a:gd name="T11" fmla="*/ 0 h 944"/>
                  <a:gd name="T12" fmla="*/ 0 w 176"/>
                  <a:gd name="T13" fmla="*/ 0 h 944"/>
                  <a:gd name="T14" fmla="*/ 0 w 176"/>
                  <a:gd name="T15" fmla="*/ 2 h 944"/>
                  <a:gd name="T16" fmla="*/ 0 w 176"/>
                  <a:gd name="T17" fmla="*/ 2 h 944"/>
                  <a:gd name="T18" fmla="*/ 0 w 176"/>
                  <a:gd name="T19" fmla="*/ 0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944"/>
                  <a:gd name="T32" fmla="*/ 176 w 176"/>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944">
                    <a:moveTo>
                      <a:pt x="0" y="0"/>
                    </a:moveTo>
                    <a:cubicBezTo>
                      <a:pt x="59" y="0"/>
                      <a:pt x="117" y="0"/>
                      <a:pt x="176" y="0"/>
                    </a:cubicBezTo>
                    <a:cubicBezTo>
                      <a:pt x="176" y="60"/>
                      <a:pt x="176" y="119"/>
                      <a:pt x="176" y="179"/>
                    </a:cubicBezTo>
                    <a:cubicBezTo>
                      <a:pt x="117" y="179"/>
                      <a:pt x="59" y="179"/>
                      <a:pt x="0" y="179"/>
                    </a:cubicBezTo>
                    <a:cubicBezTo>
                      <a:pt x="0" y="119"/>
                      <a:pt x="0" y="60"/>
                      <a:pt x="0" y="0"/>
                    </a:cubicBezTo>
                    <a:close/>
                    <a:moveTo>
                      <a:pt x="0" y="261"/>
                    </a:moveTo>
                    <a:cubicBezTo>
                      <a:pt x="59" y="261"/>
                      <a:pt x="117" y="261"/>
                      <a:pt x="176" y="261"/>
                    </a:cubicBezTo>
                    <a:cubicBezTo>
                      <a:pt x="176" y="488"/>
                      <a:pt x="176" y="716"/>
                      <a:pt x="176" y="944"/>
                    </a:cubicBezTo>
                    <a:cubicBezTo>
                      <a:pt x="117" y="944"/>
                      <a:pt x="59" y="944"/>
                      <a:pt x="0" y="944"/>
                    </a:cubicBezTo>
                    <a:cubicBezTo>
                      <a:pt x="0" y="716"/>
                      <a:pt x="0" y="488"/>
                      <a:pt x="0" y="261"/>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80" name="Freeform 68"/>
              <p:cNvSpPr>
                <a:spLocks noEditPoints="1"/>
              </p:cNvSpPr>
              <p:nvPr/>
            </p:nvSpPr>
            <p:spPr bwMode="auto">
              <a:xfrm>
                <a:off x="4178" y="2929"/>
                <a:ext cx="86" cy="149"/>
              </a:xfrm>
              <a:custGeom>
                <a:avLst/>
                <a:gdLst>
                  <a:gd name="T0" fmla="*/ 0 w 526"/>
                  <a:gd name="T1" fmla="*/ 1 h 715"/>
                  <a:gd name="T2" fmla="*/ 0 w 526"/>
                  <a:gd name="T3" fmla="*/ 0 h 715"/>
                  <a:gd name="T4" fmla="*/ 0 w 526"/>
                  <a:gd name="T5" fmla="*/ 0 h 715"/>
                  <a:gd name="T6" fmla="*/ 0 w 526"/>
                  <a:gd name="T7" fmla="*/ 0 h 715"/>
                  <a:gd name="T8" fmla="*/ 0 w 526"/>
                  <a:gd name="T9" fmla="*/ 1 h 715"/>
                  <a:gd name="T10" fmla="*/ 0 w 526"/>
                  <a:gd name="T11" fmla="*/ 1 h 715"/>
                  <a:gd name="T12" fmla="*/ 0 w 526"/>
                  <a:gd name="T13" fmla="*/ 1 h 715"/>
                  <a:gd name="T14" fmla="*/ 0 w 526"/>
                  <a:gd name="T15" fmla="*/ 1 h 715"/>
                  <a:gd name="T16" fmla="*/ 0 w 526"/>
                  <a:gd name="T17" fmla="*/ 1 h 715"/>
                  <a:gd name="T18" fmla="*/ 0 w 526"/>
                  <a:gd name="T19" fmla="*/ 1 h 715"/>
                  <a:gd name="T20" fmla="*/ 0 w 526"/>
                  <a:gd name="T21" fmla="*/ 1 h 715"/>
                  <a:gd name="T22" fmla="*/ 0 w 526"/>
                  <a:gd name="T23" fmla="*/ 1 h 715"/>
                  <a:gd name="T24" fmla="*/ 0 w 526"/>
                  <a:gd name="T25" fmla="*/ 1 h 715"/>
                  <a:gd name="T26" fmla="*/ 0 w 526"/>
                  <a:gd name="T27" fmla="*/ 1 h 715"/>
                  <a:gd name="T28" fmla="*/ 0 w 526"/>
                  <a:gd name="T29" fmla="*/ 0 h 715"/>
                  <a:gd name="T30" fmla="*/ 0 w 526"/>
                  <a:gd name="T31" fmla="*/ 0 h 715"/>
                  <a:gd name="T32" fmla="*/ 0 w 526"/>
                  <a:gd name="T33" fmla="*/ 0 h 715"/>
                  <a:gd name="T34" fmla="*/ 0 w 526"/>
                  <a:gd name="T35" fmla="*/ 1 h 7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6"/>
                  <a:gd name="T55" fmla="*/ 0 h 715"/>
                  <a:gd name="T56" fmla="*/ 526 w 526"/>
                  <a:gd name="T57" fmla="*/ 715 h 7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6" h="715">
                    <a:moveTo>
                      <a:pt x="0" y="359"/>
                    </a:moveTo>
                    <a:cubicBezTo>
                      <a:pt x="0" y="255"/>
                      <a:pt x="24" y="169"/>
                      <a:pt x="71" y="101"/>
                    </a:cubicBezTo>
                    <a:cubicBezTo>
                      <a:pt x="117" y="33"/>
                      <a:pt x="182" y="0"/>
                      <a:pt x="262" y="0"/>
                    </a:cubicBezTo>
                    <a:cubicBezTo>
                      <a:pt x="354" y="0"/>
                      <a:pt x="423" y="40"/>
                      <a:pt x="469" y="119"/>
                    </a:cubicBezTo>
                    <a:cubicBezTo>
                      <a:pt x="506" y="183"/>
                      <a:pt x="526" y="262"/>
                      <a:pt x="526" y="356"/>
                    </a:cubicBezTo>
                    <a:cubicBezTo>
                      <a:pt x="526" y="460"/>
                      <a:pt x="502" y="546"/>
                      <a:pt x="456" y="614"/>
                    </a:cubicBezTo>
                    <a:cubicBezTo>
                      <a:pt x="410" y="682"/>
                      <a:pt x="345" y="715"/>
                      <a:pt x="262" y="715"/>
                    </a:cubicBezTo>
                    <a:cubicBezTo>
                      <a:pt x="188" y="715"/>
                      <a:pt x="128" y="688"/>
                      <a:pt x="84" y="631"/>
                    </a:cubicBezTo>
                    <a:cubicBezTo>
                      <a:pt x="29" y="562"/>
                      <a:pt x="0" y="471"/>
                      <a:pt x="0" y="359"/>
                    </a:cubicBezTo>
                    <a:close/>
                    <a:moveTo>
                      <a:pt x="176" y="359"/>
                    </a:moveTo>
                    <a:cubicBezTo>
                      <a:pt x="176" y="420"/>
                      <a:pt x="184" y="465"/>
                      <a:pt x="201" y="494"/>
                    </a:cubicBezTo>
                    <a:cubicBezTo>
                      <a:pt x="217" y="523"/>
                      <a:pt x="238" y="538"/>
                      <a:pt x="263" y="538"/>
                    </a:cubicBezTo>
                    <a:cubicBezTo>
                      <a:pt x="288" y="538"/>
                      <a:pt x="309" y="524"/>
                      <a:pt x="326" y="495"/>
                    </a:cubicBezTo>
                    <a:cubicBezTo>
                      <a:pt x="341" y="466"/>
                      <a:pt x="350" y="420"/>
                      <a:pt x="350" y="356"/>
                    </a:cubicBezTo>
                    <a:cubicBezTo>
                      <a:pt x="350" y="297"/>
                      <a:pt x="341" y="253"/>
                      <a:pt x="325" y="224"/>
                    </a:cubicBezTo>
                    <a:cubicBezTo>
                      <a:pt x="309" y="194"/>
                      <a:pt x="288" y="180"/>
                      <a:pt x="264" y="180"/>
                    </a:cubicBezTo>
                    <a:cubicBezTo>
                      <a:pt x="239" y="180"/>
                      <a:pt x="217" y="195"/>
                      <a:pt x="201" y="224"/>
                    </a:cubicBezTo>
                    <a:cubicBezTo>
                      <a:pt x="184" y="254"/>
                      <a:pt x="176" y="299"/>
                      <a:pt x="176" y="359"/>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81" name="Freeform 69"/>
              <p:cNvSpPr>
                <a:spLocks/>
              </p:cNvSpPr>
              <p:nvPr/>
            </p:nvSpPr>
            <p:spPr bwMode="auto">
              <a:xfrm>
                <a:off x="4277" y="2929"/>
                <a:ext cx="79" cy="146"/>
              </a:xfrm>
              <a:custGeom>
                <a:avLst/>
                <a:gdLst>
                  <a:gd name="T0" fmla="*/ 0 w 79"/>
                  <a:gd name="T1" fmla="*/ 3 h 146"/>
                  <a:gd name="T2" fmla="*/ 27 w 79"/>
                  <a:gd name="T3" fmla="*/ 3 h 146"/>
                  <a:gd name="T4" fmla="*/ 27 w 79"/>
                  <a:gd name="T5" fmla="*/ 26 h 146"/>
                  <a:gd name="T6" fmla="*/ 39 w 79"/>
                  <a:gd name="T7" fmla="*/ 6 h 146"/>
                  <a:gd name="T8" fmla="*/ 54 w 79"/>
                  <a:gd name="T9" fmla="*/ 0 h 146"/>
                  <a:gd name="T10" fmla="*/ 73 w 79"/>
                  <a:gd name="T11" fmla="*/ 13 h 146"/>
                  <a:gd name="T12" fmla="*/ 79 w 79"/>
                  <a:gd name="T13" fmla="*/ 55 h 146"/>
                  <a:gd name="T14" fmla="*/ 79 w 79"/>
                  <a:gd name="T15" fmla="*/ 146 h 146"/>
                  <a:gd name="T16" fmla="*/ 51 w 79"/>
                  <a:gd name="T17" fmla="*/ 146 h 146"/>
                  <a:gd name="T18" fmla="*/ 51 w 79"/>
                  <a:gd name="T19" fmla="*/ 67 h 146"/>
                  <a:gd name="T20" fmla="*/ 48 w 79"/>
                  <a:gd name="T21" fmla="*/ 48 h 146"/>
                  <a:gd name="T22" fmla="*/ 41 w 79"/>
                  <a:gd name="T23" fmla="*/ 43 h 146"/>
                  <a:gd name="T24" fmla="*/ 32 w 79"/>
                  <a:gd name="T25" fmla="*/ 50 h 146"/>
                  <a:gd name="T26" fmla="*/ 29 w 79"/>
                  <a:gd name="T27" fmla="*/ 77 h 146"/>
                  <a:gd name="T28" fmla="*/ 29 w 79"/>
                  <a:gd name="T29" fmla="*/ 146 h 146"/>
                  <a:gd name="T30" fmla="*/ 0 w 79"/>
                  <a:gd name="T31" fmla="*/ 146 h 146"/>
                  <a:gd name="T32" fmla="*/ 0 w 79"/>
                  <a:gd name="T33" fmla="*/ 3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
                  <a:gd name="T52" fmla="*/ 0 h 146"/>
                  <a:gd name="T53" fmla="*/ 79 w 79"/>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 h="146">
                    <a:moveTo>
                      <a:pt x="0" y="3"/>
                    </a:moveTo>
                    <a:cubicBezTo>
                      <a:pt x="9" y="3"/>
                      <a:pt x="18" y="3"/>
                      <a:pt x="27" y="3"/>
                    </a:cubicBezTo>
                    <a:cubicBezTo>
                      <a:pt x="27" y="11"/>
                      <a:pt x="27" y="19"/>
                      <a:pt x="27" y="26"/>
                    </a:cubicBezTo>
                    <a:cubicBezTo>
                      <a:pt x="31" y="17"/>
                      <a:pt x="35" y="10"/>
                      <a:pt x="39" y="6"/>
                    </a:cubicBezTo>
                    <a:cubicBezTo>
                      <a:pt x="43" y="2"/>
                      <a:pt x="48" y="0"/>
                      <a:pt x="54" y="0"/>
                    </a:cubicBezTo>
                    <a:cubicBezTo>
                      <a:pt x="62" y="0"/>
                      <a:pt x="68" y="4"/>
                      <a:pt x="73" y="13"/>
                    </a:cubicBezTo>
                    <a:cubicBezTo>
                      <a:pt x="77" y="22"/>
                      <a:pt x="79" y="36"/>
                      <a:pt x="79" y="55"/>
                    </a:cubicBezTo>
                    <a:cubicBezTo>
                      <a:pt x="79" y="85"/>
                      <a:pt x="79" y="115"/>
                      <a:pt x="79" y="146"/>
                    </a:cubicBezTo>
                    <a:cubicBezTo>
                      <a:pt x="70" y="146"/>
                      <a:pt x="60" y="146"/>
                      <a:pt x="51" y="146"/>
                    </a:cubicBezTo>
                    <a:cubicBezTo>
                      <a:pt x="51" y="120"/>
                      <a:pt x="51" y="94"/>
                      <a:pt x="51" y="67"/>
                    </a:cubicBezTo>
                    <a:cubicBezTo>
                      <a:pt x="51" y="58"/>
                      <a:pt x="50" y="52"/>
                      <a:pt x="48" y="48"/>
                    </a:cubicBezTo>
                    <a:cubicBezTo>
                      <a:pt x="46" y="44"/>
                      <a:pt x="44" y="43"/>
                      <a:pt x="41" y="43"/>
                    </a:cubicBezTo>
                    <a:cubicBezTo>
                      <a:pt x="37" y="43"/>
                      <a:pt x="34" y="45"/>
                      <a:pt x="32" y="50"/>
                    </a:cubicBezTo>
                    <a:cubicBezTo>
                      <a:pt x="30" y="55"/>
                      <a:pt x="29" y="64"/>
                      <a:pt x="29" y="77"/>
                    </a:cubicBezTo>
                    <a:cubicBezTo>
                      <a:pt x="29" y="100"/>
                      <a:pt x="29" y="123"/>
                      <a:pt x="29" y="146"/>
                    </a:cubicBezTo>
                    <a:cubicBezTo>
                      <a:pt x="19" y="146"/>
                      <a:pt x="10" y="146"/>
                      <a:pt x="0" y="146"/>
                    </a:cubicBezTo>
                    <a:cubicBezTo>
                      <a:pt x="0" y="98"/>
                      <a:pt x="0" y="51"/>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82" name="Freeform 70"/>
              <p:cNvSpPr>
                <a:spLocks/>
              </p:cNvSpPr>
              <p:nvPr/>
            </p:nvSpPr>
            <p:spPr bwMode="auto">
              <a:xfrm>
                <a:off x="4368" y="2929"/>
                <a:ext cx="79" cy="149"/>
              </a:xfrm>
              <a:custGeom>
                <a:avLst/>
                <a:gdLst>
                  <a:gd name="T0" fmla="*/ 0 w 79"/>
                  <a:gd name="T1" fmla="*/ 106 h 149"/>
                  <a:gd name="T2" fmla="*/ 28 w 79"/>
                  <a:gd name="T3" fmla="*/ 101 h 149"/>
                  <a:gd name="T4" fmla="*/ 33 w 79"/>
                  <a:gd name="T5" fmla="*/ 115 h 149"/>
                  <a:gd name="T6" fmla="*/ 42 w 79"/>
                  <a:gd name="T7" fmla="*/ 119 h 149"/>
                  <a:gd name="T8" fmla="*/ 51 w 79"/>
                  <a:gd name="T9" fmla="*/ 114 h 149"/>
                  <a:gd name="T10" fmla="*/ 53 w 79"/>
                  <a:gd name="T11" fmla="*/ 106 h 149"/>
                  <a:gd name="T12" fmla="*/ 50 w 79"/>
                  <a:gd name="T13" fmla="*/ 97 h 149"/>
                  <a:gd name="T14" fmla="*/ 38 w 79"/>
                  <a:gd name="T15" fmla="*/ 91 h 149"/>
                  <a:gd name="T16" fmla="*/ 17 w 79"/>
                  <a:gd name="T17" fmla="*/ 82 h 149"/>
                  <a:gd name="T18" fmla="*/ 7 w 79"/>
                  <a:gd name="T19" fmla="*/ 67 h 149"/>
                  <a:gd name="T20" fmla="*/ 3 w 79"/>
                  <a:gd name="T21" fmla="*/ 44 h 149"/>
                  <a:gd name="T22" fmla="*/ 8 w 79"/>
                  <a:gd name="T23" fmla="*/ 20 h 149"/>
                  <a:gd name="T24" fmla="*/ 19 w 79"/>
                  <a:gd name="T25" fmla="*/ 5 h 149"/>
                  <a:gd name="T26" fmla="*/ 39 w 79"/>
                  <a:gd name="T27" fmla="*/ 0 h 149"/>
                  <a:gd name="T28" fmla="*/ 59 w 79"/>
                  <a:gd name="T29" fmla="*/ 4 h 149"/>
                  <a:gd name="T30" fmla="*/ 70 w 79"/>
                  <a:gd name="T31" fmla="*/ 16 h 149"/>
                  <a:gd name="T32" fmla="*/ 77 w 79"/>
                  <a:gd name="T33" fmla="*/ 38 h 149"/>
                  <a:gd name="T34" fmla="*/ 50 w 79"/>
                  <a:gd name="T35" fmla="*/ 43 h 149"/>
                  <a:gd name="T36" fmla="*/ 46 w 79"/>
                  <a:gd name="T37" fmla="*/ 33 h 149"/>
                  <a:gd name="T38" fmla="*/ 38 w 79"/>
                  <a:gd name="T39" fmla="*/ 29 h 149"/>
                  <a:gd name="T40" fmla="*/ 31 w 79"/>
                  <a:gd name="T41" fmla="*/ 32 h 149"/>
                  <a:gd name="T42" fmla="*/ 29 w 79"/>
                  <a:gd name="T43" fmla="*/ 40 h 149"/>
                  <a:gd name="T44" fmla="*/ 32 w 79"/>
                  <a:gd name="T45" fmla="*/ 48 h 149"/>
                  <a:gd name="T46" fmla="*/ 44 w 79"/>
                  <a:gd name="T47" fmla="*/ 53 h 149"/>
                  <a:gd name="T48" fmla="*/ 65 w 79"/>
                  <a:gd name="T49" fmla="*/ 61 h 149"/>
                  <a:gd name="T50" fmla="*/ 76 w 79"/>
                  <a:gd name="T51" fmla="*/ 77 h 149"/>
                  <a:gd name="T52" fmla="*/ 79 w 79"/>
                  <a:gd name="T53" fmla="*/ 100 h 149"/>
                  <a:gd name="T54" fmla="*/ 75 w 79"/>
                  <a:gd name="T55" fmla="*/ 124 h 149"/>
                  <a:gd name="T56" fmla="*/ 63 w 79"/>
                  <a:gd name="T57" fmla="*/ 142 h 149"/>
                  <a:gd name="T58" fmla="*/ 40 w 79"/>
                  <a:gd name="T59" fmla="*/ 149 h 149"/>
                  <a:gd name="T60" fmla="*/ 11 w 79"/>
                  <a:gd name="T61" fmla="*/ 138 h 149"/>
                  <a:gd name="T62" fmla="*/ 0 w 79"/>
                  <a:gd name="T63" fmla="*/ 106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
                  <a:gd name="T97" fmla="*/ 0 h 149"/>
                  <a:gd name="T98" fmla="*/ 79 w 79"/>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 h="149">
                    <a:moveTo>
                      <a:pt x="0" y="106"/>
                    </a:moveTo>
                    <a:cubicBezTo>
                      <a:pt x="10" y="104"/>
                      <a:pt x="19" y="103"/>
                      <a:pt x="28" y="101"/>
                    </a:cubicBezTo>
                    <a:cubicBezTo>
                      <a:pt x="30" y="108"/>
                      <a:pt x="31" y="112"/>
                      <a:pt x="33" y="115"/>
                    </a:cubicBezTo>
                    <a:cubicBezTo>
                      <a:pt x="35" y="118"/>
                      <a:pt x="38" y="119"/>
                      <a:pt x="42" y="119"/>
                    </a:cubicBezTo>
                    <a:cubicBezTo>
                      <a:pt x="46" y="119"/>
                      <a:pt x="49" y="118"/>
                      <a:pt x="51" y="114"/>
                    </a:cubicBezTo>
                    <a:cubicBezTo>
                      <a:pt x="52" y="112"/>
                      <a:pt x="53" y="109"/>
                      <a:pt x="53" y="106"/>
                    </a:cubicBezTo>
                    <a:cubicBezTo>
                      <a:pt x="53" y="102"/>
                      <a:pt x="52" y="99"/>
                      <a:pt x="50" y="97"/>
                    </a:cubicBezTo>
                    <a:cubicBezTo>
                      <a:pt x="48" y="95"/>
                      <a:pt x="44" y="93"/>
                      <a:pt x="38" y="91"/>
                    </a:cubicBezTo>
                    <a:cubicBezTo>
                      <a:pt x="28" y="87"/>
                      <a:pt x="21" y="85"/>
                      <a:pt x="17" y="82"/>
                    </a:cubicBezTo>
                    <a:cubicBezTo>
                      <a:pt x="13" y="79"/>
                      <a:pt x="10" y="74"/>
                      <a:pt x="7" y="67"/>
                    </a:cubicBezTo>
                    <a:cubicBezTo>
                      <a:pt x="5" y="61"/>
                      <a:pt x="3" y="53"/>
                      <a:pt x="3" y="44"/>
                    </a:cubicBezTo>
                    <a:cubicBezTo>
                      <a:pt x="3" y="35"/>
                      <a:pt x="5" y="27"/>
                      <a:pt x="8" y="20"/>
                    </a:cubicBezTo>
                    <a:cubicBezTo>
                      <a:pt x="10" y="13"/>
                      <a:pt x="14" y="8"/>
                      <a:pt x="19" y="5"/>
                    </a:cubicBezTo>
                    <a:cubicBezTo>
                      <a:pt x="24" y="1"/>
                      <a:pt x="31" y="0"/>
                      <a:pt x="39" y="0"/>
                    </a:cubicBezTo>
                    <a:cubicBezTo>
                      <a:pt x="48" y="0"/>
                      <a:pt x="55" y="1"/>
                      <a:pt x="59" y="4"/>
                    </a:cubicBezTo>
                    <a:cubicBezTo>
                      <a:pt x="63" y="6"/>
                      <a:pt x="67" y="10"/>
                      <a:pt x="70" y="16"/>
                    </a:cubicBezTo>
                    <a:cubicBezTo>
                      <a:pt x="72" y="21"/>
                      <a:pt x="75" y="29"/>
                      <a:pt x="77" y="38"/>
                    </a:cubicBezTo>
                    <a:cubicBezTo>
                      <a:pt x="68" y="40"/>
                      <a:pt x="59" y="41"/>
                      <a:pt x="50" y="43"/>
                    </a:cubicBezTo>
                    <a:cubicBezTo>
                      <a:pt x="49" y="39"/>
                      <a:pt x="48" y="35"/>
                      <a:pt x="46" y="33"/>
                    </a:cubicBezTo>
                    <a:cubicBezTo>
                      <a:pt x="44" y="30"/>
                      <a:pt x="41" y="29"/>
                      <a:pt x="38" y="29"/>
                    </a:cubicBezTo>
                    <a:cubicBezTo>
                      <a:pt x="35" y="29"/>
                      <a:pt x="32" y="30"/>
                      <a:pt x="31" y="32"/>
                    </a:cubicBezTo>
                    <a:cubicBezTo>
                      <a:pt x="30" y="34"/>
                      <a:pt x="29" y="37"/>
                      <a:pt x="29" y="40"/>
                    </a:cubicBezTo>
                    <a:cubicBezTo>
                      <a:pt x="29" y="43"/>
                      <a:pt x="30" y="46"/>
                      <a:pt x="32" y="48"/>
                    </a:cubicBezTo>
                    <a:cubicBezTo>
                      <a:pt x="33" y="50"/>
                      <a:pt x="38" y="51"/>
                      <a:pt x="44" y="53"/>
                    </a:cubicBezTo>
                    <a:cubicBezTo>
                      <a:pt x="53" y="55"/>
                      <a:pt x="60" y="58"/>
                      <a:pt x="65" y="61"/>
                    </a:cubicBezTo>
                    <a:cubicBezTo>
                      <a:pt x="70" y="65"/>
                      <a:pt x="73" y="70"/>
                      <a:pt x="76" y="77"/>
                    </a:cubicBezTo>
                    <a:cubicBezTo>
                      <a:pt x="78" y="84"/>
                      <a:pt x="79" y="91"/>
                      <a:pt x="79" y="100"/>
                    </a:cubicBezTo>
                    <a:cubicBezTo>
                      <a:pt x="79" y="108"/>
                      <a:pt x="78" y="116"/>
                      <a:pt x="75" y="124"/>
                    </a:cubicBezTo>
                    <a:cubicBezTo>
                      <a:pt x="73" y="132"/>
                      <a:pt x="69" y="138"/>
                      <a:pt x="63" y="142"/>
                    </a:cubicBezTo>
                    <a:cubicBezTo>
                      <a:pt x="58" y="147"/>
                      <a:pt x="50" y="149"/>
                      <a:pt x="40" y="149"/>
                    </a:cubicBezTo>
                    <a:cubicBezTo>
                      <a:pt x="27" y="149"/>
                      <a:pt x="17" y="145"/>
                      <a:pt x="11" y="138"/>
                    </a:cubicBezTo>
                    <a:cubicBezTo>
                      <a:pt x="6" y="130"/>
                      <a:pt x="2" y="120"/>
                      <a:pt x="0" y="106"/>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411" name="Group 71"/>
            <p:cNvGrpSpPr>
              <a:grpSpLocks/>
            </p:cNvGrpSpPr>
            <p:nvPr/>
          </p:nvGrpSpPr>
          <p:grpSpPr bwMode="auto">
            <a:xfrm>
              <a:off x="3721" y="3402"/>
              <a:ext cx="1051" cy="211"/>
              <a:chOff x="3721" y="3402"/>
              <a:chExt cx="1051" cy="211"/>
            </a:xfrm>
          </p:grpSpPr>
          <p:sp>
            <p:nvSpPr>
              <p:cNvPr id="16435" name="Freeform 72"/>
              <p:cNvSpPr>
                <a:spLocks/>
              </p:cNvSpPr>
              <p:nvPr/>
            </p:nvSpPr>
            <p:spPr bwMode="auto">
              <a:xfrm>
                <a:off x="3721" y="3402"/>
                <a:ext cx="89" cy="207"/>
              </a:xfrm>
              <a:custGeom>
                <a:avLst/>
                <a:gdLst>
                  <a:gd name="T0" fmla="*/ 0 w 552"/>
                  <a:gd name="T1" fmla="*/ 0 h 991"/>
                  <a:gd name="T2" fmla="*/ 0 w 552"/>
                  <a:gd name="T3" fmla="*/ 0 h 991"/>
                  <a:gd name="T4" fmla="*/ 0 w 552"/>
                  <a:gd name="T5" fmla="*/ 0 h 991"/>
                  <a:gd name="T6" fmla="*/ 0 w 552"/>
                  <a:gd name="T7" fmla="*/ 0 h 991"/>
                  <a:gd name="T8" fmla="*/ 0 w 552"/>
                  <a:gd name="T9" fmla="*/ 1 h 991"/>
                  <a:gd name="T10" fmla="*/ 0 w 552"/>
                  <a:gd name="T11" fmla="*/ 1 h 991"/>
                  <a:gd name="T12" fmla="*/ 0 w 552"/>
                  <a:gd name="T13" fmla="*/ 1 h 991"/>
                  <a:gd name="T14" fmla="*/ 0 w 552"/>
                  <a:gd name="T15" fmla="*/ 1 h 991"/>
                  <a:gd name="T16" fmla="*/ 0 w 552"/>
                  <a:gd name="T17" fmla="*/ 2 h 991"/>
                  <a:gd name="T18" fmla="*/ 0 w 552"/>
                  <a:gd name="T19" fmla="*/ 2 h 991"/>
                  <a:gd name="T20" fmla="*/ 0 w 552"/>
                  <a:gd name="T21" fmla="*/ 0 h 99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2"/>
                  <a:gd name="T34" fmla="*/ 0 h 991"/>
                  <a:gd name="T35" fmla="*/ 552 w 552"/>
                  <a:gd name="T36" fmla="*/ 991 h 99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2" h="991">
                    <a:moveTo>
                      <a:pt x="0" y="0"/>
                    </a:moveTo>
                    <a:cubicBezTo>
                      <a:pt x="184" y="0"/>
                      <a:pt x="368" y="0"/>
                      <a:pt x="552" y="0"/>
                    </a:cubicBezTo>
                    <a:cubicBezTo>
                      <a:pt x="552" y="71"/>
                      <a:pt x="552" y="142"/>
                      <a:pt x="552" y="213"/>
                    </a:cubicBezTo>
                    <a:cubicBezTo>
                      <a:pt x="442" y="213"/>
                      <a:pt x="333" y="213"/>
                      <a:pt x="224" y="213"/>
                    </a:cubicBezTo>
                    <a:cubicBezTo>
                      <a:pt x="224" y="271"/>
                      <a:pt x="224" y="329"/>
                      <a:pt x="224" y="386"/>
                    </a:cubicBezTo>
                    <a:cubicBezTo>
                      <a:pt x="317" y="386"/>
                      <a:pt x="411" y="386"/>
                      <a:pt x="504" y="386"/>
                    </a:cubicBezTo>
                    <a:cubicBezTo>
                      <a:pt x="504" y="453"/>
                      <a:pt x="504" y="520"/>
                      <a:pt x="504" y="587"/>
                    </a:cubicBezTo>
                    <a:cubicBezTo>
                      <a:pt x="411" y="587"/>
                      <a:pt x="317" y="587"/>
                      <a:pt x="224" y="587"/>
                    </a:cubicBezTo>
                    <a:cubicBezTo>
                      <a:pt x="224" y="722"/>
                      <a:pt x="224" y="857"/>
                      <a:pt x="224" y="991"/>
                    </a:cubicBezTo>
                    <a:cubicBezTo>
                      <a:pt x="150" y="991"/>
                      <a:pt x="75" y="991"/>
                      <a:pt x="0" y="991"/>
                    </a:cubicBezTo>
                    <a:cubicBezTo>
                      <a:pt x="0" y="661"/>
                      <a:pt x="0" y="331"/>
                      <a:pt x="0" y="0"/>
                    </a:cubicBezTo>
                  </a:path>
                </a:pathLst>
              </a:custGeom>
              <a:solidFill>
                <a:srgbClr val="008080"/>
              </a:solidFill>
              <a:ln w="0">
                <a:solidFill>
                  <a:srgbClr val="000000"/>
                </a:solidFill>
                <a:prstDash val="solid"/>
                <a:round/>
                <a:headEnd/>
                <a:tailEnd/>
              </a:ln>
            </p:spPr>
            <p:txBody>
              <a:bodyPr/>
              <a:lstStyle/>
              <a:p>
                <a:endParaRPr lang="en-US"/>
              </a:p>
            </p:txBody>
          </p:sp>
          <p:sp>
            <p:nvSpPr>
              <p:cNvPr id="16436" name="Freeform 73"/>
              <p:cNvSpPr>
                <a:spLocks noEditPoints="1"/>
              </p:cNvSpPr>
              <p:nvPr/>
            </p:nvSpPr>
            <p:spPr bwMode="auto">
              <a:xfrm>
                <a:off x="3818" y="3456"/>
                <a:ext cx="98" cy="157"/>
              </a:xfrm>
              <a:custGeom>
                <a:avLst/>
                <a:gdLst>
                  <a:gd name="T0" fmla="*/ 0 w 601"/>
                  <a:gd name="T1" fmla="*/ 1 h 751"/>
                  <a:gd name="T2" fmla="*/ 0 w 601"/>
                  <a:gd name="T3" fmla="*/ 0 h 751"/>
                  <a:gd name="T4" fmla="*/ 0 w 601"/>
                  <a:gd name="T5" fmla="*/ 0 h 751"/>
                  <a:gd name="T6" fmla="*/ 0 w 601"/>
                  <a:gd name="T7" fmla="*/ 0 h 751"/>
                  <a:gd name="T8" fmla="*/ 0 w 601"/>
                  <a:gd name="T9" fmla="*/ 1 h 751"/>
                  <a:gd name="T10" fmla="*/ 0 w 601"/>
                  <a:gd name="T11" fmla="*/ 1 h 751"/>
                  <a:gd name="T12" fmla="*/ 0 w 601"/>
                  <a:gd name="T13" fmla="*/ 1 h 751"/>
                  <a:gd name="T14" fmla="*/ 0 w 601"/>
                  <a:gd name="T15" fmla="*/ 1 h 751"/>
                  <a:gd name="T16" fmla="*/ 0 w 601"/>
                  <a:gd name="T17" fmla="*/ 1 h 751"/>
                  <a:gd name="T18" fmla="*/ 0 w 601"/>
                  <a:gd name="T19" fmla="*/ 1 h 751"/>
                  <a:gd name="T20" fmla="*/ 0 w 601"/>
                  <a:gd name="T21" fmla="*/ 1 h 751"/>
                  <a:gd name="T22" fmla="*/ 0 w 601"/>
                  <a:gd name="T23" fmla="*/ 1 h 751"/>
                  <a:gd name="T24" fmla="*/ 0 w 601"/>
                  <a:gd name="T25" fmla="*/ 1 h 751"/>
                  <a:gd name="T26" fmla="*/ 0 w 601"/>
                  <a:gd name="T27" fmla="*/ 1 h 751"/>
                  <a:gd name="T28" fmla="*/ 0 w 601"/>
                  <a:gd name="T29" fmla="*/ 0 h 751"/>
                  <a:gd name="T30" fmla="*/ 0 w 601"/>
                  <a:gd name="T31" fmla="*/ 0 h 751"/>
                  <a:gd name="T32" fmla="*/ 0 w 601"/>
                  <a:gd name="T33" fmla="*/ 0 h 751"/>
                  <a:gd name="T34" fmla="*/ 0 w 601"/>
                  <a:gd name="T35" fmla="*/ 1 h 7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751"/>
                  <a:gd name="T56" fmla="*/ 601 w 601"/>
                  <a:gd name="T57" fmla="*/ 751 h 7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751">
                    <a:moveTo>
                      <a:pt x="0" y="378"/>
                    </a:moveTo>
                    <a:cubicBezTo>
                      <a:pt x="0" y="268"/>
                      <a:pt x="28" y="178"/>
                      <a:pt x="81" y="106"/>
                    </a:cubicBezTo>
                    <a:cubicBezTo>
                      <a:pt x="134" y="35"/>
                      <a:pt x="208" y="0"/>
                      <a:pt x="299" y="0"/>
                    </a:cubicBezTo>
                    <a:cubicBezTo>
                      <a:pt x="404" y="0"/>
                      <a:pt x="483" y="42"/>
                      <a:pt x="536" y="125"/>
                    </a:cubicBezTo>
                    <a:cubicBezTo>
                      <a:pt x="578" y="193"/>
                      <a:pt x="601" y="275"/>
                      <a:pt x="601" y="374"/>
                    </a:cubicBezTo>
                    <a:cubicBezTo>
                      <a:pt x="601" y="484"/>
                      <a:pt x="573" y="574"/>
                      <a:pt x="521" y="645"/>
                    </a:cubicBezTo>
                    <a:cubicBezTo>
                      <a:pt x="468" y="716"/>
                      <a:pt x="393" y="751"/>
                      <a:pt x="299" y="751"/>
                    </a:cubicBezTo>
                    <a:cubicBezTo>
                      <a:pt x="215" y="751"/>
                      <a:pt x="147" y="722"/>
                      <a:pt x="96" y="663"/>
                    </a:cubicBezTo>
                    <a:cubicBezTo>
                      <a:pt x="33" y="590"/>
                      <a:pt x="0" y="495"/>
                      <a:pt x="0" y="378"/>
                    </a:cubicBezTo>
                    <a:close/>
                    <a:moveTo>
                      <a:pt x="201" y="377"/>
                    </a:moveTo>
                    <a:cubicBezTo>
                      <a:pt x="201" y="441"/>
                      <a:pt x="211" y="488"/>
                      <a:pt x="230" y="519"/>
                    </a:cubicBezTo>
                    <a:cubicBezTo>
                      <a:pt x="248" y="549"/>
                      <a:pt x="272" y="565"/>
                      <a:pt x="300" y="565"/>
                    </a:cubicBezTo>
                    <a:cubicBezTo>
                      <a:pt x="329" y="565"/>
                      <a:pt x="353" y="550"/>
                      <a:pt x="372" y="519"/>
                    </a:cubicBezTo>
                    <a:cubicBezTo>
                      <a:pt x="390" y="489"/>
                      <a:pt x="399" y="441"/>
                      <a:pt x="399" y="374"/>
                    </a:cubicBezTo>
                    <a:cubicBezTo>
                      <a:pt x="399" y="312"/>
                      <a:pt x="390" y="265"/>
                      <a:pt x="371" y="235"/>
                    </a:cubicBezTo>
                    <a:cubicBezTo>
                      <a:pt x="353" y="204"/>
                      <a:pt x="329" y="190"/>
                      <a:pt x="302" y="190"/>
                    </a:cubicBezTo>
                    <a:cubicBezTo>
                      <a:pt x="273" y="190"/>
                      <a:pt x="248" y="205"/>
                      <a:pt x="230" y="236"/>
                    </a:cubicBezTo>
                    <a:cubicBezTo>
                      <a:pt x="211" y="267"/>
                      <a:pt x="201" y="314"/>
                      <a:pt x="201" y="377"/>
                    </a:cubicBezTo>
                    <a:close/>
                  </a:path>
                </a:pathLst>
              </a:custGeom>
              <a:solidFill>
                <a:srgbClr val="008080"/>
              </a:solidFill>
              <a:ln w="0">
                <a:solidFill>
                  <a:srgbClr val="000000"/>
                </a:solidFill>
                <a:prstDash val="solid"/>
                <a:round/>
                <a:headEnd/>
                <a:tailEnd/>
              </a:ln>
            </p:spPr>
            <p:txBody>
              <a:bodyPr/>
              <a:lstStyle/>
              <a:p>
                <a:endParaRPr lang="en-US"/>
              </a:p>
            </p:txBody>
          </p:sp>
          <p:sp>
            <p:nvSpPr>
              <p:cNvPr id="16437" name="Freeform 74"/>
              <p:cNvSpPr>
                <a:spLocks/>
              </p:cNvSpPr>
              <p:nvPr/>
            </p:nvSpPr>
            <p:spPr bwMode="auto">
              <a:xfrm>
                <a:off x="3932" y="3456"/>
                <a:ext cx="66" cy="153"/>
              </a:xfrm>
              <a:custGeom>
                <a:avLst/>
                <a:gdLst>
                  <a:gd name="T0" fmla="*/ 0 w 411"/>
                  <a:gd name="T1" fmla="*/ 0 h 734"/>
                  <a:gd name="T2" fmla="*/ 0 w 411"/>
                  <a:gd name="T3" fmla="*/ 0 h 734"/>
                  <a:gd name="T4" fmla="*/ 0 w 411"/>
                  <a:gd name="T5" fmla="*/ 0 h 734"/>
                  <a:gd name="T6" fmla="*/ 0 w 411"/>
                  <a:gd name="T7" fmla="*/ 0 h 734"/>
                  <a:gd name="T8" fmla="*/ 0 w 411"/>
                  <a:gd name="T9" fmla="*/ 0 h 734"/>
                  <a:gd name="T10" fmla="*/ 0 w 411"/>
                  <a:gd name="T11" fmla="*/ 0 h 734"/>
                  <a:gd name="T12" fmla="*/ 0 w 411"/>
                  <a:gd name="T13" fmla="*/ 0 h 734"/>
                  <a:gd name="T14" fmla="*/ 0 w 411"/>
                  <a:gd name="T15" fmla="*/ 0 h 734"/>
                  <a:gd name="T16" fmla="*/ 0 w 411"/>
                  <a:gd name="T17" fmla="*/ 0 h 734"/>
                  <a:gd name="T18" fmla="*/ 0 w 411"/>
                  <a:gd name="T19" fmla="*/ 1 h 734"/>
                  <a:gd name="T20" fmla="*/ 0 w 411"/>
                  <a:gd name="T21" fmla="*/ 1 h 734"/>
                  <a:gd name="T22" fmla="*/ 0 w 411"/>
                  <a:gd name="T23" fmla="*/ 1 h 734"/>
                  <a:gd name="T24" fmla="*/ 0 w 411"/>
                  <a:gd name="T25" fmla="*/ 0 h 7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1"/>
                  <a:gd name="T40" fmla="*/ 0 h 734"/>
                  <a:gd name="T41" fmla="*/ 411 w 411"/>
                  <a:gd name="T42" fmla="*/ 734 h 7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1" h="734">
                    <a:moveTo>
                      <a:pt x="0" y="17"/>
                    </a:moveTo>
                    <a:cubicBezTo>
                      <a:pt x="63" y="17"/>
                      <a:pt x="125" y="17"/>
                      <a:pt x="188" y="17"/>
                    </a:cubicBezTo>
                    <a:cubicBezTo>
                      <a:pt x="188" y="56"/>
                      <a:pt x="188" y="95"/>
                      <a:pt x="188" y="134"/>
                    </a:cubicBezTo>
                    <a:cubicBezTo>
                      <a:pt x="205" y="83"/>
                      <a:pt x="225" y="49"/>
                      <a:pt x="244" y="29"/>
                    </a:cubicBezTo>
                    <a:cubicBezTo>
                      <a:pt x="263" y="10"/>
                      <a:pt x="286" y="0"/>
                      <a:pt x="315" y="0"/>
                    </a:cubicBezTo>
                    <a:cubicBezTo>
                      <a:pt x="344" y="0"/>
                      <a:pt x="377" y="13"/>
                      <a:pt x="411" y="38"/>
                    </a:cubicBezTo>
                    <a:cubicBezTo>
                      <a:pt x="391" y="104"/>
                      <a:pt x="370" y="169"/>
                      <a:pt x="349" y="234"/>
                    </a:cubicBezTo>
                    <a:cubicBezTo>
                      <a:pt x="326" y="221"/>
                      <a:pt x="307" y="214"/>
                      <a:pt x="293" y="214"/>
                    </a:cubicBezTo>
                    <a:cubicBezTo>
                      <a:pt x="267" y="214"/>
                      <a:pt x="246" y="229"/>
                      <a:pt x="232" y="259"/>
                    </a:cubicBezTo>
                    <a:cubicBezTo>
                      <a:pt x="212" y="301"/>
                      <a:pt x="201" y="379"/>
                      <a:pt x="201" y="494"/>
                    </a:cubicBezTo>
                    <a:cubicBezTo>
                      <a:pt x="201" y="574"/>
                      <a:pt x="201" y="654"/>
                      <a:pt x="201" y="734"/>
                    </a:cubicBezTo>
                    <a:cubicBezTo>
                      <a:pt x="134" y="734"/>
                      <a:pt x="67" y="734"/>
                      <a:pt x="0" y="734"/>
                    </a:cubicBezTo>
                    <a:cubicBezTo>
                      <a:pt x="0" y="495"/>
                      <a:pt x="0" y="256"/>
                      <a:pt x="0" y="17"/>
                    </a:cubicBezTo>
                  </a:path>
                </a:pathLst>
              </a:custGeom>
              <a:solidFill>
                <a:srgbClr val="008080"/>
              </a:solidFill>
              <a:ln w="0">
                <a:solidFill>
                  <a:srgbClr val="000000"/>
                </a:solidFill>
                <a:prstDash val="solid"/>
                <a:round/>
                <a:headEnd/>
                <a:tailEnd/>
              </a:ln>
            </p:spPr>
            <p:txBody>
              <a:bodyPr/>
              <a:lstStyle/>
              <a:p>
                <a:endParaRPr lang="en-US"/>
              </a:p>
            </p:txBody>
          </p:sp>
          <p:sp>
            <p:nvSpPr>
              <p:cNvPr id="16438" name="Freeform 75"/>
              <p:cNvSpPr>
                <a:spLocks/>
              </p:cNvSpPr>
              <p:nvPr/>
            </p:nvSpPr>
            <p:spPr bwMode="auto">
              <a:xfrm>
                <a:off x="4012" y="3456"/>
                <a:ext cx="144" cy="153"/>
              </a:xfrm>
              <a:custGeom>
                <a:avLst/>
                <a:gdLst>
                  <a:gd name="T0" fmla="*/ 0 w 887"/>
                  <a:gd name="T1" fmla="*/ 0 h 734"/>
                  <a:gd name="T2" fmla="*/ 0 w 887"/>
                  <a:gd name="T3" fmla="*/ 0 h 734"/>
                  <a:gd name="T4" fmla="*/ 0 w 887"/>
                  <a:gd name="T5" fmla="*/ 0 h 734"/>
                  <a:gd name="T6" fmla="*/ 0 w 887"/>
                  <a:gd name="T7" fmla="*/ 0 h 734"/>
                  <a:gd name="T8" fmla="*/ 0 w 887"/>
                  <a:gd name="T9" fmla="*/ 0 h 734"/>
                  <a:gd name="T10" fmla="*/ 0 w 887"/>
                  <a:gd name="T11" fmla="*/ 0 h 734"/>
                  <a:gd name="T12" fmla="*/ 0 w 887"/>
                  <a:gd name="T13" fmla="*/ 0 h 734"/>
                  <a:gd name="T14" fmla="*/ 0 w 887"/>
                  <a:gd name="T15" fmla="*/ 0 h 734"/>
                  <a:gd name="T16" fmla="*/ 0 w 887"/>
                  <a:gd name="T17" fmla="*/ 0 h 734"/>
                  <a:gd name="T18" fmla="*/ 1 w 887"/>
                  <a:gd name="T19" fmla="*/ 0 h 734"/>
                  <a:gd name="T20" fmla="*/ 1 w 887"/>
                  <a:gd name="T21" fmla="*/ 1 h 734"/>
                  <a:gd name="T22" fmla="*/ 1 w 887"/>
                  <a:gd name="T23" fmla="*/ 1 h 734"/>
                  <a:gd name="T24" fmla="*/ 0 w 887"/>
                  <a:gd name="T25" fmla="*/ 1 h 734"/>
                  <a:gd name="T26" fmla="*/ 0 w 887"/>
                  <a:gd name="T27" fmla="*/ 1 h 734"/>
                  <a:gd name="T28" fmla="*/ 0 w 887"/>
                  <a:gd name="T29" fmla="*/ 0 h 734"/>
                  <a:gd name="T30" fmla="*/ 0 w 887"/>
                  <a:gd name="T31" fmla="*/ 0 h 734"/>
                  <a:gd name="T32" fmla="*/ 0 w 887"/>
                  <a:gd name="T33" fmla="*/ 0 h 734"/>
                  <a:gd name="T34" fmla="*/ 0 w 887"/>
                  <a:gd name="T35" fmla="*/ 1 h 734"/>
                  <a:gd name="T36" fmla="*/ 0 w 887"/>
                  <a:gd name="T37" fmla="*/ 1 h 734"/>
                  <a:gd name="T38" fmla="*/ 0 w 887"/>
                  <a:gd name="T39" fmla="*/ 1 h 734"/>
                  <a:gd name="T40" fmla="*/ 0 w 887"/>
                  <a:gd name="T41" fmla="*/ 1 h 734"/>
                  <a:gd name="T42" fmla="*/ 0 w 887"/>
                  <a:gd name="T43" fmla="*/ 1 h 734"/>
                  <a:gd name="T44" fmla="*/ 0 w 887"/>
                  <a:gd name="T45" fmla="*/ 0 h 734"/>
                  <a:gd name="T46" fmla="*/ 0 w 887"/>
                  <a:gd name="T47" fmla="*/ 0 h 734"/>
                  <a:gd name="T48" fmla="*/ 0 w 887"/>
                  <a:gd name="T49" fmla="*/ 0 h 734"/>
                  <a:gd name="T50" fmla="*/ 0 w 887"/>
                  <a:gd name="T51" fmla="*/ 1 h 734"/>
                  <a:gd name="T52" fmla="*/ 0 w 887"/>
                  <a:gd name="T53" fmla="*/ 1 h 734"/>
                  <a:gd name="T54" fmla="*/ 0 w 887"/>
                  <a:gd name="T55" fmla="*/ 1 h 734"/>
                  <a:gd name="T56" fmla="*/ 0 w 887"/>
                  <a:gd name="T57" fmla="*/ 0 h 73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87"/>
                  <a:gd name="T88" fmla="*/ 0 h 734"/>
                  <a:gd name="T89" fmla="*/ 887 w 887"/>
                  <a:gd name="T90" fmla="*/ 734 h 73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87" h="734">
                    <a:moveTo>
                      <a:pt x="0" y="17"/>
                    </a:moveTo>
                    <a:cubicBezTo>
                      <a:pt x="62" y="17"/>
                      <a:pt x="125" y="17"/>
                      <a:pt x="187" y="17"/>
                    </a:cubicBezTo>
                    <a:cubicBezTo>
                      <a:pt x="187" y="51"/>
                      <a:pt x="187" y="86"/>
                      <a:pt x="187" y="121"/>
                    </a:cubicBezTo>
                    <a:cubicBezTo>
                      <a:pt x="214" y="77"/>
                      <a:pt x="241" y="47"/>
                      <a:pt x="269" y="28"/>
                    </a:cubicBezTo>
                    <a:cubicBezTo>
                      <a:pt x="296" y="10"/>
                      <a:pt x="329" y="0"/>
                      <a:pt x="368" y="0"/>
                    </a:cubicBezTo>
                    <a:cubicBezTo>
                      <a:pt x="409" y="0"/>
                      <a:pt x="443" y="10"/>
                      <a:pt x="467" y="31"/>
                    </a:cubicBezTo>
                    <a:cubicBezTo>
                      <a:pt x="490" y="51"/>
                      <a:pt x="511" y="81"/>
                      <a:pt x="527" y="121"/>
                    </a:cubicBezTo>
                    <a:cubicBezTo>
                      <a:pt x="557" y="74"/>
                      <a:pt x="586" y="43"/>
                      <a:pt x="612" y="25"/>
                    </a:cubicBezTo>
                    <a:cubicBezTo>
                      <a:pt x="638" y="8"/>
                      <a:pt x="670" y="0"/>
                      <a:pt x="708" y="0"/>
                    </a:cubicBezTo>
                    <a:cubicBezTo>
                      <a:pt x="764" y="0"/>
                      <a:pt x="809" y="23"/>
                      <a:pt x="840" y="69"/>
                    </a:cubicBezTo>
                    <a:cubicBezTo>
                      <a:pt x="871" y="115"/>
                      <a:pt x="887" y="186"/>
                      <a:pt x="887" y="284"/>
                    </a:cubicBezTo>
                    <a:cubicBezTo>
                      <a:pt x="887" y="434"/>
                      <a:pt x="887" y="584"/>
                      <a:pt x="887" y="734"/>
                    </a:cubicBezTo>
                    <a:cubicBezTo>
                      <a:pt x="820" y="734"/>
                      <a:pt x="753" y="734"/>
                      <a:pt x="686" y="734"/>
                    </a:cubicBezTo>
                    <a:cubicBezTo>
                      <a:pt x="686" y="598"/>
                      <a:pt x="686" y="462"/>
                      <a:pt x="686" y="326"/>
                    </a:cubicBezTo>
                    <a:cubicBezTo>
                      <a:pt x="686" y="293"/>
                      <a:pt x="681" y="269"/>
                      <a:pt x="672" y="253"/>
                    </a:cubicBezTo>
                    <a:cubicBezTo>
                      <a:pt x="659" y="228"/>
                      <a:pt x="642" y="216"/>
                      <a:pt x="622" y="216"/>
                    </a:cubicBezTo>
                    <a:cubicBezTo>
                      <a:pt x="598" y="216"/>
                      <a:pt x="580" y="227"/>
                      <a:pt x="566" y="251"/>
                    </a:cubicBezTo>
                    <a:cubicBezTo>
                      <a:pt x="551" y="275"/>
                      <a:pt x="544" y="312"/>
                      <a:pt x="544" y="364"/>
                    </a:cubicBezTo>
                    <a:cubicBezTo>
                      <a:pt x="544" y="487"/>
                      <a:pt x="544" y="611"/>
                      <a:pt x="544" y="734"/>
                    </a:cubicBezTo>
                    <a:cubicBezTo>
                      <a:pt x="477" y="734"/>
                      <a:pt x="410" y="734"/>
                      <a:pt x="343" y="734"/>
                    </a:cubicBezTo>
                    <a:cubicBezTo>
                      <a:pt x="343" y="603"/>
                      <a:pt x="343" y="471"/>
                      <a:pt x="343" y="339"/>
                    </a:cubicBezTo>
                    <a:cubicBezTo>
                      <a:pt x="343" y="307"/>
                      <a:pt x="342" y="286"/>
                      <a:pt x="339" y="275"/>
                    </a:cubicBezTo>
                    <a:cubicBezTo>
                      <a:pt x="334" y="257"/>
                      <a:pt x="327" y="242"/>
                      <a:pt x="316" y="231"/>
                    </a:cubicBezTo>
                    <a:cubicBezTo>
                      <a:pt x="306" y="220"/>
                      <a:pt x="294" y="215"/>
                      <a:pt x="280" y="215"/>
                    </a:cubicBezTo>
                    <a:cubicBezTo>
                      <a:pt x="257" y="215"/>
                      <a:pt x="238" y="227"/>
                      <a:pt x="223" y="250"/>
                    </a:cubicBezTo>
                    <a:cubicBezTo>
                      <a:pt x="208" y="274"/>
                      <a:pt x="201" y="313"/>
                      <a:pt x="201" y="368"/>
                    </a:cubicBezTo>
                    <a:cubicBezTo>
                      <a:pt x="201" y="490"/>
                      <a:pt x="201" y="612"/>
                      <a:pt x="201" y="734"/>
                    </a:cubicBezTo>
                    <a:cubicBezTo>
                      <a:pt x="134" y="734"/>
                      <a:pt x="67" y="734"/>
                      <a:pt x="0" y="734"/>
                    </a:cubicBezTo>
                    <a:cubicBezTo>
                      <a:pt x="0" y="495"/>
                      <a:pt x="0" y="256"/>
                      <a:pt x="0" y="17"/>
                    </a:cubicBezTo>
                  </a:path>
                </a:pathLst>
              </a:custGeom>
              <a:solidFill>
                <a:srgbClr val="008080"/>
              </a:solidFill>
              <a:ln w="0">
                <a:solidFill>
                  <a:srgbClr val="000000"/>
                </a:solidFill>
                <a:prstDash val="solid"/>
                <a:round/>
                <a:headEnd/>
                <a:tailEnd/>
              </a:ln>
            </p:spPr>
            <p:txBody>
              <a:bodyPr/>
              <a:lstStyle/>
              <a:p>
                <a:endParaRPr lang="en-US"/>
              </a:p>
            </p:txBody>
          </p:sp>
          <p:sp>
            <p:nvSpPr>
              <p:cNvPr id="16439" name="Freeform 76"/>
              <p:cNvSpPr>
                <a:spLocks/>
              </p:cNvSpPr>
              <p:nvPr/>
            </p:nvSpPr>
            <p:spPr bwMode="auto">
              <a:xfrm>
                <a:off x="4175" y="3459"/>
                <a:ext cx="90" cy="154"/>
              </a:xfrm>
              <a:custGeom>
                <a:avLst/>
                <a:gdLst>
                  <a:gd name="T0" fmla="*/ 0 w 553"/>
                  <a:gd name="T1" fmla="*/ 1 h 734"/>
                  <a:gd name="T2" fmla="*/ 0 w 553"/>
                  <a:gd name="T3" fmla="*/ 1 h 734"/>
                  <a:gd name="T4" fmla="*/ 0 w 553"/>
                  <a:gd name="T5" fmla="*/ 1 h 734"/>
                  <a:gd name="T6" fmla="*/ 0 w 553"/>
                  <a:gd name="T7" fmla="*/ 1 h 734"/>
                  <a:gd name="T8" fmla="*/ 0 w 553"/>
                  <a:gd name="T9" fmla="*/ 1 h 734"/>
                  <a:gd name="T10" fmla="*/ 0 w 553"/>
                  <a:gd name="T11" fmla="*/ 1 h 734"/>
                  <a:gd name="T12" fmla="*/ 0 w 553"/>
                  <a:gd name="T13" fmla="*/ 1 h 734"/>
                  <a:gd name="T14" fmla="*/ 0 w 553"/>
                  <a:gd name="T15" fmla="*/ 0 h 734"/>
                  <a:gd name="T16" fmla="*/ 0 w 553"/>
                  <a:gd name="T17" fmla="*/ 0 h 734"/>
                  <a:gd name="T18" fmla="*/ 0 w 553"/>
                  <a:gd name="T19" fmla="*/ 1 h 734"/>
                  <a:gd name="T20" fmla="*/ 0 w 553"/>
                  <a:gd name="T21" fmla="*/ 1 h 734"/>
                  <a:gd name="T22" fmla="*/ 0 w 553"/>
                  <a:gd name="T23" fmla="*/ 1 h 734"/>
                  <a:gd name="T24" fmla="*/ 0 w 553"/>
                  <a:gd name="T25" fmla="*/ 1 h 734"/>
                  <a:gd name="T26" fmla="*/ 0 w 553"/>
                  <a:gd name="T27" fmla="*/ 1 h 734"/>
                  <a:gd name="T28" fmla="*/ 0 w 553"/>
                  <a:gd name="T29" fmla="*/ 0 h 734"/>
                  <a:gd name="T30" fmla="*/ 0 w 553"/>
                  <a:gd name="T31" fmla="*/ 0 h 734"/>
                  <a:gd name="T32" fmla="*/ 0 w 553"/>
                  <a:gd name="T33" fmla="*/ 1 h 7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3"/>
                  <a:gd name="T52" fmla="*/ 0 h 734"/>
                  <a:gd name="T53" fmla="*/ 553 w 553"/>
                  <a:gd name="T54" fmla="*/ 734 h 7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3" h="734">
                    <a:moveTo>
                      <a:pt x="553" y="717"/>
                    </a:moveTo>
                    <a:cubicBezTo>
                      <a:pt x="491" y="717"/>
                      <a:pt x="428" y="717"/>
                      <a:pt x="366" y="717"/>
                    </a:cubicBezTo>
                    <a:cubicBezTo>
                      <a:pt x="366" y="679"/>
                      <a:pt x="366" y="640"/>
                      <a:pt x="366" y="601"/>
                    </a:cubicBezTo>
                    <a:cubicBezTo>
                      <a:pt x="338" y="649"/>
                      <a:pt x="310" y="683"/>
                      <a:pt x="282" y="703"/>
                    </a:cubicBezTo>
                    <a:cubicBezTo>
                      <a:pt x="254" y="724"/>
                      <a:pt x="218" y="734"/>
                      <a:pt x="177" y="734"/>
                    </a:cubicBezTo>
                    <a:cubicBezTo>
                      <a:pt x="122" y="734"/>
                      <a:pt x="78" y="711"/>
                      <a:pt x="48" y="665"/>
                    </a:cubicBezTo>
                    <a:cubicBezTo>
                      <a:pt x="17" y="620"/>
                      <a:pt x="0" y="551"/>
                      <a:pt x="0" y="457"/>
                    </a:cubicBezTo>
                    <a:cubicBezTo>
                      <a:pt x="0" y="304"/>
                      <a:pt x="0" y="152"/>
                      <a:pt x="0" y="0"/>
                    </a:cubicBezTo>
                    <a:cubicBezTo>
                      <a:pt x="68" y="0"/>
                      <a:pt x="135" y="0"/>
                      <a:pt x="202" y="0"/>
                    </a:cubicBezTo>
                    <a:cubicBezTo>
                      <a:pt x="202" y="131"/>
                      <a:pt x="202" y="263"/>
                      <a:pt x="202" y="394"/>
                    </a:cubicBezTo>
                    <a:cubicBezTo>
                      <a:pt x="202" y="440"/>
                      <a:pt x="208" y="471"/>
                      <a:pt x="220" y="490"/>
                    </a:cubicBezTo>
                    <a:cubicBezTo>
                      <a:pt x="232" y="509"/>
                      <a:pt x="249" y="519"/>
                      <a:pt x="271" y="519"/>
                    </a:cubicBezTo>
                    <a:cubicBezTo>
                      <a:pt x="295" y="519"/>
                      <a:pt x="315" y="506"/>
                      <a:pt x="330" y="481"/>
                    </a:cubicBezTo>
                    <a:cubicBezTo>
                      <a:pt x="345" y="456"/>
                      <a:pt x="353" y="411"/>
                      <a:pt x="353" y="345"/>
                    </a:cubicBezTo>
                    <a:cubicBezTo>
                      <a:pt x="353" y="230"/>
                      <a:pt x="353" y="115"/>
                      <a:pt x="353" y="0"/>
                    </a:cubicBezTo>
                    <a:cubicBezTo>
                      <a:pt x="419" y="0"/>
                      <a:pt x="486" y="0"/>
                      <a:pt x="553" y="0"/>
                    </a:cubicBezTo>
                    <a:cubicBezTo>
                      <a:pt x="553" y="239"/>
                      <a:pt x="553" y="478"/>
                      <a:pt x="553" y="717"/>
                    </a:cubicBezTo>
                  </a:path>
                </a:pathLst>
              </a:custGeom>
              <a:solidFill>
                <a:srgbClr val="008080"/>
              </a:solidFill>
              <a:ln w="0">
                <a:solidFill>
                  <a:srgbClr val="000000"/>
                </a:solidFill>
                <a:prstDash val="solid"/>
                <a:round/>
                <a:headEnd/>
                <a:tailEnd/>
              </a:ln>
            </p:spPr>
            <p:txBody>
              <a:bodyPr/>
              <a:lstStyle/>
              <a:p>
                <a:endParaRPr lang="en-US"/>
              </a:p>
            </p:txBody>
          </p:sp>
          <p:sp>
            <p:nvSpPr>
              <p:cNvPr id="16440" name="Freeform 77"/>
              <p:cNvSpPr>
                <a:spLocks/>
              </p:cNvSpPr>
              <p:nvPr/>
            </p:nvSpPr>
            <p:spPr bwMode="auto">
              <a:xfrm>
                <a:off x="4286" y="3402"/>
                <a:ext cx="33" cy="207"/>
              </a:xfrm>
              <a:custGeom>
                <a:avLst/>
                <a:gdLst>
                  <a:gd name="T0" fmla="*/ 0 w 201"/>
                  <a:gd name="T1" fmla="*/ 0 h 991"/>
                  <a:gd name="T2" fmla="*/ 0 w 201"/>
                  <a:gd name="T3" fmla="*/ 0 h 991"/>
                  <a:gd name="T4" fmla="*/ 0 w 201"/>
                  <a:gd name="T5" fmla="*/ 2 h 991"/>
                  <a:gd name="T6" fmla="*/ 0 w 201"/>
                  <a:gd name="T7" fmla="*/ 2 h 991"/>
                  <a:gd name="T8" fmla="*/ 0 w 201"/>
                  <a:gd name="T9" fmla="*/ 0 h 991"/>
                  <a:gd name="T10" fmla="*/ 0 60000 65536"/>
                  <a:gd name="T11" fmla="*/ 0 60000 65536"/>
                  <a:gd name="T12" fmla="*/ 0 60000 65536"/>
                  <a:gd name="T13" fmla="*/ 0 60000 65536"/>
                  <a:gd name="T14" fmla="*/ 0 60000 65536"/>
                  <a:gd name="T15" fmla="*/ 0 w 201"/>
                  <a:gd name="T16" fmla="*/ 0 h 991"/>
                  <a:gd name="T17" fmla="*/ 201 w 201"/>
                  <a:gd name="T18" fmla="*/ 991 h 991"/>
                </a:gdLst>
                <a:ahLst/>
                <a:cxnLst>
                  <a:cxn ang="T10">
                    <a:pos x="T0" y="T1"/>
                  </a:cxn>
                  <a:cxn ang="T11">
                    <a:pos x="T2" y="T3"/>
                  </a:cxn>
                  <a:cxn ang="T12">
                    <a:pos x="T4" y="T5"/>
                  </a:cxn>
                  <a:cxn ang="T13">
                    <a:pos x="T6" y="T7"/>
                  </a:cxn>
                  <a:cxn ang="T14">
                    <a:pos x="T8" y="T9"/>
                  </a:cxn>
                </a:cxnLst>
                <a:rect l="T15" t="T16" r="T17" b="T18"/>
                <a:pathLst>
                  <a:path w="201" h="991">
                    <a:moveTo>
                      <a:pt x="0" y="0"/>
                    </a:moveTo>
                    <a:cubicBezTo>
                      <a:pt x="67" y="0"/>
                      <a:pt x="134" y="0"/>
                      <a:pt x="201" y="0"/>
                    </a:cubicBezTo>
                    <a:cubicBezTo>
                      <a:pt x="201" y="331"/>
                      <a:pt x="201" y="661"/>
                      <a:pt x="201" y="991"/>
                    </a:cubicBezTo>
                    <a:cubicBezTo>
                      <a:pt x="134" y="991"/>
                      <a:pt x="67" y="991"/>
                      <a:pt x="0" y="991"/>
                    </a:cubicBezTo>
                    <a:cubicBezTo>
                      <a:pt x="0" y="661"/>
                      <a:pt x="0" y="331"/>
                      <a:pt x="0" y="0"/>
                    </a:cubicBezTo>
                  </a:path>
                </a:pathLst>
              </a:custGeom>
              <a:solidFill>
                <a:srgbClr val="008080"/>
              </a:solidFill>
              <a:ln w="0">
                <a:solidFill>
                  <a:srgbClr val="000000"/>
                </a:solidFill>
                <a:prstDash val="solid"/>
                <a:round/>
                <a:headEnd/>
                <a:tailEnd/>
              </a:ln>
            </p:spPr>
            <p:txBody>
              <a:bodyPr/>
              <a:lstStyle/>
              <a:p>
                <a:endParaRPr lang="en-US"/>
              </a:p>
            </p:txBody>
          </p:sp>
          <p:sp>
            <p:nvSpPr>
              <p:cNvPr id="16441" name="Freeform 78"/>
              <p:cNvSpPr>
                <a:spLocks noEditPoints="1"/>
              </p:cNvSpPr>
              <p:nvPr/>
            </p:nvSpPr>
            <p:spPr bwMode="auto">
              <a:xfrm>
                <a:off x="4336" y="3456"/>
                <a:ext cx="97" cy="157"/>
              </a:xfrm>
              <a:custGeom>
                <a:avLst/>
                <a:gdLst>
                  <a:gd name="T0" fmla="*/ 0 w 601"/>
                  <a:gd name="T1" fmla="*/ 0 h 751"/>
                  <a:gd name="T2" fmla="*/ 0 w 601"/>
                  <a:gd name="T3" fmla="*/ 0 h 751"/>
                  <a:gd name="T4" fmla="*/ 0 w 601"/>
                  <a:gd name="T5" fmla="*/ 0 h 751"/>
                  <a:gd name="T6" fmla="*/ 0 w 601"/>
                  <a:gd name="T7" fmla="*/ 0 h 751"/>
                  <a:gd name="T8" fmla="*/ 0 w 601"/>
                  <a:gd name="T9" fmla="*/ 0 h 751"/>
                  <a:gd name="T10" fmla="*/ 0 w 601"/>
                  <a:gd name="T11" fmla="*/ 0 h 751"/>
                  <a:gd name="T12" fmla="*/ 0 w 601"/>
                  <a:gd name="T13" fmla="*/ 0 h 751"/>
                  <a:gd name="T14" fmla="*/ 0 w 601"/>
                  <a:gd name="T15" fmla="*/ 0 h 751"/>
                  <a:gd name="T16" fmla="*/ 0 w 601"/>
                  <a:gd name="T17" fmla="*/ 0 h 751"/>
                  <a:gd name="T18" fmla="*/ 0 w 601"/>
                  <a:gd name="T19" fmla="*/ 0 h 751"/>
                  <a:gd name="T20" fmla="*/ 0 w 601"/>
                  <a:gd name="T21" fmla="*/ 1 h 751"/>
                  <a:gd name="T22" fmla="*/ 0 w 601"/>
                  <a:gd name="T23" fmla="*/ 1 h 751"/>
                  <a:gd name="T24" fmla="*/ 0 w 601"/>
                  <a:gd name="T25" fmla="*/ 1 h 751"/>
                  <a:gd name="T26" fmla="*/ 0 w 601"/>
                  <a:gd name="T27" fmla="*/ 1 h 751"/>
                  <a:gd name="T28" fmla="*/ 0 w 601"/>
                  <a:gd name="T29" fmla="*/ 1 h 751"/>
                  <a:gd name="T30" fmla="*/ 0 w 601"/>
                  <a:gd name="T31" fmla="*/ 1 h 751"/>
                  <a:gd name="T32" fmla="*/ 0 w 601"/>
                  <a:gd name="T33" fmla="*/ 1 h 751"/>
                  <a:gd name="T34" fmla="*/ 0 w 601"/>
                  <a:gd name="T35" fmla="*/ 1 h 751"/>
                  <a:gd name="T36" fmla="*/ 0 w 601"/>
                  <a:gd name="T37" fmla="*/ 1 h 751"/>
                  <a:gd name="T38" fmla="*/ 0 w 601"/>
                  <a:gd name="T39" fmla="*/ 1 h 751"/>
                  <a:gd name="T40" fmla="*/ 0 w 601"/>
                  <a:gd name="T41" fmla="*/ 1 h 751"/>
                  <a:gd name="T42" fmla="*/ 0 w 601"/>
                  <a:gd name="T43" fmla="*/ 1 h 751"/>
                  <a:gd name="T44" fmla="*/ 0 w 601"/>
                  <a:gd name="T45" fmla="*/ 1 h 751"/>
                  <a:gd name="T46" fmla="*/ 0 w 601"/>
                  <a:gd name="T47" fmla="*/ 0 h 751"/>
                  <a:gd name="T48" fmla="*/ 0 w 601"/>
                  <a:gd name="T49" fmla="*/ 0 h 751"/>
                  <a:gd name="T50" fmla="*/ 0 w 601"/>
                  <a:gd name="T51" fmla="*/ 0 h 751"/>
                  <a:gd name="T52" fmla="*/ 0 w 601"/>
                  <a:gd name="T53" fmla="*/ 0 h 751"/>
                  <a:gd name="T54" fmla="*/ 0 w 601"/>
                  <a:gd name="T55" fmla="*/ 0 h 751"/>
                  <a:gd name="T56" fmla="*/ 0 w 601"/>
                  <a:gd name="T57" fmla="*/ 1 h 751"/>
                  <a:gd name="T58" fmla="*/ 0 w 601"/>
                  <a:gd name="T59" fmla="*/ 1 h 751"/>
                  <a:gd name="T60" fmla="*/ 0 w 601"/>
                  <a:gd name="T61" fmla="*/ 1 h 751"/>
                  <a:gd name="T62" fmla="*/ 0 w 601"/>
                  <a:gd name="T63" fmla="*/ 1 h 751"/>
                  <a:gd name="T64" fmla="*/ 0 w 601"/>
                  <a:gd name="T65" fmla="*/ 1 h 751"/>
                  <a:gd name="T66" fmla="*/ 0 w 601"/>
                  <a:gd name="T67" fmla="*/ 1 h 751"/>
                  <a:gd name="T68" fmla="*/ 0 w 601"/>
                  <a:gd name="T69" fmla="*/ 1 h 751"/>
                  <a:gd name="T70" fmla="*/ 0 w 601"/>
                  <a:gd name="T71" fmla="*/ 1 h 751"/>
                  <a:gd name="T72" fmla="*/ 0 w 601"/>
                  <a:gd name="T73" fmla="*/ 1 h 751"/>
                  <a:gd name="T74" fmla="*/ 0 w 601"/>
                  <a:gd name="T75" fmla="*/ 1 h 7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01"/>
                  <a:gd name="T115" fmla="*/ 0 h 751"/>
                  <a:gd name="T116" fmla="*/ 601 w 601"/>
                  <a:gd name="T117" fmla="*/ 751 h 7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01" h="751">
                    <a:moveTo>
                      <a:pt x="207" y="249"/>
                    </a:moveTo>
                    <a:cubicBezTo>
                      <a:pt x="143" y="240"/>
                      <a:pt x="79" y="231"/>
                      <a:pt x="15" y="221"/>
                    </a:cubicBezTo>
                    <a:cubicBezTo>
                      <a:pt x="23" y="175"/>
                      <a:pt x="33" y="139"/>
                      <a:pt x="47" y="113"/>
                    </a:cubicBezTo>
                    <a:cubicBezTo>
                      <a:pt x="60" y="86"/>
                      <a:pt x="80" y="64"/>
                      <a:pt x="105" y="44"/>
                    </a:cubicBezTo>
                    <a:cubicBezTo>
                      <a:pt x="123" y="30"/>
                      <a:pt x="149" y="19"/>
                      <a:pt x="181" y="12"/>
                    </a:cubicBezTo>
                    <a:cubicBezTo>
                      <a:pt x="213" y="4"/>
                      <a:pt x="248" y="0"/>
                      <a:pt x="286" y="0"/>
                    </a:cubicBezTo>
                    <a:cubicBezTo>
                      <a:pt x="346" y="0"/>
                      <a:pt x="394" y="5"/>
                      <a:pt x="430" y="14"/>
                    </a:cubicBezTo>
                    <a:cubicBezTo>
                      <a:pt x="467" y="23"/>
                      <a:pt x="497" y="43"/>
                      <a:pt x="521" y="72"/>
                    </a:cubicBezTo>
                    <a:cubicBezTo>
                      <a:pt x="538" y="92"/>
                      <a:pt x="552" y="121"/>
                      <a:pt x="562" y="158"/>
                    </a:cubicBezTo>
                    <a:cubicBezTo>
                      <a:pt x="571" y="195"/>
                      <a:pt x="576" y="231"/>
                      <a:pt x="576" y="265"/>
                    </a:cubicBezTo>
                    <a:cubicBezTo>
                      <a:pt x="576" y="370"/>
                      <a:pt x="576" y="476"/>
                      <a:pt x="576" y="582"/>
                    </a:cubicBezTo>
                    <a:cubicBezTo>
                      <a:pt x="576" y="616"/>
                      <a:pt x="578" y="642"/>
                      <a:pt x="581" y="661"/>
                    </a:cubicBezTo>
                    <a:cubicBezTo>
                      <a:pt x="584" y="680"/>
                      <a:pt x="591" y="705"/>
                      <a:pt x="601" y="734"/>
                    </a:cubicBezTo>
                    <a:cubicBezTo>
                      <a:pt x="539" y="734"/>
                      <a:pt x="476" y="734"/>
                      <a:pt x="413" y="734"/>
                    </a:cubicBezTo>
                    <a:cubicBezTo>
                      <a:pt x="406" y="716"/>
                      <a:pt x="401" y="702"/>
                      <a:pt x="399" y="692"/>
                    </a:cubicBezTo>
                    <a:cubicBezTo>
                      <a:pt x="396" y="682"/>
                      <a:pt x="394" y="668"/>
                      <a:pt x="392" y="647"/>
                    </a:cubicBezTo>
                    <a:cubicBezTo>
                      <a:pt x="366" y="681"/>
                      <a:pt x="339" y="706"/>
                      <a:pt x="314" y="721"/>
                    </a:cubicBezTo>
                    <a:cubicBezTo>
                      <a:pt x="278" y="741"/>
                      <a:pt x="237" y="751"/>
                      <a:pt x="190" y="751"/>
                    </a:cubicBezTo>
                    <a:cubicBezTo>
                      <a:pt x="128" y="751"/>
                      <a:pt x="80" y="731"/>
                      <a:pt x="48" y="691"/>
                    </a:cubicBezTo>
                    <a:cubicBezTo>
                      <a:pt x="16" y="651"/>
                      <a:pt x="0" y="603"/>
                      <a:pt x="0" y="545"/>
                    </a:cubicBezTo>
                    <a:cubicBezTo>
                      <a:pt x="0" y="490"/>
                      <a:pt x="12" y="445"/>
                      <a:pt x="35" y="410"/>
                    </a:cubicBezTo>
                    <a:cubicBezTo>
                      <a:pt x="57" y="375"/>
                      <a:pt x="101" y="349"/>
                      <a:pt x="163" y="332"/>
                    </a:cubicBezTo>
                    <a:cubicBezTo>
                      <a:pt x="239" y="310"/>
                      <a:pt x="288" y="297"/>
                      <a:pt x="310" y="288"/>
                    </a:cubicBezTo>
                    <a:cubicBezTo>
                      <a:pt x="332" y="279"/>
                      <a:pt x="355" y="269"/>
                      <a:pt x="380" y="255"/>
                    </a:cubicBezTo>
                    <a:cubicBezTo>
                      <a:pt x="380" y="221"/>
                      <a:pt x="375" y="198"/>
                      <a:pt x="365" y="184"/>
                    </a:cubicBezTo>
                    <a:cubicBezTo>
                      <a:pt x="355" y="171"/>
                      <a:pt x="337" y="164"/>
                      <a:pt x="312" y="164"/>
                    </a:cubicBezTo>
                    <a:cubicBezTo>
                      <a:pt x="279" y="164"/>
                      <a:pt x="254" y="171"/>
                      <a:pt x="238" y="186"/>
                    </a:cubicBezTo>
                    <a:cubicBezTo>
                      <a:pt x="225" y="197"/>
                      <a:pt x="215" y="218"/>
                      <a:pt x="207" y="249"/>
                    </a:cubicBezTo>
                    <a:close/>
                    <a:moveTo>
                      <a:pt x="380" y="394"/>
                    </a:moveTo>
                    <a:cubicBezTo>
                      <a:pt x="353" y="408"/>
                      <a:pt x="324" y="419"/>
                      <a:pt x="294" y="430"/>
                    </a:cubicBezTo>
                    <a:cubicBezTo>
                      <a:pt x="254" y="445"/>
                      <a:pt x="228" y="459"/>
                      <a:pt x="217" y="474"/>
                    </a:cubicBezTo>
                    <a:cubicBezTo>
                      <a:pt x="206" y="489"/>
                      <a:pt x="200" y="505"/>
                      <a:pt x="200" y="524"/>
                    </a:cubicBezTo>
                    <a:cubicBezTo>
                      <a:pt x="200" y="546"/>
                      <a:pt x="206" y="563"/>
                      <a:pt x="217" y="577"/>
                    </a:cubicBezTo>
                    <a:cubicBezTo>
                      <a:pt x="228" y="591"/>
                      <a:pt x="244" y="598"/>
                      <a:pt x="265" y="598"/>
                    </a:cubicBezTo>
                    <a:cubicBezTo>
                      <a:pt x="288" y="598"/>
                      <a:pt x="309" y="591"/>
                      <a:pt x="328" y="576"/>
                    </a:cubicBezTo>
                    <a:cubicBezTo>
                      <a:pt x="347" y="561"/>
                      <a:pt x="361" y="543"/>
                      <a:pt x="369" y="521"/>
                    </a:cubicBezTo>
                    <a:cubicBezTo>
                      <a:pt x="376" y="500"/>
                      <a:pt x="380" y="472"/>
                      <a:pt x="380" y="438"/>
                    </a:cubicBezTo>
                    <a:cubicBezTo>
                      <a:pt x="380" y="423"/>
                      <a:pt x="380" y="408"/>
                      <a:pt x="380" y="394"/>
                    </a:cubicBezTo>
                    <a:close/>
                  </a:path>
                </a:pathLst>
              </a:custGeom>
              <a:solidFill>
                <a:srgbClr val="008080"/>
              </a:solidFill>
              <a:ln w="0">
                <a:solidFill>
                  <a:srgbClr val="000000"/>
                </a:solidFill>
                <a:prstDash val="solid"/>
                <a:round/>
                <a:headEnd/>
                <a:tailEnd/>
              </a:ln>
            </p:spPr>
            <p:txBody>
              <a:bodyPr/>
              <a:lstStyle/>
              <a:p>
                <a:endParaRPr lang="en-US"/>
              </a:p>
            </p:txBody>
          </p:sp>
          <p:sp>
            <p:nvSpPr>
              <p:cNvPr id="16442" name="Freeform 79"/>
              <p:cNvSpPr>
                <a:spLocks/>
              </p:cNvSpPr>
              <p:nvPr/>
            </p:nvSpPr>
            <p:spPr bwMode="auto">
              <a:xfrm>
                <a:off x="4441" y="3402"/>
                <a:ext cx="63" cy="211"/>
              </a:xfrm>
              <a:custGeom>
                <a:avLst/>
                <a:gdLst>
                  <a:gd name="T0" fmla="*/ 0 w 392"/>
                  <a:gd name="T1" fmla="*/ 0 h 1008"/>
                  <a:gd name="T2" fmla="*/ 0 w 392"/>
                  <a:gd name="T3" fmla="*/ 1 h 1008"/>
                  <a:gd name="T4" fmla="*/ 0 w 392"/>
                  <a:gd name="T5" fmla="*/ 1 h 1008"/>
                  <a:gd name="T6" fmla="*/ 0 w 392"/>
                  <a:gd name="T7" fmla="*/ 1 h 1008"/>
                  <a:gd name="T8" fmla="*/ 0 w 392"/>
                  <a:gd name="T9" fmla="*/ 1 h 1008"/>
                  <a:gd name="T10" fmla="*/ 0 w 392"/>
                  <a:gd name="T11" fmla="*/ 1 h 1008"/>
                  <a:gd name="T12" fmla="*/ 0 w 392"/>
                  <a:gd name="T13" fmla="*/ 1 h 1008"/>
                  <a:gd name="T14" fmla="*/ 0 w 392"/>
                  <a:gd name="T15" fmla="*/ 2 h 1008"/>
                  <a:gd name="T16" fmla="*/ 0 w 392"/>
                  <a:gd name="T17" fmla="*/ 1 h 1008"/>
                  <a:gd name="T18" fmla="*/ 0 w 392"/>
                  <a:gd name="T19" fmla="*/ 2 h 1008"/>
                  <a:gd name="T20" fmla="*/ 0 w 392"/>
                  <a:gd name="T21" fmla="*/ 2 h 1008"/>
                  <a:gd name="T22" fmla="*/ 0 w 392"/>
                  <a:gd name="T23" fmla="*/ 2 h 1008"/>
                  <a:gd name="T24" fmla="*/ 0 w 392"/>
                  <a:gd name="T25" fmla="*/ 2 h 1008"/>
                  <a:gd name="T26" fmla="*/ 0 w 392"/>
                  <a:gd name="T27" fmla="*/ 1 h 1008"/>
                  <a:gd name="T28" fmla="*/ 0 w 392"/>
                  <a:gd name="T29" fmla="*/ 1 h 1008"/>
                  <a:gd name="T30" fmla="*/ 0 w 392"/>
                  <a:gd name="T31" fmla="*/ 1 h 1008"/>
                  <a:gd name="T32" fmla="*/ 0 w 392"/>
                  <a:gd name="T33" fmla="*/ 1 h 1008"/>
                  <a:gd name="T34" fmla="*/ 0 w 392"/>
                  <a:gd name="T35" fmla="*/ 1 h 1008"/>
                  <a:gd name="T36" fmla="*/ 0 w 392"/>
                  <a:gd name="T37" fmla="*/ 0 h 1008"/>
                  <a:gd name="T38" fmla="*/ 0 w 392"/>
                  <a:gd name="T39" fmla="*/ 0 h 10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92"/>
                  <a:gd name="T61" fmla="*/ 0 h 1008"/>
                  <a:gd name="T62" fmla="*/ 392 w 392"/>
                  <a:gd name="T63" fmla="*/ 1008 h 10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92" h="1008">
                    <a:moveTo>
                      <a:pt x="275" y="0"/>
                    </a:moveTo>
                    <a:cubicBezTo>
                      <a:pt x="275" y="91"/>
                      <a:pt x="275" y="182"/>
                      <a:pt x="275" y="274"/>
                    </a:cubicBezTo>
                    <a:cubicBezTo>
                      <a:pt x="312" y="274"/>
                      <a:pt x="348" y="274"/>
                      <a:pt x="385" y="274"/>
                    </a:cubicBezTo>
                    <a:cubicBezTo>
                      <a:pt x="385" y="341"/>
                      <a:pt x="385" y="408"/>
                      <a:pt x="385" y="475"/>
                    </a:cubicBezTo>
                    <a:cubicBezTo>
                      <a:pt x="348" y="475"/>
                      <a:pt x="312" y="475"/>
                      <a:pt x="275" y="475"/>
                    </a:cubicBezTo>
                    <a:cubicBezTo>
                      <a:pt x="275" y="560"/>
                      <a:pt x="275" y="645"/>
                      <a:pt x="275" y="730"/>
                    </a:cubicBezTo>
                    <a:cubicBezTo>
                      <a:pt x="275" y="760"/>
                      <a:pt x="277" y="781"/>
                      <a:pt x="281" y="791"/>
                    </a:cubicBezTo>
                    <a:cubicBezTo>
                      <a:pt x="287" y="806"/>
                      <a:pt x="299" y="813"/>
                      <a:pt x="316" y="813"/>
                    </a:cubicBezTo>
                    <a:cubicBezTo>
                      <a:pt x="330" y="813"/>
                      <a:pt x="351" y="808"/>
                      <a:pt x="378" y="796"/>
                    </a:cubicBezTo>
                    <a:cubicBezTo>
                      <a:pt x="382" y="859"/>
                      <a:pt x="388" y="922"/>
                      <a:pt x="392" y="985"/>
                    </a:cubicBezTo>
                    <a:cubicBezTo>
                      <a:pt x="343" y="1001"/>
                      <a:pt x="296" y="1008"/>
                      <a:pt x="254" y="1008"/>
                    </a:cubicBezTo>
                    <a:cubicBezTo>
                      <a:pt x="204" y="1008"/>
                      <a:pt x="167" y="999"/>
                      <a:pt x="143" y="981"/>
                    </a:cubicBezTo>
                    <a:cubicBezTo>
                      <a:pt x="120" y="964"/>
                      <a:pt x="102" y="937"/>
                      <a:pt x="91" y="902"/>
                    </a:cubicBezTo>
                    <a:cubicBezTo>
                      <a:pt x="80" y="866"/>
                      <a:pt x="74" y="808"/>
                      <a:pt x="74" y="728"/>
                    </a:cubicBezTo>
                    <a:cubicBezTo>
                      <a:pt x="74" y="644"/>
                      <a:pt x="74" y="559"/>
                      <a:pt x="74" y="475"/>
                    </a:cubicBezTo>
                    <a:cubicBezTo>
                      <a:pt x="49" y="475"/>
                      <a:pt x="25" y="475"/>
                      <a:pt x="0" y="475"/>
                    </a:cubicBezTo>
                    <a:cubicBezTo>
                      <a:pt x="0" y="408"/>
                      <a:pt x="0" y="341"/>
                      <a:pt x="0" y="274"/>
                    </a:cubicBezTo>
                    <a:cubicBezTo>
                      <a:pt x="25" y="274"/>
                      <a:pt x="49" y="274"/>
                      <a:pt x="74" y="274"/>
                    </a:cubicBezTo>
                    <a:cubicBezTo>
                      <a:pt x="74" y="230"/>
                      <a:pt x="74" y="186"/>
                      <a:pt x="74" y="142"/>
                    </a:cubicBezTo>
                    <a:cubicBezTo>
                      <a:pt x="141" y="94"/>
                      <a:pt x="208" y="48"/>
                      <a:pt x="275" y="0"/>
                    </a:cubicBezTo>
                  </a:path>
                </a:pathLst>
              </a:custGeom>
              <a:solidFill>
                <a:srgbClr val="008080"/>
              </a:solidFill>
              <a:ln w="0">
                <a:solidFill>
                  <a:srgbClr val="000000"/>
                </a:solidFill>
                <a:prstDash val="solid"/>
                <a:round/>
                <a:headEnd/>
                <a:tailEnd/>
              </a:ln>
            </p:spPr>
            <p:txBody>
              <a:bodyPr/>
              <a:lstStyle/>
              <a:p>
                <a:endParaRPr lang="en-US"/>
              </a:p>
            </p:txBody>
          </p:sp>
          <p:sp>
            <p:nvSpPr>
              <p:cNvPr id="16443" name="Freeform 80"/>
              <p:cNvSpPr>
                <a:spLocks noEditPoints="1"/>
              </p:cNvSpPr>
              <p:nvPr/>
            </p:nvSpPr>
            <p:spPr bwMode="auto">
              <a:xfrm>
                <a:off x="4520" y="3402"/>
                <a:ext cx="32" cy="207"/>
              </a:xfrm>
              <a:custGeom>
                <a:avLst/>
                <a:gdLst>
                  <a:gd name="T0" fmla="*/ 0 w 200"/>
                  <a:gd name="T1" fmla="*/ 0 h 991"/>
                  <a:gd name="T2" fmla="*/ 0 w 200"/>
                  <a:gd name="T3" fmla="*/ 0 h 991"/>
                  <a:gd name="T4" fmla="*/ 0 w 200"/>
                  <a:gd name="T5" fmla="*/ 0 h 991"/>
                  <a:gd name="T6" fmla="*/ 0 w 200"/>
                  <a:gd name="T7" fmla="*/ 0 h 991"/>
                  <a:gd name="T8" fmla="*/ 0 w 200"/>
                  <a:gd name="T9" fmla="*/ 0 h 991"/>
                  <a:gd name="T10" fmla="*/ 0 w 200"/>
                  <a:gd name="T11" fmla="*/ 1 h 991"/>
                  <a:gd name="T12" fmla="*/ 0 w 200"/>
                  <a:gd name="T13" fmla="*/ 1 h 991"/>
                  <a:gd name="T14" fmla="*/ 0 w 200"/>
                  <a:gd name="T15" fmla="*/ 2 h 991"/>
                  <a:gd name="T16" fmla="*/ 0 w 200"/>
                  <a:gd name="T17" fmla="*/ 2 h 991"/>
                  <a:gd name="T18" fmla="*/ 0 w 200"/>
                  <a:gd name="T19" fmla="*/ 1 h 9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0"/>
                  <a:gd name="T31" fmla="*/ 0 h 991"/>
                  <a:gd name="T32" fmla="*/ 200 w 200"/>
                  <a:gd name="T33" fmla="*/ 991 h 9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0" h="991">
                    <a:moveTo>
                      <a:pt x="0" y="0"/>
                    </a:moveTo>
                    <a:cubicBezTo>
                      <a:pt x="67" y="0"/>
                      <a:pt x="133" y="0"/>
                      <a:pt x="200" y="0"/>
                    </a:cubicBezTo>
                    <a:cubicBezTo>
                      <a:pt x="200" y="63"/>
                      <a:pt x="200" y="125"/>
                      <a:pt x="200" y="188"/>
                    </a:cubicBezTo>
                    <a:cubicBezTo>
                      <a:pt x="133" y="188"/>
                      <a:pt x="67" y="188"/>
                      <a:pt x="0" y="188"/>
                    </a:cubicBezTo>
                    <a:cubicBezTo>
                      <a:pt x="0" y="125"/>
                      <a:pt x="0" y="63"/>
                      <a:pt x="0" y="0"/>
                    </a:cubicBezTo>
                    <a:close/>
                    <a:moveTo>
                      <a:pt x="0" y="274"/>
                    </a:moveTo>
                    <a:cubicBezTo>
                      <a:pt x="67" y="274"/>
                      <a:pt x="133" y="274"/>
                      <a:pt x="200" y="274"/>
                    </a:cubicBezTo>
                    <a:cubicBezTo>
                      <a:pt x="200" y="513"/>
                      <a:pt x="200" y="752"/>
                      <a:pt x="200" y="991"/>
                    </a:cubicBezTo>
                    <a:cubicBezTo>
                      <a:pt x="133" y="991"/>
                      <a:pt x="67" y="991"/>
                      <a:pt x="0" y="991"/>
                    </a:cubicBezTo>
                    <a:cubicBezTo>
                      <a:pt x="0" y="752"/>
                      <a:pt x="0" y="513"/>
                      <a:pt x="0" y="274"/>
                    </a:cubicBezTo>
                    <a:close/>
                  </a:path>
                </a:pathLst>
              </a:custGeom>
              <a:solidFill>
                <a:srgbClr val="008080"/>
              </a:solidFill>
              <a:ln w="0">
                <a:solidFill>
                  <a:srgbClr val="000000"/>
                </a:solidFill>
                <a:prstDash val="solid"/>
                <a:round/>
                <a:headEnd/>
                <a:tailEnd/>
              </a:ln>
            </p:spPr>
            <p:txBody>
              <a:bodyPr/>
              <a:lstStyle/>
              <a:p>
                <a:endParaRPr lang="en-US"/>
              </a:p>
            </p:txBody>
          </p:sp>
          <p:sp>
            <p:nvSpPr>
              <p:cNvPr id="16444" name="Freeform 81"/>
              <p:cNvSpPr>
                <a:spLocks noEditPoints="1"/>
              </p:cNvSpPr>
              <p:nvPr/>
            </p:nvSpPr>
            <p:spPr bwMode="auto">
              <a:xfrm>
                <a:off x="4569" y="3456"/>
                <a:ext cx="98" cy="157"/>
              </a:xfrm>
              <a:custGeom>
                <a:avLst/>
                <a:gdLst>
                  <a:gd name="T0" fmla="*/ 0 w 600"/>
                  <a:gd name="T1" fmla="*/ 1 h 751"/>
                  <a:gd name="T2" fmla="*/ 0 w 600"/>
                  <a:gd name="T3" fmla="*/ 0 h 751"/>
                  <a:gd name="T4" fmla="*/ 0 w 600"/>
                  <a:gd name="T5" fmla="*/ 0 h 751"/>
                  <a:gd name="T6" fmla="*/ 0 w 600"/>
                  <a:gd name="T7" fmla="*/ 0 h 751"/>
                  <a:gd name="T8" fmla="*/ 0 w 600"/>
                  <a:gd name="T9" fmla="*/ 1 h 751"/>
                  <a:gd name="T10" fmla="*/ 0 w 600"/>
                  <a:gd name="T11" fmla="*/ 1 h 751"/>
                  <a:gd name="T12" fmla="*/ 0 w 600"/>
                  <a:gd name="T13" fmla="*/ 1 h 751"/>
                  <a:gd name="T14" fmla="*/ 0 w 600"/>
                  <a:gd name="T15" fmla="*/ 1 h 751"/>
                  <a:gd name="T16" fmla="*/ 0 w 600"/>
                  <a:gd name="T17" fmla="*/ 1 h 751"/>
                  <a:gd name="T18" fmla="*/ 0 w 600"/>
                  <a:gd name="T19" fmla="*/ 1 h 751"/>
                  <a:gd name="T20" fmla="*/ 0 w 600"/>
                  <a:gd name="T21" fmla="*/ 1 h 751"/>
                  <a:gd name="T22" fmla="*/ 0 w 600"/>
                  <a:gd name="T23" fmla="*/ 1 h 751"/>
                  <a:gd name="T24" fmla="*/ 0 w 600"/>
                  <a:gd name="T25" fmla="*/ 1 h 751"/>
                  <a:gd name="T26" fmla="*/ 0 w 600"/>
                  <a:gd name="T27" fmla="*/ 1 h 751"/>
                  <a:gd name="T28" fmla="*/ 0 w 600"/>
                  <a:gd name="T29" fmla="*/ 0 h 751"/>
                  <a:gd name="T30" fmla="*/ 0 w 600"/>
                  <a:gd name="T31" fmla="*/ 0 h 751"/>
                  <a:gd name="T32" fmla="*/ 0 w 600"/>
                  <a:gd name="T33" fmla="*/ 0 h 751"/>
                  <a:gd name="T34" fmla="*/ 0 w 600"/>
                  <a:gd name="T35" fmla="*/ 1 h 7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0"/>
                  <a:gd name="T55" fmla="*/ 0 h 751"/>
                  <a:gd name="T56" fmla="*/ 600 w 600"/>
                  <a:gd name="T57" fmla="*/ 751 h 7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0" h="751">
                    <a:moveTo>
                      <a:pt x="0" y="378"/>
                    </a:moveTo>
                    <a:cubicBezTo>
                      <a:pt x="0" y="268"/>
                      <a:pt x="27" y="178"/>
                      <a:pt x="80" y="106"/>
                    </a:cubicBezTo>
                    <a:cubicBezTo>
                      <a:pt x="133" y="35"/>
                      <a:pt x="207" y="0"/>
                      <a:pt x="298" y="0"/>
                    </a:cubicBezTo>
                    <a:cubicBezTo>
                      <a:pt x="403" y="0"/>
                      <a:pt x="483" y="42"/>
                      <a:pt x="535" y="125"/>
                    </a:cubicBezTo>
                    <a:cubicBezTo>
                      <a:pt x="578" y="193"/>
                      <a:pt x="600" y="275"/>
                      <a:pt x="600" y="374"/>
                    </a:cubicBezTo>
                    <a:cubicBezTo>
                      <a:pt x="600" y="484"/>
                      <a:pt x="573" y="574"/>
                      <a:pt x="520" y="645"/>
                    </a:cubicBezTo>
                    <a:cubicBezTo>
                      <a:pt x="467" y="716"/>
                      <a:pt x="393" y="751"/>
                      <a:pt x="299" y="751"/>
                    </a:cubicBezTo>
                    <a:cubicBezTo>
                      <a:pt x="215" y="751"/>
                      <a:pt x="146" y="722"/>
                      <a:pt x="95" y="663"/>
                    </a:cubicBezTo>
                    <a:cubicBezTo>
                      <a:pt x="32" y="590"/>
                      <a:pt x="0" y="495"/>
                      <a:pt x="0" y="378"/>
                    </a:cubicBezTo>
                    <a:close/>
                    <a:moveTo>
                      <a:pt x="200" y="377"/>
                    </a:moveTo>
                    <a:cubicBezTo>
                      <a:pt x="200" y="441"/>
                      <a:pt x="210" y="488"/>
                      <a:pt x="229" y="519"/>
                    </a:cubicBezTo>
                    <a:cubicBezTo>
                      <a:pt x="247" y="549"/>
                      <a:pt x="271" y="565"/>
                      <a:pt x="300" y="565"/>
                    </a:cubicBezTo>
                    <a:cubicBezTo>
                      <a:pt x="329" y="565"/>
                      <a:pt x="353" y="550"/>
                      <a:pt x="371" y="519"/>
                    </a:cubicBezTo>
                    <a:cubicBezTo>
                      <a:pt x="389" y="489"/>
                      <a:pt x="399" y="441"/>
                      <a:pt x="399" y="374"/>
                    </a:cubicBezTo>
                    <a:cubicBezTo>
                      <a:pt x="399" y="312"/>
                      <a:pt x="389" y="265"/>
                      <a:pt x="371" y="235"/>
                    </a:cubicBezTo>
                    <a:cubicBezTo>
                      <a:pt x="352" y="204"/>
                      <a:pt x="329" y="190"/>
                      <a:pt x="301" y="190"/>
                    </a:cubicBezTo>
                    <a:cubicBezTo>
                      <a:pt x="272" y="190"/>
                      <a:pt x="248" y="205"/>
                      <a:pt x="229" y="236"/>
                    </a:cubicBezTo>
                    <a:cubicBezTo>
                      <a:pt x="210" y="267"/>
                      <a:pt x="200" y="314"/>
                      <a:pt x="200" y="377"/>
                    </a:cubicBezTo>
                    <a:close/>
                  </a:path>
                </a:pathLst>
              </a:custGeom>
              <a:solidFill>
                <a:srgbClr val="008080"/>
              </a:solidFill>
              <a:ln w="0">
                <a:solidFill>
                  <a:srgbClr val="000000"/>
                </a:solidFill>
                <a:prstDash val="solid"/>
                <a:round/>
                <a:headEnd/>
                <a:tailEnd/>
              </a:ln>
            </p:spPr>
            <p:txBody>
              <a:bodyPr/>
              <a:lstStyle/>
              <a:p>
                <a:endParaRPr lang="en-US"/>
              </a:p>
            </p:txBody>
          </p:sp>
          <p:sp>
            <p:nvSpPr>
              <p:cNvPr id="16445" name="Freeform 82"/>
              <p:cNvSpPr>
                <a:spLocks/>
              </p:cNvSpPr>
              <p:nvPr/>
            </p:nvSpPr>
            <p:spPr bwMode="auto">
              <a:xfrm>
                <a:off x="4682" y="3456"/>
                <a:ext cx="90" cy="153"/>
              </a:xfrm>
              <a:custGeom>
                <a:avLst/>
                <a:gdLst>
                  <a:gd name="T0" fmla="*/ 0 w 553"/>
                  <a:gd name="T1" fmla="*/ 0 h 734"/>
                  <a:gd name="T2" fmla="*/ 0 w 553"/>
                  <a:gd name="T3" fmla="*/ 0 h 734"/>
                  <a:gd name="T4" fmla="*/ 0 w 553"/>
                  <a:gd name="T5" fmla="*/ 0 h 734"/>
                  <a:gd name="T6" fmla="*/ 0 w 553"/>
                  <a:gd name="T7" fmla="*/ 0 h 734"/>
                  <a:gd name="T8" fmla="*/ 0 w 553"/>
                  <a:gd name="T9" fmla="*/ 0 h 734"/>
                  <a:gd name="T10" fmla="*/ 0 w 553"/>
                  <a:gd name="T11" fmla="*/ 0 h 734"/>
                  <a:gd name="T12" fmla="*/ 0 w 553"/>
                  <a:gd name="T13" fmla="*/ 1 h 734"/>
                  <a:gd name="T14" fmla="*/ 0 w 553"/>
                  <a:gd name="T15" fmla="*/ 1 h 734"/>
                  <a:gd name="T16" fmla="*/ 0 w 553"/>
                  <a:gd name="T17" fmla="*/ 1 h 734"/>
                  <a:gd name="T18" fmla="*/ 0 w 553"/>
                  <a:gd name="T19" fmla="*/ 1 h 734"/>
                  <a:gd name="T20" fmla="*/ 0 w 553"/>
                  <a:gd name="T21" fmla="*/ 0 h 734"/>
                  <a:gd name="T22" fmla="*/ 0 w 553"/>
                  <a:gd name="T23" fmla="*/ 0 h 734"/>
                  <a:gd name="T24" fmla="*/ 0 w 553"/>
                  <a:gd name="T25" fmla="*/ 0 h 734"/>
                  <a:gd name="T26" fmla="*/ 0 w 553"/>
                  <a:gd name="T27" fmla="*/ 1 h 734"/>
                  <a:gd name="T28" fmla="*/ 0 w 553"/>
                  <a:gd name="T29" fmla="*/ 1 h 734"/>
                  <a:gd name="T30" fmla="*/ 0 w 553"/>
                  <a:gd name="T31" fmla="*/ 1 h 734"/>
                  <a:gd name="T32" fmla="*/ 0 w 553"/>
                  <a:gd name="T33" fmla="*/ 0 h 7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3"/>
                  <a:gd name="T52" fmla="*/ 0 h 734"/>
                  <a:gd name="T53" fmla="*/ 553 w 553"/>
                  <a:gd name="T54" fmla="*/ 734 h 7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3" h="734">
                    <a:moveTo>
                      <a:pt x="0" y="17"/>
                    </a:moveTo>
                    <a:cubicBezTo>
                      <a:pt x="62" y="17"/>
                      <a:pt x="125" y="17"/>
                      <a:pt x="187" y="17"/>
                    </a:cubicBezTo>
                    <a:cubicBezTo>
                      <a:pt x="187" y="56"/>
                      <a:pt x="187" y="95"/>
                      <a:pt x="187" y="134"/>
                    </a:cubicBezTo>
                    <a:cubicBezTo>
                      <a:pt x="214" y="85"/>
                      <a:pt x="243" y="52"/>
                      <a:pt x="271" y="31"/>
                    </a:cubicBezTo>
                    <a:cubicBezTo>
                      <a:pt x="300" y="10"/>
                      <a:pt x="335" y="0"/>
                      <a:pt x="376" y="0"/>
                    </a:cubicBezTo>
                    <a:cubicBezTo>
                      <a:pt x="431" y="0"/>
                      <a:pt x="475" y="22"/>
                      <a:pt x="506" y="68"/>
                    </a:cubicBezTo>
                    <a:cubicBezTo>
                      <a:pt x="537" y="114"/>
                      <a:pt x="553" y="184"/>
                      <a:pt x="553" y="278"/>
                    </a:cubicBezTo>
                    <a:cubicBezTo>
                      <a:pt x="553" y="430"/>
                      <a:pt x="553" y="582"/>
                      <a:pt x="553" y="734"/>
                    </a:cubicBezTo>
                    <a:cubicBezTo>
                      <a:pt x="486" y="734"/>
                      <a:pt x="419" y="734"/>
                      <a:pt x="352" y="734"/>
                    </a:cubicBezTo>
                    <a:cubicBezTo>
                      <a:pt x="352" y="603"/>
                      <a:pt x="352" y="471"/>
                      <a:pt x="352" y="340"/>
                    </a:cubicBezTo>
                    <a:cubicBezTo>
                      <a:pt x="352" y="294"/>
                      <a:pt x="346" y="263"/>
                      <a:pt x="333" y="244"/>
                    </a:cubicBezTo>
                    <a:cubicBezTo>
                      <a:pt x="321" y="225"/>
                      <a:pt x="304" y="216"/>
                      <a:pt x="282" y="216"/>
                    </a:cubicBezTo>
                    <a:cubicBezTo>
                      <a:pt x="258" y="216"/>
                      <a:pt x="238" y="229"/>
                      <a:pt x="223" y="254"/>
                    </a:cubicBezTo>
                    <a:cubicBezTo>
                      <a:pt x="208" y="279"/>
                      <a:pt x="201" y="324"/>
                      <a:pt x="201" y="390"/>
                    </a:cubicBezTo>
                    <a:cubicBezTo>
                      <a:pt x="201" y="505"/>
                      <a:pt x="201" y="620"/>
                      <a:pt x="201" y="734"/>
                    </a:cubicBezTo>
                    <a:cubicBezTo>
                      <a:pt x="134" y="734"/>
                      <a:pt x="67" y="734"/>
                      <a:pt x="0" y="734"/>
                    </a:cubicBezTo>
                    <a:cubicBezTo>
                      <a:pt x="0" y="495"/>
                      <a:pt x="0" y="256"/>
                      <a:pt x="0" y="17"/>
                    </a:cubicBezTo>
                  </a:path>
                </a:pathLst>
              </a:custGeom>
              <a:solidFill>
                <a:srgbClr val="008080"/>
              </a:solidFill>
              <a:ln w="0">
                <a:solidFill>
                  <a:srgbClr val="000000"/>
                </a:solidFill>
                <a:prstDash val="solid"/>
                <a:round/>
                <a:headEnd/>
                <a:tailEnd/>
              </a:ln>
            </p:spPr>
            <p:txBody>
              <a:bodyPr/>
              <a:lstStyle/>
              <a:p>
                <a:endParaRPr lang="en-US"/>
              </a:p>
            </p:txBody>
          </p:sp>
          <p:sp>
            <p:nvSpPr>
              <p:cNvPr id="16446" name="Freeform 83"/>
              <p:cNvSpPr>
                <a:spLocks/>
              </p:cNvSpPr>
              <p:nvPr/>
            </p:nvSpPr>
            <p:spPr bwMode="auto">
              <a:xfrm>
                <a:off x="3721" y="3402"/>
                <a:ext cx="89" cy="207"/>
              </a:xfrm>
              <a:custGeom>
                <a:avLst/>
                <a:gdLst>
                  <a:gd name="T0" fmla="*/ 0 w 89"/>
                  <a:gd name="T1" fmla="*/ 0 h 207"/>
                  <a:gd name="T2" fmla="*/ 89 w 89"/>
                  <a:gd name="T3" fmla="*/ 0 h 207"/>
                  <a:gd name="T4" fmla="*/ 89 w 89"/>
                  <a:gd name="T5" fmla="*/ 45 h 207"/>
                  <a:gd name="T6" fmla="*/ 36 w 89"/>
                  <a:gd name="T7" fmla="*/ 45 h 207"/>
                  <a:gd name="T8" fmla="*/ 36 w 89"/>
                  <a:gd name="T9" fmla="*/ 81 h 207"/>
                  <a:gd name="T10" fmla="*/ 82 w 89"/>
                  <a:gd name="T11" fmla="*/ 81 h 207"/>
                  <a:gd name="T12" fmla="*/ 82 w 89"/>
                  <a:gd name="T13" fmla="*/ 123 h 207"/>
                  <a:gd name="T14" fmla="*/ 36 w 89"/>
                  <a:gd name="T15" fmla="*/ 123 h 207"/>
                  <a:gd name="T16" fmla="*/ 36 w 89"/>
                  <a:gd name="T17" fmla="*/ 207 h 207"/>
                  <a:gd name="T18" fmla="*/ 0 w 89"/>
                  <a:gd name="T19" fmla="*/ 207 h 207"/>
                  <a:gd name="T20" fmla="*/ 0 w 89"/>
                  <a:gd name="T21" fmla="*/ 0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9"/>
                  <a:gd name="T34" fmla="*/ 0 h 207"/>
                  <a:gd name="T35" fmla="*/ 89 w 89"/>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9" h="207">
                    <a:moveTo>
                      <a:pt x="0" y="0"/>
                    </a:moveTo>
                    <a:cubicBezTo>
                      <a:pt x="30" y="0"/>
                      <a:pt x="59" y="0"/>
                      <a:pt x="89" y="0"/>
                    </a:cubicBezTo>
                    <a:cubicBezTo>
                      <a:pt x="89" y="15"/>
                      <a:pt x="89" y="30"/>
                      <a:pt x="89" y="45"/>
                    </a:cubicBezTo>
                    <a:cubicBezTo>
                      <a:pt x="71" y="45"/>
                      <a:pt x="54" y="45"/>
                      <a:pt x="36" y="45"/>
                    </a:cubicBezTo>
                    <a:cubicBezTo>
                      <a:pt x="36" y="57"/>
                      <a:pt x="36" y="69"/>
                      <a:pt x="36" y="81"/>
                    </a:cubicBezTo>
                    <a:cubicBezTo>
                      <a:pt x="51" y="81"/>
                      <a:pt x="66" y="81"/>
                      <a:pt x="82" y="81"/>
                    </a:cubicBezTo>
                    <a:cubicBezTo>
                      <a:pt x="82" y="95"/>
                      <a:pt x="82" y="109"/>
                      <a:pt x="82" y="123"/>
                    </a:cubicBezTo>
                    <a:cubicBezTo>
                      <a:pt x="66" y="123"/>
                      <a:pt x="51" y="123"/>
                      <a:pt x="36" y="123"/>
                    </a:cubicBezTo>
                    <a:cubicBezTo>
                      <a:pt x="36" y="151"/>
                      <a:pt x="36" y="179"/>
                      <a:pt x="36" y="207"/>
                    </a:cubicBezTo>
                    <a:cubicBezTo>
                      <a:pt x="24" y="207"/>
                      <a:pt x="12" y="207"/>
                      <a:pt x="0" y="207"/>
                    </a:cubicBezTo>
                    <a:cubicBezTo>
                      <a:pt x="0" y="138"/>
                      <a:pt x="0" y="69"/>
                      <a:pt x="0"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7" name="Freeform 84"/>
              <p:cNvSpPr>
                <a:spLocks noEditPoints="1"/>
              </p:cNvSpPr>
              <p:nvPr/>
            </p:nvSpPr>
            <p:spPr bwMode="auto">
              <a:xfrm>
                <a:off x="3818" y="3456"/>
                <a:ext cx="98" cy="157"/>
              </a:xfrm>
              <a:custGeom>
                <a:avLst/>
                <a:gdLst>
                  <a:gd name="T0" fmla="*/ 0 w 601"/>
                  <a:gd name="T1" fmla="*/ 1 h 751"/>
                  <a:gd name="T2" fmla="*/ 0 w 601"/>
                  <a:gd name="T3" fmla="*/ 0 h 751"/>
                  <a:gd name="T4" fmla="*/ 0 w 601"/>
                  <a:gd name="T5" fmla="*/ 0 h 751"/>
                  <a:gd name="T6" fmla="*/ 0 w 601"/>
                  <a:gd name="T7" fmla="*/ 0 h 751"/>
                  <a:gd name="T8" fmla="*/ 0 w 601"/>
                  <a:gd name="T9" fmla="*/ 1 h 751"/>
                  <a:gd name="T10" fmla="*/ 0 w 601"/>
                  <a:gd name="T11" fmla="*/ 1 h 751"/>
                  <a:gd name="T12" fmla="*/ 0 w 601"/>
                  <a:gd name="T13" fmla="*/ 1 h 751"/>
                  <a:gd name="T14" fmla="*/ 0 w 601"/>
                  <a:gd name="T15" fmla="*/ 1 h 751"/>
                  <a:gd name="T16" fmla="*/ 0 w 601"/>
                  <a:gd name="T17" fmla="*/ 1 h 751"/>
                  <a:gd name="T18" fmla="*/ 0 w 601"/>
                  <a:gd name="T19" fmla="*/ 1 h 751"/>
                  <a:gd name="T20" fmla="*/ 0 w 601"/>
                  <a:gd name="T21" fmla="*/ 1 h 751"/>
                  <a:gd name="T22" fmla="*/ 0 w 601"/>
                  <a:gd name="T23" fmla="*/ 1 h 751"/>
                  <a:gd name="T24" fmla="*/ 0 w 601"/>
                  <a:gd name="T25" fmla="*/ 1 h 751"/>
                  <a:gd name="T26" fmla="*/ 0 w 601"/>
                  <a:gd name="T27" fmla="*/ 1 h 751"/>
                  <a:gd name="T28" fmla="*/ 0 w 601"/>
                  <a:gd name="T29" fmla="*/ 0 h 751"/>
                  <a:gd name="T30" fmla="*/ 0 w 601"/>
                  <a:gd name="T31" fmla="*/ 0 h 751"/>
                  <a:gd name="T32" fmla="*/ 0 w 601"/>
                  <a:gd name="T33" fmla="*/ 0 h 751"/>
                  <a:gd name="T34" fmla="*/ 0 w 601"/>
                  <a:gd name="T35" fmla="*/ 1 h 7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751"/>
                  <a:gd name="T56" fmla="*/ 601 w 601"/>
                  <a:gd name="T57" fmla="*/ 751 h 7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751">
                    <a:moveTo>
                      <a:pt x="0" y="378"/>
                    </a:moveTo>
                    <a:cubicBezTo>
                      <a:pt x="0" y="268"/>
                      <a:pt x="28" y="178"/>
                      <a:pt x="81" y="106"/>
                    </a:cubicBezTo>
                    <a:cubicBezTo>
                      <a:pt x="134" y="35"/>
                      <a:pt x="208" y="0"/>
                      <a:pt x="299" y="0"/>
                    </a:cubicBezTo>
                    <a:cubicBezTo>
                      <a:pt x="404" y="0"/>
                      <a:pt x="483" y="42"/>
                      <a:pt x="536" y="125"/>
                    </a:cubicBezTo>
                    <a:cubicBezTo>
                      <a:pt x="578" y="193"/>
                      <a:pt x="601" y="275"/>
                      <a:pt x="601" y="374"/>
                    </a:cubicBezTo>
                    <a:cubicBezTo>
                      <a:pt x="601" y="484"/>
                      <a:pt x="573" y="574"/>
                      <a:pt x="521" y="645"/>
                    </a:cubicBezTo>
                    <a:cubicBezTo>
                      <a:pt x="468" y="716"/>
                      <a:pt x="393" y="751"/>
                      <a:pt x="299" y="751"/>
                    </a:cubicBezTo>
                    <a:cubicBezTo>
                      <a:pt x="215" y="751"/>
                      <a:pt x="147" y="722"/>
                      <a:pt x="96" y="663"/>
                    </a:cubicBezTo>
                    <a:cubicBezTo>
                      <a:pt x="33" y="590"/>
                      <a:pt x="0" y="495"/>
                      <a:pt x="0" y="378"/>
                    </a:cubicBezTo>
                    <a:close/>
                    <a:moveTo>
                      <a:pt x="201" y="377"/>
                    </a:moveTo>
                    <a:cubicBezTo>
                      <a:pt x="201" y="441"/>
                      <a:pt x="211" y="488"/>
                      <a:pt x="230" y="519"/>
                    </a:cubicBezTo>
                    <a:cubicBezTo>
                      <a:pt x="248" y="549"/>
                      <a:pt x="272" y="565"/>
                      <a:pt x="300" y="565"/>
                    </a:cubicBezTo>
                    <a:cubicBezTo>
                      <a:pt x="329" y="565"/>
                      <a:pt x="353" y="550"/>
                      <a:pt x="372" y="519"/>
                    </a:cubicBezTo>
                    <a:cubicBezTo>
                      <a:pt x="390" y="489"/>
                      <a:pt x="399" y="441"/>
                      <a:pt x="399" y="374"/>
                    </a:cubicBezTo>
                    <a:cubicBezTo>
                      <a:pt x="399" y="312"/>
                      <a:pt x="390" y="265"/>
                      <a:pt x="371" y="235"/>
                    </a:cubicBezTo>
                    <a:cubicBezTo>
                      <a:pt x="353" y="204"/>
                      <a:pt x="329" y="190"/>
                      <a:pt x="302" y="190"/>
                    </a:cubicBezTo>
                    <a:cubicBezTo>
                      <a:pt x="273" y="190"/>
                      <a:pt x="248" y="205"/>
                      <a:pt x="230" y="236"/>
                    </a:cubicBezTo>
                    <a:cubicBezTo>
                      <a:pt x="211" y="267"/>
                      <a:pt x="201" y="314"/>
                      <a:pt x="201" y="377"/>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8" name="Freeform 85"/>
              <p:cNvSpPr>
                <a:spLocks/>
              </p:cNvSpPr>
              <p:nvPr/>
            </p:nvSpPr>
            <p:spPr bwMode="auto">
              <a:xfrm>
                <a:off x="3932" y="3456"/>
                <a:ext cx="66" cy="153"/>
              </a:xfrm>
              <a:custGeom>
                <a:avLst/>
                <a:gdLst>
                  <a:gd name="T0" fmla="*/ 0 w 66"/>
                  <a:gd name="T1" fmla="*/ 3 h 153"/>
                  <a:gd name="T2" fmla="*/ 30 w 66"/>
                  <a:gd name="T3" fmla="*/ 3 h 153"/>
                  <a:gd name="T4" fmla="*/ 30 w 66"/>
                  <a:gd name="T5" fmla="*/ 28 h 153"/>
                  <a:gd name="T6" fmla="*/ 39 w 66"/>
                  <a:gd name="T7" fmla="*/ 6 h 153"/>
                  <a:gd name="T8" fmla="*/ 51 w 66"/>
                  <a:gd name="T9" fmla="*/ 0 h 153"/>
                  <a:gd name="T10" fmla="*/ 66 w 66"/>
                  <a:gd name="T11" fmla="*/ 8 h 153"/>
                  <a:gd name="T12" fmla="*/ 56 w 66"/>
                  <a:gd name="T13" fmla="*/ 49 h 153"/>
                  <a:gd name="T14" fmla="*/ 47 w 66"/>
                  <a:gd name="T15" fmla="*/ 44 h 153"/>
                  <a:gd name="T16" fmla="*/ 37 w 66"/>
                  <a:gd name="T17" fmla="*/ 54 h 153"/>
                  <a:gd name="T18" fmla="*/ 32 w 66"/>
                  <a:gd name="T19" fmla="*/ 103 h 153"/>
                  <a:gd name="T20" fmla="*/ 32 w 66"/>
                  <a:gd name="T21" fmla="*/ 153 h 153"/>
                  <a:gd name="T22" fmla="*/ 0 w 66"/>
                  <a:gd name="T23" fmla="*/ 153 h 153"/>
                  <a:gd name="T24" fmla="*/ 0 w 66"/>
                  <a:gd name="T25" fmla="*/ 3 h 1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153"/>
                  <a:gd name="T41" fmla="*/ 66 w 66"/>
                  <a:gd name="T42" fmla="*/ 153 h 1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153">
                    <a:moveTo>
                      <a:pt x="0" y="3"/>
                    </a:moveTo>
                    <a:cubicBezTo>
                      <a:pt x="10" y="3"/>
                      <a:pt x="20" y="3"/>
                      <a:pt x="30" y="3"/>
                    </a:cubicBezTo>
                    <a:cubicBezTo>
                      <a:pt x="30" y="11"/>
                      <a:pt x="30" y="20"/>
                      <a:pt x="30" y="28"/>
                    </a:cubicBezTo>
                    <a:cubicBezTo>
                      <a:pt x="33" y="17"/>
                      <a:pt x="36" y="10"/>
                      <a:pt x="39" y="6"/>
                    </a:cubicBezTo>
                    <a:cubicBezTo>
                      <a:pt x="42" y="2"/>
                      <a:pt x="46" y="0"/>
                      <a:pt x="51" y="0"/>
                    </a:cubicBezTo>
                    <a:cubicBezTo>
                      <a:pt x="55" y="0"/>
                      <a:pt x="61" y="2"/>
                      <a:pt x="66" y="8"/>
                    </a:cubicBezTo>
                    <a:cubicBezTo>
                      <a:pt x="63" y="21"/>
                      <a:pt x="60" y="35"/>
                      <a:pt x="56" y="49"/>
                    </a:cubicBezTo>
                    <a:cubicBezTo>
                      <a:pt x="53" y="46"/>
                      <a:pt x="49" y="44"/>
                      <a:pt x="47" y="44"/>
                    </a:cubicBezTo>
                    <a:cubicBezTo>
                      <a:pt x="43" y="44"/>
                      <a:pt x="40" y="48"/>
                      <a:pt x="37" y="54"/>
                    </a:cubicBezTo>
                    <a:cubicBezTo>
                      <a:pt x="34" y="63"/>
                      <a:pt x="32" y="79"/>
                      <a:pt x="32" y="103"/>
                    </a:cubicBezTo>
                    <a:cubicBezTo>
                      <a:pt x="32" y="120"/>
                      <a:pt x="32" y="136"/>
                      <a:pt x="32" y="153"/>
                    </a:cubicBezTo>
                    <a:cubicBezTo>
                      <a:pt x="21" y="153"/>
                      <a:pt x="10" y="153"/>
                      <a:pt x="0" y="153"/>
                    </a:cubicBezTo>
                    <a:cubicBezTo>
                      <a:pt x="0" y="103"/>
                      <a:pt x="0" y="53"/>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9" name="Freeform 86"/>
              <p:cNvSpPr>
                <a:spLocks/>
              </p:cNvSpPr>
              <p:nvPr/>
            </p:nvSpPr>
            <p:spPr bwMode="auto">
              <a:xfrm>
                <a:off x="4012" y="3456"/>
                <a:ext cx="144" cy="153"/>
              </a:xfrm>
              <a:custGeom>
                <a:avLst/>
                <a:gdLst>
                  <a:gd name="T0" fmla="*/ 0 w 144"/>
                  <a:gd name="T1" fmla="*/ 3 h 153"/>
                  <a:gd name="T2" fmla="*/ 31 w 144"/>
                  <a:gd name="T3" fmla="*/ 3 h 153"/>
                  <a:gd name="T4" fmla="*/ 31 w 144"/>
                  <a:gd name="T5" fmla="*/ 25 h 153"/>
                  <a:gd name="T6" fmla="*/ 44 w 144"/>
                  <a:gd name="T7" fmla="*/ 6 h 153"/>
                  <a:gd name="T8" fmla="*/ 60 w 144"/>
                  <a:gd name="T9" fmla="*/ 0 h 153"/>
                  <a:gd name="T10" fmla="*/ 76 w 144"/>
                  <a:gd name="T11" fmla="*/ 6 h 153"/>
                  <a:gd name="T12" fmla="*/ 86 w 144"/>
                  <a:gd name="T13" fmla="*/ 25 h 153"/>
                  <a:gd name="T14" fmla="*/ 100 w 144"/>
                  <a:gd name="T15" fmla="*/ 5 h 153"/>
                  <a:gd name="T16" fmla="*/ 115 w 144"/>
                  <a:gd name="T17" fmla="*/ 0 h 153"/>
                  <a:gd name="T18" fmla="*/ 137 w 144"/>
                  <a:gd name="T19" fmla="*/ 14 h 153"/>
                  <a:gd name="T20" fmla="*/ 144 w 144"/>
                  <a:gd name="T21" fmla="*/ 59 h 153"/>
                  <a:gd name="T22" fmla="*/ 144 w 144"/>
                  <a:gd name="T23" fmla="*/ 153 h 153"/>
                  <a:gd name="T24" fmla="*/ 112 w 144"/>
                  <a:gd name="T25" fmla="*/ 153 h 153"/>
                  <a:gd name="T26" fmla="*/ 112 w 144"/>
                  <a:gd name="T27" fmla="*/ 68 h 153"/>
                  <a:gd name="T28" fmla="*/ 109 w 144"/>
                  <a:gd name="T29" fmla="*/ 53 h 153"/>
                  <a:gd name="T30" fmla="*/ 101 w 144"/>
                  <a:gd name="T31" fmla="*/ 45 h 153"/>
                  <a:gd name="T32" fmla="*/ 92 w 144"/>
                  <a:gd name="T33" fmla="*/ 52 h 153"/>
                  <a:gd name="T34" fmla="*/ 89 w 144"/>
                  <a:gd name="T35" fmla="*/ 76 h 153"/>
                  <a:gd name="T36" fmla="*/ 89 w 144"/>
                  <a:gd name="T37" fmla="*/ 153 h 153"/>
                  <a:gd name="T38" fmla="*/ 56 w 144"/>
                  <a:gd name="T39" fmla="*/ 153 h 153"/>
                  <a:gd name="T40" fmla="*/ 56 w 144"/>
                  <a:gd name="T41" fmla="*/ 70 h 153"/>
                  <a:gd name="T42" fmla="*/ 55 w 144"/>
                  <a:gd name="T43" fmla="*/ 57 h 153"/>
                  <a:gd name="T44" fmla="*/ 52 w 144"/>
                  <a:gd name="T45" fmla="*/ 48 h 153"/>
                  <a:gd name="T46" fmla="*/ 46 w 144"/>
                  <a:gd name="T47" fmla="*/ 45 h 153"/>
                  <a:gd name="T48" fmla="*/ 37 w 144"/>
                  <a:gd name="T49" fmla="*/ 52 h 153"/>
                  <a:gd name="T50" fmla="*/ 33 w 144"/>
                  <a:gd name="T51" fmla="*/ 77 h 153"/>
                  <a:gd name="T52" fmla="*/ 33 w 144"/>
                  <a:gd name="T53" fmla="*/ 153 h 153"/>
                  <a:gd name="T54" fmla="*/ 0 w 144"/>
                  <a:gd name="T55" fmla="*/ 153 h 153"/>
                  <a:gd name="T56" fmla="*/ 0 w 144"/>
                  <a:gd name="T57" fmla="*/ 3 h 15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4"/>
                  <a:gd name="T88" fmla="*/ 0 h 153"/>
                  <a:gd name="T89" fmla="*/ 144 w 144"/>
                  <a:gd name="T90" fmla="*/ 153 h 15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4" h="153">
                    <a:moveTo>
                      <a:pt x="0" y="3"/>
                    </a:moveTo>
                    <a:cubicBezTo>
                      <a:pt x="10" y="3"/>
                      <a:pt x="21" y="3"/>
                      <a:pt x="31" y="3"/>
                    </a:cubicBezTo>
                    <a:cubicBezTo>
                      <a:pt x="31" y="10"/>
                      <a:pt x="31" y="18"/>
                      <a:pt x="31" y="25"/>
                    </a:cubicBezTo>
                    <a:cubicBezTo>
                      <a:pt x="35" y="16"/>
                      <a:pt x="39" y="10"/>
                      <a:pt x="44" y="6"/>
                    </a:cubicBezTo>
                    <a:cubicBezTo>
                      <a:pt x="48" y="2"/>
                      <a:pt x="54" y="0"/>
                      <a:pt x="60" y="0"/>
                    </a:cubicBezTo>
                    <a:cubicBezTo>
                      <a:pt x="67" y="0"/>
                      <a:pt x="72" y="2"/>
                      <a:pt x="76" y="6"/>
                    </a:cubicBezTo>
                    <a:cubicBezTo>
                      <a:pt x="80" y="10"/>
                      <a:pt x="83" y="17"/>
                      <a:pt x="86" y="25"/>
                    </a:cubicBezTo>
                    <a:cubicBezTo>
                      <a:pt x="91" y="15"/>
                      <a:pt x="96" y="9"/>
                      <a:pt x="100" y="5"/>
                    </a:cubicBezTo>
                    <a:cubicBezTo>
                      <a:pt x="104" y="1"/>
                      <a:pt x="109" y="0"/>
                      <a:pt x="115" y="0"/>
                    </a:cubicBezTo>
                    <a:cubicBezTo>
                      <a:pt x="124" y="0"/>
                      <a:pt x="132" y="5"/>
                      <a:pt x="137" y="14"/>
                    </a:cubicBezTo>
                    <a:cubicBezTo>
                      <a:pt x="142" y="24"/>
                      <a:pt x="144" y="39"/>
                      <a:pt x="144" y="59"/>
                    </a:cubicBezTo>
                    <a:cubicBezTo>
                      <a:pt x="144" y="90"/>
                      <a:pt x="144" y="122"/>
                      <a:pt x="144" y="153"/>
                    </a:cubicBezTo>
                    <a:cubicBezTo>
                      <a:pt x="134" y="153"/>
                      <a:pt x="123" y="153"/>
                      <a:pt x="112" y="153"/>
                    </a:cubicBezTo>
                    <a:cubicBezTo>
                      <a:pt x="112" y="125"/>
                      <a:pt x="112" y="96"/>
                      <a:pt x="112" y="68"/>
                    </a:cubicBezTo>
                    <a:cubicBezTo>
                      <a:pt x="112" y="61"/>
                      <a:pt x="111" y="56"/>
                      <a:pt x="109" y="53"/>
                    </a:cubicBezTo>
                    <a:cubicBezTo>
                      <a:pt x="107" y="47"/>
                      <a:pt x="105" y="45"/>
                      <a:pt x="101" y="45"/>
                    </a:cubicBezTo>
                    <a:cubicBezTo>
                      <a:pt x="97" y="45"/>
                      <a:pt x="95" y="47"/>
                      <a:pt x="92" y="52"/>
                    </a:cubicBezTo>
                    <a:cubicBezTo>
                      <a:pt x="90" y="57"/>
                      <a:pt x="89" y="65"/>
                      <a:pt x="89" y="76"/>
                    </a:cubicBezTo>
                    <a:cubicBezTo>
                      <a:pt x="89" y="101"/>
                      <a:pt x="89" y="127"/>
                      <a:pt x="89" y="153"/>
                    </a:cubicBezTo>
                    <a:cubicBezTo>
                      <a:pt x="78" y="153"/>
                      <a:pt x="67" y="153"/>
                      <a:pt x="56" y="153"/>
                    </a:cubicBezTo>
                    <a:cubicBezTo>
                      <a:pt x="56" y="126"/>
                      <a:pt x="56" y="98"/>
                      <a:pt x="56" y="70"/>
                    </a:cubicBezTo>
                    <a:cubicBezTo>
                      <a:pt x="56" y="64"/>
                      <a:pt x="56" y="59"/>
                      <a:pt x="55" y="57"/>
                    </a:cubicBezTo>
                    <a:cubicBezTo>
                      <a:pt x="55" y="53"/>
                      <a:pt x="53" y="50"/>
                      <a:pt x="52" y="48"/>
                    </a:cubicBezTo>
                    <a:cubicBezTo>
                      <a:pt x="50" y="46"/>
                      <a:pt x="48" y="45"/>
                      <a:pt x="46" y="45"/>
                    </a:cubicBezTo>
                    <a:cubicBezTo>
                      <a:pt x="42" y="45"/>
                      <a:pt x="39" y="47"/>
                      <a:pt x="37" y="52"/>
                    </a:cubicBezTo>
                    <a:cubicBezTo>
                      <a:pt x="34" y="57"/>
                      <a:pt x="33" y="65"/>
                      <a:pt x="33" y="77"/>
                    </a:cubicBezTo>
                    <a:cubicBezTo>
                      <a:pt x="33" y="102"/>
                      <a:pt x="33" y="127"/>
                      <a:pt x="33" y="153"/>
                    </a:cubicBezTo>
                    <a:cubicBezTo>
                      <a:pt x="22" y="153"/>
                      <a:pt x="11" y="153"/>
                      <a:pt x="0" y="153"/>
                    </a:cubicBezTo>
                    <a:cubicBezTo>
                      <a:pt x="0" y="103"/>
                      <a:pt x="0" y="53"/>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0" name="Freeform 87"/>
              <p:cNvSpPr>
                <a:spLocks/>
              </p:cNvSpPr>
              <p:nvPr/>
            </p:nvSpPr>
            <p:spPr bwMode="auto">
              <a:xfrm>
                <a:off x="4175" y="3459"/>
                <a:ext cx="90" cy="154"/>
              </a:xfrm>
              <a:custGeom>
                <a:avLst/>
                <a:gdLst>
                  <a:gd name="T0" fmla="*/ 90 w 90"/>
                  <a:gd name="T1" fmla="*/ 150 h 154"/>
                  <a:gd name="T2" fmla="*/ 60 w 90"/>
                  <a:gd name="T3" fmla="*/ 150 h 154"/>
                  <a:gd name="T4" fmla="*/ 60 w 90"/>
                  <a:gd name="T5" fmla="*/ 126 h 154"/>
                  <a:gd name="T6" fmla="*/ 46 w 90"/>
                  <a:gd name="T7" fmla="*/ 147 h 154"/>
                  <a:gd name="T8" fmla="*/ 29 w 90"/>
                  <a:gd name="T9" fmla="*/ 154 h 154"/>
                  <a:gd name="T10" fmla="*/ 8 w 90"/>
                  <a:gd name="T11" fmla="*/ 139 h 154"/>
                  <a:gd name="T12" fmla="*/ 0 w 90"/>
                  <a:gd name="T13" fmla="*/ 96 h 154"/>
                  <a:gd name="T14" fmla="*/ 0 w 90"/>
                  <a:gd name="T15" fmla="*/ 0 h 154"/>
                  <a:gd name="T16" fmla="*/ 33 w 90"/>
                  <a:gd name="T17" fmla="*/ 0 h 154"/>
                  <a:gd name="T18" fmla="*/ 33 w 90"/>
                  <a:gd name="T19" fmla="*/ 83 h 154"/>
                  <a:gd name="T20" fmla="*/ 36 w 90"/>
                  <a:gd name="T21" fmla="*/ 103 h 154"/>
                  <a:gd name="T22" fmla="*/ 44 w 90"/>
                  <a:gd name="T23" fmla="*/ 109 h 154"/>
                  <a:gd name="T24" fmla="*/ 54 w 90"/>
                  <a:gd name="T25" fmla="*/ 101 h 154"/>
                  <a:gd name="T26" fmla="*/ 58 w 90"/>
                  <a:gd name="T27" fmla="*/ 72 h 154"/>
                  <a:gd name="T28" fmla="*/ 58 w 90"/>
                  <a:gd name="T29" fmla="*/ 0 h 154"/>
                  <a:gd name="T30" fmla="*/ 90 w 90"/>
                  <a:gd name="T31" fmla="*/ 0 h 154"/>
                  <a:gd name="T32" fmla="*/ 90 w 90"/>
                  <a:gd name="T33" fmla="*/ 150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0"/>
                  <a:gd name="T52" fmla="*/ 0 h 154"/>
                  <a:gd name="T53" fmla="*/ 90 w 90"/>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0" h="154">
                    <a:moveTo>
                      <a:pt x="90" y="150"/>
                    </a:moveTo>
                    <a:cubicBezTo>
                      <a:pt x="80" y="150"/>
                      <a:pt x="70" y="150"/>
                      <a:pt x="60" y="150"/>
                    </a:cubicBezTo>
                    <a:cubicBezTo>
                      <a:pt x="60" y="142"/>
                      <a:pt x="60" y="134"/>
                      <a:pt x="60" y="126"/>
                    </a:cubicBezTo>
                    <a:cubicBezTo>
                      <a:pt x="55" y="136"/>
                      <a:pt x="51" y="143"/>
                      <a:pt x="46" y="147"/>
                    </a:cubicBezTo>
                    <a:cubicBezTo>
                      <a:pt x="42" y="151"/>
                      <a:pt x="36" y="154"/>
                      <a:pt x="29" y="154"/>
                    </a:cubicBezTo>
                    <a:cubicBezTo>
                      <a:pt x="20" y="154"/>
                      <a:pt x="13" y="149"/>
                      <a:pt x="8" y="139"/>
                    </a:cubicBezTo>
                    <a:cubicBezTo>
                      <a:pt x="3" y="130"/>
                      <a:pt x="0" y="115"/>
                      <a:pt x="0" y="96"/>
                    </a:cubicBezTo>
                    <a:cubicBezTo>
                      <a:pt x="0" y="64"/>
                      <a:pt x="0" y="32"/>
                      <a:pt x="0" y="0"/>
                    </a:cubicBezTo>
                    <a:cubicBezTo>
                      <a:pt x="11" y="0"/>
                      <a:pt x="22" y="0"/>
                      <a:pt x="33" y="0"/>
                    </a:cubicBezTo>
                    <a:cubicBezTo>
                      <a:pt x="33" y="28"/>
                      <a:pt x="33" y="55"/>
                      <a:pt x="33" y="83"/>
                    </a:cubicBezTo>
                    <a:cubicBezTo>
                      <a:pt x="33" y="92"/>
                      <a:pt x="34" y="99"/>
                      <a:pt x="36" y="103"/>
                    </a:cubicBezTo>
                    <a:cubicBezTo>
                      <a:pt x="38" y="107"/>
                      <a:pt x="41" y="109"/>
                      <a:pt x="44" y="109"/>
                    </a:cubicBezTo>
                    <a:cubicBezTo>
                      <a:pt x="48" y="109"/>
                      <a:pt x="52" y="106"/>
                      <a:pt x="54" y="101"/>
                    </a:cubicBezTo>
                    <a:cubicBezTo>
                      <a:pt x="56" y="95"/>
                      <a:pt x="58" y="86"/>
                      <a:pt x="58" y="72"/>
                    </a:cubicBezTo>
                    <a:cubicBezTo>
                      <a:pt x="58" y="48"/>
                      <a:pt x="58" y="24"/>
                      <a:pt x="58" y="0"/>
                    </a:cubicBezTo>
                    <a:cubicBezTo>
                      <a:pt x="69" y="0"/>
                      <a:pt x="79" y="0"/>
                      <a:pt x="90" y="0"/>
                    </a:cubicBezTo>
                    <a:cubicBezTo>
                      <a:pt x="90" y="50"/>
                      <a:pt x="90" y="100"/>
                      <a:pt x="90" y="15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1" name="Freeform 88"/>
              <p:cNvSpPr>
                <a:spLocks/>
              </p:cNvSpPr>
              <p:nvPr/>
            </p:nvSpPr>
            <p:spPr bwMode="auto">
              <a:xfrm>
                <a:off x="4286" y="3402"/>
                <a:ext cx="33" cy="207"/>
              </a:xfrm>
              <a:custGeom>
                <a:avLst/>
                <a:gdLst>
                  <a:gd name="T0" fmla="*/ 0 w 33"/>
                  <a:gd name="T1" fmla="*/ 0 h 207"/>
                  <a:gd name="T2" fmla="*/ 33 w 33"/>
                  <a:gd name="T3" fmla="*/ 0 h 207"/>
                  <a:gd name="T4" fmla="*/ 33 w 33"/>
                  <a:gd name="T5" fmla="*/ 207 h 207"/>
                  <a:gd name="T6" fmla="*/ 0 w 33"/>
                  <a:gd name="T7" fmla="*/ 207 h 207"/>
                  <a:gd name="T8" fmla="*/ 0 w 33"/>
                  <a:gd name="T9" fmla="*/ 0 h 207"/>
                  <a:gd name="T10" fmla="*/ 0 60000 65536"/>
                  <a:gd name="T11" fmla="*/ 0 60000 65536"/>
                  <a:gd name="T12" fmla="*/ 0 60000 65536"/>
                  <a:gd name="T13" fmla="*/ 0 60000 65536"/>
                  <a:gd name="T14" fmla="*/ 0 60000 65536"/>
                  <a:gd name="T15" fmla="*/ 0 w 33"/>
                  <a:gd name="T16" fmla="*/ 0 h 207"/>
                  <a:gd name="T17" fmla="*/ 33 w 33"/>
                  <a:gd name="T18" fmla="*/ 207 h 207"/>
                </a:gdLst>
                <a:ahLst/>
                <a:cxnLst>
                  <a:cxn ang="T10">
                    <a:pos x="T0" y="T1"/>
                  </a:cxn>
                  <a:cxn ang="T11">
                    <a:pos x="T2" y="T3"/>
                  </a:cxn>
                  <a:cxn ang="T12">
                    <a:pos x="T4" y="T5"/>
                  </a:cxn>
                  <a:cxn ang="T13">
                    <a:pos x="T6" y="T7"/>
                  </a:cxn>
                  <a:cxn ang="T14">
                    <a:pos x="T8" y="T9"/>
                  </a:cxn>
                </a:cxnLst>
                <a:rect l="T15" t="T16" r="T17" b="T18"/>
                <a:pathLst>
                  <a:path w="33" h="207">
                    <a:moveTo>
                      <a:pt x="0" y="0"/>
                    </a:moveTo>
                    <a:cubicBezTo>
                      <a:pt x="11" y="0"/>
                      <a:pt x="22" y="0"/>
                      <a:pt x="33" y="0"/>
                    </a:cubicBezTo>
                    <a:cubicBezTo>
                      <a:pt x="33" y="69"/>
                      <a:pt x="33" y="138"/>
                      <a:pt x="33" y="207"/>
                    </a:cubicBezTo>
                    <a:cubicBezTo>
                      <a:pt x="22" y="207"/>
                      <a:pt x="11" y="207"/>
                      <a:pt x="0" y="207"/>
                    </a:cubicBezTo>
                    <a:cubicBezTo>
                      <a:pt x="0" y="138"/>
                      <a:pt x="0" y="69"/>
                      <a:pt x="0"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2" name="Freeform 89"/>
              <p:cNvSpPr>
                <a:spLocks noEditPoints="1"/>
              </p:cNvSpPr>
              <p:nvPr/>
            </p:nvSpPr>
            <p:spPr bwMode="auto">
              <a:xfrm>
                <a:off x="4336" y="3456"/>
                <a:ext cx="97" cy="157"/>
              </a:xfrm>
              <a:custGeom>
                <a:avLst/>
                <a:gdLst>
                  <a:gd name="T0" fmla="*/ 0 w 601"/>
                  <a:gd name="T1" fmla="*/ 0 h 751"/>
                  <a:gd name="T2" fmla="*/ 0 w 601"/>
                  <a:gd name="T3" fmla="*/ 0 h 751"/>
                  <a:gd name="T4" fmla="*/ 0 w 601"/>
                  <a:gd name="T5" fmla="*/ 0 h 751"/>
                  <a:gd name="T6" fmla="*/ 0 w 601"/>
                  <a:gd name="T7" fmla="*/ 0 h 751"/>
                  <a:gd name="T8" fmla="*/ 0 w 601"/>
                  <a:gd name="T9" fmla="*/ 0 h 751"/>
                  <a:gd name="T10" fmla="*/ 0 w 601"/>
                  <a:gd name="T11" fmla="*/ 0 h 751"/>
                  <a:gd name="T12" fmla="*/ 0 w 601"/>
                  <a:gd name="T13" fmla="*/ 0 h 751"/>
                  <a:gd name="T14" fmla="*/ 0 w 601"/>
                  <a:gd name="T15" fmla="*/ 0 h 751"/>
                  <a:gd name="T16" fmla="*/ 0 w 601"/>
                  <a:gd name="T17" fmla="*/ 0 h 751"/>
                  <a:gd name="T18" fmla="*/ 0 w 601"/>
                  <a:gd name="T19" fmla="*/ 0 h 751"/>
                  <a:gd name="T20" fmla="*/ 0 w 601"/>
                  <a:gd name="T21" fmla="*/ 1 h 751"/>
                  <a:gd name="T22" fmla="*/ 0 w 601"/>
                  <a:gd name="T23" fmla="*/ 1 h 751"/>
                  <a:gd name="T24" fmla="*/ 0 w 601"/>
                  <a:gd name="T25" fmla="*/ 1 h 751"/>
                  <a:gd name="T26" fmla="*/ 0 w 601"/>
                  <a:gd name="T27" fmla="*/ 1 h 751"/>
                  <a:gd name="T28" fmla="*/ 0 w 601"/>
                  <a:gd name="T29" fmla="*/ 1 h 751"/>
                  <a:gd name="T30" fmla="*/ 0 w 601"/>
                  <a:gd name="T31" fmla="*/ 1 h 751"/>
                  <a:gd name="T32" fmla="*/ 0 w 601"/>
                  <a:gd name="T33" fmla="*/ 1 h 751"/>
                  <a:gd name="T34" fmla="*/ 0 w 601"/>
                  <a:gd name="T35" fmla="*/ 1 h 751"/>
                  <a:gd name="T36" fmla="*/ 0 w 601"/>
                  <a:gd name="T37" fmla="*/ 1 h 751"/>
                  <a:gd name="T38" fmla="*/ 0 w 601"/>
                  <a:gd name="T39" fmla="*/ 1 h 751"/>
                  <a:gd name="T40" fmla="*/ 0 w 601"/>
                  <a:gd name="T41" fmla="*/ 1 h 751"/>
                  <a:gd name="T42" fmla="*/ 0 w 601"/>
                  <a:gd name="T43" fmla="*/ 1 h 751"/>
                  <a:gd name="T44" fmla="*/ 0 w 601"/>
                  <a:gd name="T45" fmla="*/ 1 h 751"/>
                  <a:gd name="T46" fmla="*/ 0 w 601"/>
                  <a:gd name="T47" fmla="*/ 0 h 751"/>
                  <a:gd name="T48" fmla="*/ 0 w 601"/>
                  <a:gd name="T49" fmla="*/ 0 h 751"/>
                  <a:gd name="T50" fmla="*/ 0 w 601"/>
                  <a:gd name="T51" fmla="*/ 0 h 751"/>
                  <a:gd name="T52" fmla="*/ 0 w 601"/>
                  <a:gd name="T53" fmla="*/ 0 h 751"/>
                  <a:gd name="T54" fmla="*/ 0 w 601"/>
                  <a:gd name="T55" fmla="*/ 0 h 751"/>
                  <a:gd name="T56" fmla="*/ 0 w 601"/>
                  <a:gd name="T57" fmla="*/ 1 h 751"/>
                  <a:gd name="T58" fmla="*/ 0 w 601"/>
                  <a:gd name="T59" fmla="*/ 1 h 751"/>
                  <a:gd name="T60" fmla="*/ 0 w 601"/>
                  <a:gd name="T61" fmla="*/ 1 h 751"/>
                  <a:gd name="T62" fmla="*/ 0 w 601"/>
                  <a:gd name="T63" fmla="*/ 1 h 751"/>
                  <a:gd name="T64" fmla="*/ 0 w 601"/>
                  <a:gd name="T65" fmla="*/ 1 h 751"/>
                  <a:gd name="T66" fmla="*/ 0 w 601"/>
                  <a:gd name="T67" fmla="*/ 1 h 751"/>
                  <a:gd name="T68" fmla="*/ 0 w 601"/>
                  <a:gd name="T69" fmla="*/ 1 h 751"/>
                  <a:gd name="T70" fmla="*/ 0 w 601"/>
                  <a:gd name="T71" fmla="*/ 1 h 751"/>
                  <a:gd name="T72" fmla="*/ 0 w 601"/>
                  <a:gd name="T73" fmla="*/ 1 h 751"/>
                  <a:gd name="T74" fmla="*/ 0 w 601"/>
                  <a:gd name="T75" fmla="*/ 1 h 7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01"/>
                  <a:gd name="T115" fmla="*/ 0 h 751"/>
                  <a:gd name="T116" fmla="*/ 601 w 601"/>
                  <a:gd name="T117" fmla="*/ 751 h 7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01" h="751">
                    <a:moveTo>
                      <a:pt x="207" y="249"/>
                    </a:moveTo>
                    <a:cubicBezTo>
                      <a:pt x="143" y="240"/>
                      <a:pt x="79" y="231"/>
                      <a:pt x="15" y="221"/>
                    </a:cubicBezTo>
                    <a:cubicBezTo>
                      <a:pt x="23" y="175"/>
                      <a:pt x="33" y="139"/>
                      <a:pt x="47" y="113"/>
                    </a:cubicBezTo>
                    <a:cubicBezTo>
                      <a:pt x="60" y="86"/>
                      <a:pt x="80" y="64"/>
                      <a:pt x="105" y="44"/>
                    </a:cubicBezTo>
                    <a:cubicBezTo>
                      <a:pt x="123" y="30"/>
                      <a:pt x="149" y="19"/>
                      <a:pt x="181" y="12"/>
                    </a:cubicBezTo>
                    <a:cubicBezTo>
                      <a:pt x="213" y="4"/>
                      <a:pt x="248" y="0"/>
                      <a:pt x="286" y="0"/>
                    </a:cubicBezTo>
                    <a:cubicBezTo>
                      <a:pt x="346" y="0"/>
                      <a:pt x="394" y="5"/>
                      <a:pt x="430" y="14"/>
                    </a:cubicBezTo>
                    <a:cubicBezTo>
                      <a:pt x="467" y="23"/>
                      <a:pt x="497" y="43"/>
                      <a:pt x="521" y="72"/>
                    </a:cubicBezTo>
                    <a:cubicBezTo>
                      <a:pt x="538" y="92"/>
                      <a:pt x="552" y="121"/>
                      <a:pt x="562" y="158"/>
                    </a:cubicBezTo>
                    <a:cubicBezTo>
                      <a:pt x="571" y="195"/>
                      <a:pt x="576" y="231"/>
                      <a:pt x="576" y="265"/>
                    </a:cubicBezTo>
                    <a:cubicBezTo>
                      <a:pt x="576" y="370"/>
                      <a:pt x="576" y="476"/>
                      <a:pt x="576" y="582"/>
                    </a:cubicBezTo>
                    <a:cubicBezTo>
                      <a:pt x="576" y="616"/>
                      <a:pt x="578" y="642"/>
                      <a:pt x="581" y="661"/>
                    </a:cubicBezTo>
                    <a:cubicBezTo>
                      <a:pt x="584" y="680"/>
                      <a:pt x="591" y="705"/>
                      <a:pt x="601" y="734"/>
                    </a:cubicBezTo>
                    <a:cubicBezTo>
                      <a:pt x="539" y="734"/>
                      <a:pt x="476" y="734"/>
                      <a:pt x="413" y="734"/>
                    </a:cubicBezTo>
                    <a:cubicBezTo>
                      <a:pt x="406" y="716"/>
                      <a:pt x="401" y="702"/>
                      <a:pt x="399" y="692"/>
                    </a:cubicBezTo>
                    <a:cubicBezTo>
                      <a:pt x="396" y="682"/>
                      <a:pt x="394" y="668"/>
                      <a:pt x="392" y="647"/>
                    </a:cubicBezTo>
                    <a:cubicBezTo>
                      <a:pt x="366" y="681"/>
                      <a:pt x="339" y="706"/>
                      <a:pt x="314" y="721"/>
                    </a:cubicBezTo>
                    <a:cubicBezTo>
                      <a:pt x="278" y="741"/>
                      <a:pt x="237" y="751"/>
                      <a:pt x="190" y="751"/>
                    </a:cubicBezTo>
                    <a:cubicBezTo>
                      <a:pt x="128" y="751"/>
                      <a:pt x="80" y="731"/>
                      <a:pt x="48" y="691"/>
                    </a:cubicBezTo>
                    <a:cubicBezTo>
                      <a:pt x="16" y="651"/>
                      <a:pt x="0" y="603"/>
                      <a:pt x="0" y="545"/>
                    </a:cubicBezTo>
                    <a:cubicBezTo>
                      <a:pt x="0" y="490"/>
                      <a:pt x="12" y="445"/>
                      <a:pt x="35" y="410"/>
                    </a:cubicBezTo>
                    <a:cubicBezTo>
                      <a:pt x="57" y="375"/>
                      <a:pt x="101" y="349"/>
                      <a:pt x="163" y="332"/>
                    </a:cubicBezTo>
                    <a:cubicBezTo>
                      <a:pt x="239" y="310"/>
                      <a:pt x="288" y="297"/>
                      <a:pt x="310" y="288"/>
                    </a:cubicBezTo>
                    <a:cubicBezTo>
                      <a:pt x="332" y="279"/>
                      <a:pt x="355" y="269"/>
                      <a:pt x="380" y="255"/>
                    </a:cubicBezTo>
                    <a:cubicBezTo>
                      <a:pt x="380" y="221"/>
                      <a:pt x="375" y="198"/>
                      <a:pt x="365" y="184"/>
                    </a:cubicBezTo>
                    <a:cubicBezTo>
                      <a:pt x="355" y="171"/>
                      <a:pt x="337" y="164"/>
                      <a:pt x="312" y="164"/>
                    </a:cubicBezTo>
                    <a:cubicBezTo>
                      <a:pt x="279" y="164"/>
                      <a:pt x="254" y="171"/>
                      <a:pt x="238" y="186"/>
                    </a:cubicBezTo>
                    <a:cubicBezTo>
                      <a:pt x="225" y="197"/>
                      <a:pt x="215" y="218"/>
                      <a:pt x="207" y="249"/>
                    </a:cubicBezTo>
                    <a:close/>
                    <a:moveTo>
                      <a:pt x="380" y="394"/>
                    </a:moveTo>
                    <a:cubicBezTo>
                      <a:pt x="353" y="408"/>
                      <a:pt x="324" y="419"/>
                      <a:pt x="294" y="430"/>
                    </a:cubicBezTo>
                    <a:cubicBezTo>
                      <a:pt x="254" y="445"/>
                      <a:pt x="228" y="459"/>
                      <a:pt x="217" y="474"/>
                    </a:cubicBezTo>
                    <a:cubicBezTo>
                      <a:pt x="206" y="489"/>
                      <a:pt x="200" y="505"/>
                      <a:pt x="200" y="524"/>
                    </a:cubicBezTo>
                    <a:cubicBezTo>
                      <a:pt x="200" y="546"/>
                      <a:pt x="206" y="563"/>
                      <a:pt x="217" y="577"/>
                    </a:cubicBezTo>
                    <a:cubicBezTo>
                      <a:pt x="228" y="591"/>
                      <a:pt x="244" y="598"/>
                      <a:pt x="265" y="598"/>
                    </a:cubicBezTo>
                    <a:cubicBezTo>
                      <a:pt x="288" y="598"/>
                      <a:pt x="309" y="591"/>
                      <a:pt x="328" y="576"/>
                    </a:cubicBezTo>
                    <a:cubicBezTo>
                      <a:pt x="347" y="561"/>
                      <a:pt x="361" y="543"/>
                      <a:pt x="369" y="521"/>
                    </a:cubicBezTo>
                    <a:cubicBezTo>
                      <a:pt x="376" y="500"/>
                      <a:pt x="380" y="472"/>
                      <a:pt x="380" y="438"/>
                    </a:cubicBezTo>
                    <a:cubicBezTo>
                      <a:pt x="380" y="423"/>
                      <a:pt x="380" y="408"/>
                      <a:pt x="380" y="394"/>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3" name="Freeform 90"/>
              <p:cNvSpPr>
                <a:spLocks/>
              </p:cNvSpPr>
              <p:nvPr/>
            </p:nvSpPr>
            <p:spPr bwMode="auto">
              <a:xfrm>
                <a:off x="4441" y="3402"/>
                <a:ext cx="63" cy="211"/>
              </a:xfrm>
              <a:custGeom>
                <a:avLst/>
                <a:gdLst>
                  <a:gd name="T0" fmla="*/ 44 w 63"/>
                  <a:gd name="T1" fmla="*/ 0 h 211"/>
                  <a:gd name="T2" fmla="*/ 44 w 63"/>
                  <a:gd name="T3" fmla="*/ 57 h 211"/>
                  <a:gd name="T4" fmla="*/ 62 w 63"/>
                  <a:gd name="T5" fmla="*/ 57 h 211"/>
                  <a:gd name="T6" fmla="*/ 62 w 63"/>
                  <a:gd name="T7" fmla="*/ 99 h 211"/>
                  <a:gd name="T8" fmla="*/ 44 w 63"/>
                  <a:gd name="T9" fmla="*/ 99 h 211"/>
                  <a:gd name="T10" fmla="*/ 44 w 63"/>
                  <a:gd name="T11" fmla="*/ 152 h 211"/>
                  <a:gd name="T12" fmla="*/ 45 w 63"/>
                  <a:gd name="T13" fmla="*/ 165 h 211"/>
                  <a:gd name="T14" fmla="*/ 51 w 63"/>
                  <a:gd name="T15" fmla="*/ 170 h 211"/>
                  <a:gd name="T16" fmla="*/ 61 w 63"/>
                  <a:gd name="T17" fmla="*/ 166 h 211"/>
                  <a:gd name="T18" fmla="*/ 63 w 63"/>
                  <a:gd name="T19" fmla="*/ 206 h 211"/>
                  <a:gd name="T20" fmla="*/ 41 w 63"/>
                  <a:gd name="T21" fmla="*/ 211 h 211"/>
                  <a:gd name="T22" fmla="*/ 23 w 63"/>
                  <a:gd name="T23" fmla="*/ 205 h 211"/>
                  <a:gd name="T24" fmla="*/ 14 w 63"/>
                  <a:gd name="T25" fmla="*/ 188 h 211"/>
                  <a:gd name="T26" fmla="*/ 12 w 63"/>
                  <a:gd name="T27" fmla="*/ 152 h 211"/>
                  <a:gd name="T28" fmla="*/ 12 w 63"/>
                  <a:gd name="T29" fmla="*/ 99 h 211"/>
                  <a:gd name="T30" fmla="*/ 0 w 63"/>
                  <a:gd name="T31" fmla="*/ 99 h 211"/>
                  <a:gd name="T32" fmla="*/ 0 w 63"/>
                  <a:gd name="T33" fmla="*/ 57 h 211"/>
                  <a:gd name="T34" fmla="*/ 12 w 63"/>
                  <a:gd name="T35" fmla="*/ 57 h 211"/>
                  <a:gd name="T36" fmla="*/ 12 w 63"/>
                  <a:gd name="T37" fmla="*/ 30 h 211"/>
                  <a:gd name="T38" fmla="*/ 44 w 63"/>
                  <a:gd name="T39" fmla="*/ 0 h 2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3"/>
                  <a:gd name="T61" fmla="*/ 0 h 211"/>
                  <a:gd name="T62" fmla="*/ 63 w 63"/>
                  <a:gd name="T63" fmla="*/ 211 h 2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3" h="211">
                    <a:moveTo>
                      <a:pt x="44" y="0"/>
                    </a:moveTo>
                    <a:cubicBezTo>
                      <a:pt x="44" y="19"/>
                      <a:pt x="44" y="38"/>
                      <a:pt x="44" y="57"/>
                    </a:cubicBezTo>
                    <a:cubicBezTo>
                      <a:pt x="50" y="57"/>
                      <a:pt x="56" y="57"/>
                      <a:pt x="62" y="57"/>
                    </a:cubicBezTo>
                    <a:cubicBezTo>
                      <a:pt x="62" y="71"/>
                      <a:pt x="62" y="85"/>
                      <a:pt x="62" y="99"/>
                    </a:cubicBezTo>
                    <a:cubicBezTo>
                      <a:pt x="56" y="99"/>
                      <a:pt x="50" y="99"/>
                      <a:pt x="44" y="99"/>
                    </a:cubicBezTo>
                    <a:cubicBezTo>
                      <a:pt x="44" y="117"/>
                      <a:pt x="44" y="135"/>
                      <a:pt x="44" y="152"/>
                    </a:cubicBezTo>
                    <a:cubicBezTo>
                      <a:pt x="44" y="159"/>
                      <a:pt x="45" y="163"/>
                      <a:pt x="45" y="165"/>
                    </a:cubicBezTo>
                    <a:cubicBezTo>
                      <a:pt x="46" y="168"/>
                      <a:pt x="48" y="170"/>
                      <a:pt x="51" y="170"/>
                    </a:cubicBezTo>
                    <a:cubicBezTo>
                      <a:pt x="53" y="170"/>
                      <a:pt x="57" y="169"/>
                      <a:pt x="61" y="166"/>
                    </a:cubicBezTo>
                    <a:cubicBezTo>
                      <a:pt x="62" y="179"/>
                      <a:pt x="63" y="193"/>
                      <a:pt x="63" y="206"/>
                    </a:cubicBezTo>
                    <a:cubicBezTo>
                      <a:pt x="55" y="209"/>
                      <a:pt x="48" y="211"/>
                      <a:pt x="41" y="211"/>
                    </a:cubicBezTo>
                    <a:cubicBezTo>
                      <a:pt x="33" y="211"/>
                      <a:pt x="27" y="209"/>
                      <a:pt x="23" y="205"/>
                    </a:cubicBezTo>
                    <a:cubicBezTo>
                      <a:pt x="19" y="201"/>
                      <a:pt x="16" y="196"/>
                      <a:pt x="14" y="188"/>
                    </a:cubicBezTo>
                    <a:cubicBezTo>
                      <a:pt x="13" y="181"/>
                      <a:pt x="12" y="169"/>
                      <a:pt x="12" y="152"/>
                    </a:cubicBezTo>
                    <a:cubicBezTo>
                      <a:pt x="12" y="135"/>
                      <a:pt x="12" y="117"/>
                      <a:pt x="12" y="99"/>
                    </a:cubicBezTo>
                    <a:cubicBezTo>
                      <a:pt x="8" y="99"/>
                      <a:pt x="4" y="99"/>
                      <a:pt x="0" y="99"/>
                    </a:cubicBezTo>
                    <a:cubicBezTo>
                      <a:pt x="0" y="85"/>
                      <a:pt x="0" y="71"/>
                      <a:pt x="0" y="57"/>
                    </a:cubicBezTo>
                    <a:cubicBezTo>
                      <a:pt x="4" y="57"/>
                      <a:pt x="8" y="57"/>
                      <a:pt x="12" y="57"/>
                    </a:cubicBezTo>
                    <a:cubicBezTo>
                      <a:pt x="12" y="48"/>
                      <a:pt x="12" y="39"/>
                      <a:pt x="12" y="30"/>
                    </a:cubicBezTo>
                    <a:cubicBezTo>
                      <a:pt x="23" y="20"/>
                      <a:pt x="33" y="10"/>
                      <a:pt x="44"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4" name="Freeform 91"/>
              <p:cNvSpPr>
                <a:spLocks noEditPoints="1"/>
              </p:cNvSpPr>
              <p:nvPr/>
            </p:nvSpPr>
            <p:spPr bwMode="auto">
              <a:xfrm>
                <a:off x="4520" y="3402"/>
                <a:ext cx="32" cy="207"/>
              </a:xfrm>
              <a:custGeom>
                <a:avLst/>
                <a:gdLst>
                  <a:gd name="T0" fmla="*/ 0 w 200"/>
                  <a:gd name="T1" fmla="*/ 0 h 991"/>
                  <a:gd name="T2" fmla="*/ 0 w 200"/>
                  <a:gd name="T3" fmla="*/ 0 h 991"/>
                  <a:gd name="T4" fmla="*/ 0 w 200"/>
                  <a:gd name="T5" fmla="*/ 0 h 991"/>
                  <a:gd name="T6" fmla="*/ 0 w 200"/>
                  <a:gd name="T7" fmla="*/ 0 h 991"/>
                  <a:gd name="T8" fmla="*/ 0 w 200"/>
                  <a:gd name="T9" fmla="*/ 0 h 991"/>
                  <a:gd name="T10" fmla="*/ 0 w 200"/>
                  <a:gd name="T11" fmla="*/ 1 h 991"/>
                  <a:gd name="T12" fmla="*/ 0 w 200"/>
                  <a:gd name="T13" fmla="*/ 1 h 991"/>
                  <a:gd name="T14" fmla="*/ 0 w 200"/>
                  <a:gd name="T15" fmla="*/ 2 h 991"/>
                  <a:gd name="T16" fmla="*/ 0 w 200"/>
                  <a:gd name="T17" fmla="*/ 2 h 991"/>
                  <a:gd name="T18" fmla="*/ 0 w 200"/>
                  <a:gd name="T19" fmla="*/ 1 h 9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0"/>
                  <a:gd name="T31" fmla="*/ 0 h 991"/>
                  <a:gd name="T32" fmla="*/ 200 w 200"/>
                  <a:gd name="T33" fmla="*/ 991 h 9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0" h="991">
                    <a:moveTo>
                      <a:pt x="0" y="0"/>
                    </a:moveTo>
                    <a:cubicBezTo>
                      <a:pt x="67" y="0"/>
                      <a:pt x="133" y="0"/>
                      <a:pt x="200" y="0"/>
                    </a:cubicBezTo>
                    <a:cubicBezTo>
                      <a:pt x="200" y="63"/>
                      <a:pt x="200" y="125"/>
                      <a:pt x="200" y="188"/>
                    </a:cubicBezTo>
                    <a:cubicBezTo>
                      <a:pt x="133" y="188"/>
                      <a:pt x="67" y="188"/>
                      <a:pt x="0" y="188"/>
                    </a:cubicBezTo>
                    <a:cubicBezTo>
                      <a:pt x="0" y="125"/>
                      <a:pt x="0" y="63"/>
                      <a:pt x="0" y="0"/>
                    </a:cubicBezTo>
                    <a:close/>
                    <a:moveTo>
                      <a:pt x="0" y="274"/>
                    </a:moveTo>
                    <a:cubicBezTo>
                      <a:pt x="67" y="274"/>
                      <a:pt x="133" y="274"/>
                      <a:pt x="200" y="274"/>
                    </a:cubicBezTo>
                    <a:cubicBezTo>
                      <a:pt x="200" y="513"/>
                      <a:pt x="200" y="752"/>
                      <a:pt x="200" y="991"/>
                    </a:cubicBezTo>
                    <a:cubicBezTo>
                      <a:pt x="133" y="991"/>
                      <a:pt x="67" y="991"/>
                      <a:pt x="0" y="991"/>
                    </a:cubicBezTo>
                    <a:cubicBezTo>
                      <a:pt x="0" y="752"/>
                      <a:pt x="0" y="513"/>
                      <a:pt x="0" y="274"/>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5" name="Freeform 92"/>
              <p:cNvSpPr>
                <a:spLocks noEditPoints="1"/>
              </p:cNvSpPr>
              <p:nvPr/>
            </p:nvSpPr>
            <p:spPr bwMode="auto">
              <a:xfrm>
                <a:off x="4569" y="3456"/>
                <a:ext cx="98" cy="157"/>
              </a:xfrm>
              <a:custGeom>
                <a:avLst/>
                <a:gdLst>
                  <a:gd name="T0" fmla="*/ 0 w 600"/>
                  <a:gd name="T1" fmla="*/ 1 h 751"/>
                  <a:gd name="T2" fmla="*/ 0 w 600"/>
                  <a:gd name="T3" fmla="*/ 0 h 751"/>
                  <a:gd name="T4" fmla="*/ 0 w 600"/>
                  <a:gd name="T5" fmla="*/ 0 h 751"/>
                  <a:gd name="T6" fmla="*/ 0 w 600"/>
                  <a:gd name="T7" fmla="*/ 0 h 751"/>
                  <a:gd name="T8" fmla="*/ 0 w 600"/>
                  <a:gd name="T9" fmla="*/ 1 h 751"/>
                  <a:gd name="T10" fmla="*/ 0 w 600"/>
                  <a:gd name="T11" fmla="*/ 1 h 751"/>
                  <a:gd name="T12" fmla="*/ 0 w 600"/>
                  <a:gd name="T13" fmla="*/ 1 h 751"/>
                  <a:gd name="T14" fmla="*/ 0 w 600"/>
                  <a:gd name="T15" fmla="*/ 1 h 751"/>
                  <a:gd name="T16" fmla="*/ 0 w 600"/>
                  <a:gd name="T17" fmla="*/ 1 h 751"/>
                  <a:gd name="T18" fmla="*/ 0 w 600"/>
                  <a:gd name="T19" fmla="*/ 1 h 751"/>
                  <a:gd name="T20" fmla="*/ 0 w 600"/>
                  <a:gd name="T21" fmla="*/ 1 h 751"/>
                  <a:gd name="T22" fmla="*/ 0 w 600"/>
                  <a:gd name="T23" fmla="*/ 1 h 751"/>
                  <a:gd name="T24" fmla="*/ 0 w 600"/>
                  <a:gd name="T25" fmla="*/ 1 h 751"/>
                  <a:gd name="T26" fmla="*/ 0 w 600"/>
                  <a:gd name="T27" fmla="*/ 1 h 751"/>
                  <a:gd name="T28" fmla="*/ 0 w 600"/>
                  <a:gd name="T29" fmla="*/ 0 h 751"/>
                  <a:gd name="T30" fmla="*/ 0 w 600"/>
                  <a:gd name="T31" fmla="*/ 0 h 751"/>
                  <a:gd name="T32" fmla="*/ 0 w 600"/>
                  <a:gd name="T33" fmla="*/ 0 h 751"/>
                  <a:gd name="T34" fmla="*/ 0 w 600"/>
                  <a:gd name="T35" fmla="*/ 1 h 7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0"/>
                  <a:gd name="T55" fmla="*/ 0 h 751"/>
                  <a:gd name="T56" fmla="*/ 600 w 600"/>
                  <a:gd name="T57" fmla="*/ 751 h 7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0" h="751">
                    <a:moveTo>
                      <a:pt x="0" y="378"/>
                    </a:moveTo>
                    <a:cubicBezTo>
                      <a:pt x="0" y="268"/>
                      <a:pt x="27" y="178"/>
                      <a:pt x="80" y="106"/>
                    </a:cubicBezTo>
                    <a:cubicBezTo>
                      <a:pt x="133" y="35"/>
                      <a:pt x="207" y="0"/>
                      <a:pt x="298" y="0"/>
                    </a:cubicBezTo>
                    <a:cubicBezTo>
                      <a:pt x="403" y="0"/>
                      <a:pt x="483" y="42"/>
                      <a:pt x="535" y="125"/>
                    </a:cubicBezTo>
                    <a:cubicBezTo>
                      <a:pt x="578" y="193"/>
                      <a:pt x="600" y="275"/>
                      <a:pt x="600" y="374"/>
                    </a:cubicBezTo>
                    <a:cubicBezTo>
                      <a:pt x="600" y="484"/>
                      <a:pt x="573" y="574"/>
                      <a:pt x="520" y="645"/>
                    </a:cubicBezTo>
                    <a:cubicBezTo>
                      <a:pt x="467" y="716"/>
                      <a:pt x="393" y="751"/>
                      <a:pt x="299" y="751"/>
                    </a:cubicBezTo>
                    <a:cubicBezTo>
                      <a:pt x="215" y="751"/>
                      <a:pt x="146" y="722"/>
                      <a:pt x="95" y="663"/>
                    </a:cubicBezTo>
                    <a:cubicBezTo>
                      <a:pt x="32" y="590"/>
                      <a:pt x="0" y="495"/>
                      <a:pt x="0" y="378"/>
                    </a:cubicBezTo>
                    <a:close/>
                    <a:moveTo>
                      <a:pt x="200" y="377"/>
                    </a:moveTo>
                    <a:cubicBezTo>
                      <a:pt x="200" y="441"/>
                      <a:pt x="210" y="488"/>
                      <a:pt x="229" y="519"/>
                    </a:cubicBezTo>
                    <a:cubicBezTo>
                      <a:pt x="247" y="549"/>
                      <a:pt x="271" y="565"/>
                      <a:pt x="300" y="565"/>
                    </a:cubicBezTo>
                    <a:cubicBezTo>
                      <a:pt x="329" y="565"/>
                      <a:pt x="353" y="550"/>
                      <a:pt x="371" y="519"/>
                    </a:cubicBezTo>
                    <a:cubicBezTo>
                      <a:pt x="389" y="489"/>
                      <a:pt x="399" y="441"/>
                      <a:pt x="399" y="374"/>
                    </a:cubicBezTo>
                    <a:cubicBezTo>
                      <a:pt x="399" y="312"/>
                      <a:pt x="389" y="265"/>
                      <a:pt x="371" y="235"/>
                    </a:cubicBezTo>
                    <a:cubicBezTo>
                      <a:pt x="352" y="204"/>
                      <a:pt x="329" y="190"/>
                      <a:pt x="301" y="190"/>
                    </a:cubicBezTo>
                    <a:cubicBezTo>
                      <a:pt x="272" y="190"/>
                      <a:pt x="248" y="205"/>
                      <a:pt x="229" y="236"/>
                    </a:cubicBezTo>
                    <a:cubicBezTo>
                      <a:pt x="210" y="267"/>
                      <a:pt x="200" y="314"/>
                      <a:pt x="200" y="377"/>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56" name="Freeform 93"/>
              <p:cNvSpPr>
                <a:spLocks/>
              </p:cNvSpPr>
              <p:nvPr/>
            </p:nvSpPr>
            <p:spPr bwMode="auto">
              <a:xfrm>
                <a:off x="4682" y="3456"/>
                <a:ext cx="90" cy="153"/>
              </a:xfrm>
              <a:custGeom>
                <a:avLst/>
                <a:gdLst>
                  <a:gd name="T0" fmla="*/ 0 w 90"/>
                  <a:gd name="T1" fmla="*/ 3 h 153"/>
                  <a:gd name="T2" fmla="*/ 31 w 90"/>
                  <a:gd name="T3" fmla="*/ 3 h 153"/>
                  <a:gd name="T4" fmla="*/ 31 w 90"/>
                  <a:gd name="T5" fmla="*/ 28 h 153"/>
                  <a:gd name="T6" fmla="*/ 44 w 90"/>
                  <a:gd name="T7" fmla="*/ 6 h 153"/>
                  <a:gd name="T8" fmla="*/ 61 w 90"/>
                  <a:gd name="T9" fmla="*/ 0 h 153"/>
                  <a:gd name="T10" fmla="*/ 83 w 90"/>
                  <a:gd name="T11" fmla="*/ 14 h 153"/>
                  <a:gd name="T12" fmla="*/ 90 w 90"/>
                  <a:gd name="T13" fmla="*/ 58 h 153"/>
                  <a:gd name="T14" fmla="*/ 90 w 90"/>
                  <a:gd name="T15" fmla="*/ 153 h 153"/>
                  <a:gd name="T16" fmla="*/ 58 w 90"/>
                  <a:gd name="T17" fmla="*/ 153 h 153"/>
                  <a:gd name="T18" fmla="*/ 58 w 90"/>
                  <a:gd name="T19" fmla="*/ 71 h 153"/>
                  <a:gd name="T20" fmla="*/ 55 w 90"/>
                  <a:gd name="T21" fmla="*/ 51 h 153"/>
                  <a:gd name="T22" fmla="*/ 46 w 90"/>
                  <a:gd name="T23" fmla="*/ 45 h 153"/>
                  <a:gd name="T24" fmla="*/ 37 w 90"/>
                  <a:gd name="T25" fmla="*/ 53 h 153"/>
                  <a:gd name="T26" fmla="*/ 33 w 90"/>
                  <a:gd name="T27" fmla="*/ 81 h 153"/>
                  <a:gd name="T28" fmla="*/ 33 w 90"/>
                  <a:gd name="T29" fmla="*/ 153 h 153"/>
                  <a:gd name="T30" fmla="*/ 0 w 90"/>
                  <a:gd name="T31" fmla="*/ 153 h 153"/>
                  <a:gd name="T32" fmla="*/ 0 w 90"/>
                  <a:gd name="T33" fmla="*/ 3 h 1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0"/>
                  <a:gd name="T52" fmla="*/ 0 h 153"/>
                  <a:gd name="T53" fmla="*/ 90 w 90"/>
                  <a:gd name="T54" fmla="*/ 153 h 1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0" h="153">
                    <a:moveTo>
                      <a:pt x="0" y="3"/>
                    </a:moveTo>
                    <a:cubicBezTo>
                      <a:pt x="10" y="3"/>
                      <a:pt x="21" y="3"/>
                      <a:pt x="31" y="3"/>
                    </a:cubicBezTo>
                    <a:cubicBezTo>
                      <a:pt x="31" y="11"/>
                      <a:pt x="31" y="20"/>
                      <a:pt x="31" y="28"/>
                    </a:cubicBezTo>
                    <a:cubicBezTo>
                      <a:pt x="35" y="17"/>
                      <a:pt x="40" y="11"/>
                      <a:pt x="44" y="6"/>
                    </a:cubicBezTo>
                    <a:cubicBezTo>
                      <a:pt x="49" y="2"/>
                      <a:pt x="55" y="0"/>
                      <a:pt x="61" y="0"/>
                    </a:cubicBezTo>
                    <a:cubicBezTo>
                      <a:pt x="70" y="0"/>
                      <a:pt x="78" y="4"/>
                      <a:pt x="83" y="14"/>
                    </a:cubicBezTo>
                    <a:cubicBezTo>
                      <a:pt x="88" y="24"/>
                      <a:pt x="90" y="38"/>
                      <a:pt x="90" y="58"/>
                    </a:cubicBezTo>
                    <a:cubicBezTo>
                      <a:pt x="90" y="89"/>
                      <a:pt x="90" y="121"/>
                      <a:pt x="90" y="153"/>
                    </a:cubicBezTo>
                    <a:cubicBezTo>
                      <a:pt x="79" y="153"/>
                      <a:pt x="68" y="153"/>
                      <a:pt x="58" y="153"/>
                    </a:cubicBezTo>
                    <a:cubicBezTo>
                      <a:pt x="58" y="126"/>
                      <a:pt x="58" y="98"/>
                      <a:pt x="58" y="71"/>
                    </a:cubicBezTo>
                    <a:cubicBezTo>
                      <a:pt x="58" y="61"/>
                      <a:pt x="57" y="55"/>
                      <a:pt x="55" y="51"/>
                    </a:cubicBezTo>
                    <a:cubicBezTo>
                      <a:pt x="53" y="47"/>
                      <a:pt x="50" y="45"/>
                      <a:pt x="46" y="45"/>
                    </a:cubicBezTo>
                    <a:cubicBezTo>
                      <a:pt x="42" y="45"/>
                      <a:pt x="39" y="48"/>
                      <a:pt x="37" y="53"/>
                    </a:cubicBezTo>
                    <a:cubicBezTo>
                      <a:pt x="34" y="58"/>
                      <a:pt x="33" y="67"/>
                      <a:pt x="33" y="81"/>
                    </a:cubicBezTo>
                    <a:cubicBezTo>
                      <a:pt x="33" y="105"/>
                      <a:pt x="33" y="129"/>
                      <a:pt x="33" y="153"/>
                    </a:cubicBezTo>
                    <a:cubicBezTo>
                      <a:pt x="22" y="153"/>
                      <a:pt x="11" y="153"/>
                      <a:pt x="0" y="153"/>
                    </a:cubicBezTo>
                    <a:cubicBezTo>
                      <a:pt x="0" y="103"/>
                      <a:pt x="0" y="53"/>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412" name="Group 94"/>
            <p:cNvGrpSpPr>
              <a:grpSpLocks/>
            </p:cNvGrpSpPr>
            <p:nvPr/>
          </p:nvGrpSpPr>
          <p:grpSpPr bwMode="auto">
            <a:xfrm>
              <a:off x="1320" y="2836"/>
              <a:ext cx="999" cy="212"/>
              <a:chOff x="1320" y="2836"/>
              <a:chExt cx="999" cy="212"/>
            </a:xfrm>
          </p:grpSpPr>
          <p:sp>
            <p:nvSpPr>
              <p:cNvPr id="16413" name="Freeform 95"/>
              <p:cNvSpPr>
                <a:spLocks/>
              </p:cNvSpPr>
              <p:nvPr/>
            </p:nvSpPr>
            <p:spPr bwMode="auto">
              <a:xfrm>
                <a:off x="1320" y="2836"/>
                <a:ext cx="85" cy="208"/>
              </a:xfrm>
              <a:custGeom>
                <a:avLst/>
                <a:gdLst>
                  <a:gd name="T0" fmla="*/ 0 w 1048"/>
                  <a:gd name="T1" fmla="*/ 0 h 1998"/>
                  <a:gd name="T2" fmla="*/ 0 w 1048"/>
                  <a:gd name="T3" fmla="*/ 0 h 1998"/>
                  <a:gd name="T4" fmla="*/ 0 w 1048"/>
                  <a:gd name="T5" fmla="*/ 0 h 1998"/>
                  <a:gd name="T6" fmla="*/ 0 w 1048"/>
                  <a:gd name="T7" fmla="*/ 0 h 1998"/>
                  <a:gd name="T8" fmla="*/ 0 w 1048"/>
                  <a:gd name="T9" fmla="*/ 0 h 1998"/>
                  <a:gd name="T10" fmla="*/ 0 w 1048"/>
                  <a:gd name="T11" fmla="*/ 0 h 1998"/>
                  <a:gd name="T12" fmla="*/ 0 w 1048"/>
                  <a:gd name="T13" fmla="*/ 0 h 1998"/>
                  <a:gd name="T14" fmla="*/ 0 w 1048"/>
                  <a:gd name="T15" fmla="*/ 0 h 1998"/>
                  <a:gd name="T16" fmla="*/ 0 w 1048"/>
                  <a:gd name="T17" fmla="*/ 0 h 1998"/>
                  <a:gd name="T18" fmla="*/ 0 w 1048"/>
                  <a:gd name="T19" fmla="*/ 0 h 1998"/>
                  <a:gd name="T20" fmla="*/ 0 w 1048"/>
                  <a:gd name="T21" fmla="*/ 0 h 19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48"/>
                  <a:gd name="T34" fmla="*/ 0 h 1998"/>
                  <a:gd name="T35" fmla="*/ 1048 w 1048"/>
                  <a:gd name="T36" fmla="*/ 1998 h 19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48" h="1998">
                    <a:moveTo>
                      <a:pt x="0" y="0"/>
                    </a:moveTo>
                    <a:cubicBezTo>
                      <a:pt x="350" y="0"/>
                      <a:pt x="699" y="0"/>
                      <a:pt x="1048" y="0"/>
                    </a:cubicBezTo>
                    <a:cubicBezTo>
                      <a:pt x="1048" y="144"/>
                      <a:pt x="1048" y="287"/>
                      <a:pt x="1048" y="430"/>
                    </a:cubicBezTo>
                    <a:cubicBezTo>
                      <a:pt x="841" y="430"/>
                      <a:pt x="633" y="430"/>
                      <a:pt x="426" y="430"/>
                    </a:cubicBezTo>
                    <a:cubicBezTo>
                      <a:pt x="426" y="546"/>
                      <a:pt x="426" y="662"/>
                      <a:pt x="426" y="778"/>
                    </a:cubicBezTo>
                    <a:cubicBezTo>
                      <a:pt x="603" y="778"/>
                      <a:pt x="780" y="778"/>
                      <a:pt x="957" y="778"/>
                    </a:cubicBezTo>
                    <a:cubicBezTo>
                      <a:pt x="957" y="913"/>
                      <a:pt x="957" y="1048"/>
                      <a:pt x="957" y="1182"/>
                    </a:cubicBezTo>
                    <a:cubicBezTo>
                      <a:pt x="780" y="1182"/>
                      <a:pt x="603" y="1182"/>
                      <a:pt x="426" y="1182"/>
                    </a:cubicBezTo>
                    <a:cubicBezTo>
                      <a:pt x="426" y="1454"/>
                      <a:pt x="426" y="1726"/>
                      <a:pt x="426" y="1998"/>
                    </a:cubicBezTo>
                    <a:cubicBezTo>
                      <a:pt x="284" y="1998"/>
                      <a:pt x="142" y="1998"/>
                      <a:pt x="0" y="1998"/>
                    </a:cubicBezTo>
                    <a:cubicBezTo>
                      <a:pt x="0" y="1332"/>
                      <a:pt x="0" y="666"/>
                      <a:pt x="0" y="0"/>
                    </a:cubicBezTo>
                  </a:path>
                </a:pathLst>
              </a:custGeom>
              <a:solidFill>
                <a:srgbClr val="008080"/>
              </a:solidFill>
              <a:ln w="0">
                <a:solidFill>
                  <a:srgbClr val="000000"/>
                </a:solidFill>
                <a:prstDash val="solid"/>
                <a:round/>
                <a:headEnd/>
                <a:tailEnd/>
              </a:ln>
            </p:spPr>
            <p:txBody>
              <a:bodyPr/>
              <a:lstStyle/>
              <a:p>
                <a:endParaRPr lang="en-US"/>
              </a:p>
            </p:txBody>
          </p:sp>
          <p:sp>
            <p:nvSpPr>
              <p:cNvPr id="16414" name="Freeform 96"/>
              <p:cNvSpPr>
                <a:spLocks noEditPoints="1"/>
              </p:cNvSpPr>
              <p:nvPr/>
            </p:nvSpPr>
            <p:spPr bwMode="auto">
              <a:xfrm>
                <a:off x="1412" y="2890"/>
                <a:ext cx="93" cy="158"/>
              </a:xfrm>
              <a:custGeom>
                <a:avLst/>
                <a:gdLst>
                  <a:gd name="T0" fmla="*/ 0 w 1141"/>
                  <a:gd name="T1" fmla="*/ 0 h 1513"/>
                  <a:gd name="T2" fmla="*/ 0 w 1141"/>
                  <a:gd name="T3" fmla="*/ 0 h 1513"/>
                  <a:gd name="T4" fmla="*/ 0 w 1141"/>
                  <a:gd name="T5" fmla="*/ 0 h 1513"/>
                  <a:gd name="T6" fmla="*/ 0 w 1141"/>
                  <a:gd name="T7" fmla="*/ 0 h 1513"/>
                  <a:gd name="T8" fmla="*/ 0 w 1141"/>
                  <a:gd name="T9" fmla="*/ 0 h 1513"/>
                  <a:gd name="T10" fmla="*/ 0 w 1141"/>
                  <a:gd name="T11" fmla="*/ 0 h 1513"/>
                  <a:gd name="T12" fmla="*/ 0 w 1141"/>
                  <a:gd name="T13" fmla="*/ 0 h 1513"/>
                  <a:gd name="T14" fmla="*/ 0 w 1141"/>
                  <a:gd name="T15" fmla="*/ 0 h 1513"/>
                  <a:gd name="T16" fmla="*/ 0 w 1141"/>
                  <a:gd name="T17" fmla="*/ 0 h 1513"/>
                  <a:gd name="T18" fmla="*/ 0 w 1141"/>
                  <a:gd name="T19" fmla="*/ 0 h 1513"/>
                  <a:gd name="T20" fmla="*/ 0 w 1141"/>
                  <a:gd name="T21" fmla="*/ 0 h 1513"/>
                  <a:gd name="T22" fmla="*/ 0 w 1141"/>
                  <a:gd name="T23" fmla="*/ 0 h 1513"/>
                  <a:gd name="T24" fmla="*/ 0 w 1141"/>
                  <a:gd name="T25" fmla="*/ 0 h 1513"/>
                  <a:gd name="T26" fmla="*/ 0 w 1141"/>
                  <a:gd name="T27" fmla="*/ 0 h 1513"/>
                  <a:gd name="T28" fmla="*/ 0 w 1141"/>
                  <a:gd name="T29" fmla="*/ 0 h 1513"/>
                  <a:gd name="T30" fmla="*/ 0 w 1141"/>
                  <a:gd name="T31" fmla="*/ 0 h 1513"/>
                  <a:gd name="T32" fmla="*/ 0 w 1141"/>
                  <a:gd name="T33" fmla="*/ 0 h 1513"/>
                  <a:gd name="T34" fmla="*/ 0 w 1141"/>
                  <a:gd name="T35" fmla="*/ 0 h 15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1"/>
                  <a:gd name="T55" fmla="*/ 0 h 1513"/>
                  <a:gd name="T56" fmla="*/ 1141 w 1141"/>
                  <a:gd name="T57" fmla="*/ 1513 h 15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1" h="1513">
                    <a:moveTo>
                      <a:pt x="0" y="761"/>
                    </a:moveTo>
                    <a:cubicBezTo>
                      <a:pt x="0" y="540"/>
                      <a:pt x="53" y="358"/>
                      <a:pt x="153" y="214"/>
                    </a:cubicBezTo>
                    <a:cubicBezTo>
                      <a:pt x="254" y="70"/>
                      <a:pt x="394" y="0"/>
                      <a:pt x="568" y="0"/>
                    </a:cubicBezTo>
                    <a:cubicBezTo>
                      <a:pt x="767" y="0"/>
                      <a:pt x="918" y="84"/>
                      <a:pt x="1019" y="252"/>
                    </a:cubicBezTo>
                    <a:cubicBezTo>
                      <a:pt x="1099" y="388"/>
                      <a:pt x="1141" y="555"/>
                      <a:pt x="1141" y="753"/>
                    </a:cubicBezTo>
                    <a:cubicBezTo>
                      <a:pt x="1141" y="975"/>
                      <a:pt x="1089" y="1156"/>
                      <a:pt x="990" y="1299"/>
                    </a:cubicBezTo>
                    <a:cubicBezTo>
                      <a:pt x="889" y="1443"/>
                      <a:pt x="747" y="1513"/>
                      <a:pt x="569" y="1513"/>
                    </a:cubicBezTo>
                    <a:cubicBezTo>
                      <a:pt x="409" y="1513"/>
                      <a:pt x="278" y="1455"/>
                      <a:pt x="181" y="1336"/>
                    </a:cubicBezTo>
                    <a:cubicBezTo>
                      <a:pt x="62" y="1189"/>
                      <a:pt x="0" y="998"/>
                      <a:pt x="0" y="761"/>
                    </a:cubicBezTo>
                    <a:close/>
                    <a:moveTo>
                      <a:pt x="382" y="759"/>
                    </a:moveTo>
                    <a:cubicBezTo>
                      <a:pt x="382" y="889"/>
                      <a:pt x="400" y="984"/>
                      <a:pt x="436" y="1046"/>
                    </a:cubicBezTo>
                    <a:cubicBezTo>
                      <a:pt x="471" y="1107"/>
                      <a:pt x="516" y="1138"/>
                      <a:pt x="571" y="1138"/>
                    </a:cubicBezTo>
                    <a:cubicBezTo>
                      <a:pt x="626" y="1138"/>
                      <a:pt x="671" y="1109"/>
                      <a:pt x="706" y="1047"/>
                    </a:cubicBezTo>
                    <a:cubicBezTo>
                      <a:pt x="740" y="985"/>
                      <a:pt x="759" y="889"/>
                      <a:pt x="759" y="754"/>
                    </a:cubicBezTo>
                    <a:cubicBezTo>
                      <a:pt x="759" y="628"/>
                      <a:pt x="740" y="535"/>
                      <a:pt x="705" y="473"/>
                    </a:cubicBezTo>
                    <a:cubicBezTo>
                      <a:pt x="670" y="412"/>
                      <a:pt x="626" y="382"/>
                      <a:pt x="573" y="382"/>
                    </a:cubicBezTo>
                    <a:cubicBezTo>
                      <a:pt x="518" y="382"/>
                      <a:pt x="472" y="413"/>
                      <a:pt x="436" y="475"/>
                    </a:cubicBezTo>
                    <a:cubicBezTo>
                      <a:pt x="400" y="538"/>
                      <a:pt x="382" y="633"/>
                      <a:pt x="382" y="759"/>
                    </a:cubicBezTo>
                    <a:close/>
                  </a:path>
                </a:pathLst>
              </a:custGeom>
              <a:solidFill>
                <a:srgbClr val="008080"/>
              </a:solidFill>
              <a:ln w="0">
                <a:solidFill>
                  <a:srgbClr val="000000"/>
                </a:solidFill>
                <a:prstDash val="solid"/>
                <a:round/>
                <a:headEnd/>
                <a:tailEnd/>
              </a:ln>
            </p:spPr>
            <p:txBody>
              <a:bodyPr/>
              <a:lstStyle/>
              <a:p>
                <a:endParaRPr lang="en-US"/>
              </a:p>
            </p:txBody>
          </p:sp>
          <p:sp>
            <p:nvSpPr>
              <p:cNvPr id="16415" name="Freeform 97"/>
              <p:cNvSpPr>
                <a:spLocks/>
              </p:cNvSpPr>
              <p:nvPr/>
            </p:nvSpPr>
            <p:spPr bwMode="auto">
              <a:xfrm>
                <a:off x="1520" y="2890"/>
                <a:ext cx="64" cy="154"/>
              </a:xfrm>
              <a:custGeom>
                <a:avLst/>
                <a:gdLst>
                  <a:gd name="T0" fmla="*/ 0 w 782"/>
                  <a:gd name="T1" fmla="*/ 0 h 1480"/>
                  <a:gd name="T2" fmla="*/ 0 w 782"/>
                  <a:gd name="T3" fmla="*/ 0 h 1480"/>
                  <a:gd name="T4" fmla="*/ 0 w 782"/>
                  <a:gd name="T5" fmla="*/ 0 h 1480"/>
                  <a:gd name="T6" fmla="*/ 0 w 782"/>
                  <a:gd name="T7" fmla="*/ 0 h 1480"/>
                  <a:gd name="T8" fmla="*/ 0 w 782"/>
                  <a:gd name="T9" fmla="*/ 0 h 1480"/>
                  <a:gd name="T10" fmla="*/ 0 w 782"/>
                  <a:gd name="T11" fmla="*/ 0 h 1480"/>
                  <a:gd name="T12" fmla="*/ 0 w 782"/>
                  <a:gd name="T13" fmla="*/ 0 h 1480"/>
                  <a:gd name="T14" fmla="*/ 0 w 782"/>
                  <a:gd name="T15" fmla="*/ 0 h 1480"/>
                  <a:gd name="T16" fmla="*/ 0 w 782"/>
                  <a:gd name="T17" fmla="*/ 0 h 1480"/>
                  <a:gd name="T18" fmla="*/ 0 w 782"/>
                  <a:gd name="T19" fmla="*/ 0 h 1480"/>
                  <a:gd name="T20" fmla="*/ 0 w 782"/>
                  <a:gd name="T21" fmla="*/ 0 h 1480"/>
                  <a:gd name="T22" fmla="*/ 0 w 782"/>
                  <a:gd name="T23" fmla="*/ 0 h 1480"/>
                  <a:gd name="T24" fmla="*/ 0 w 782"/>
                  <a:gd name="T25" fmla="*/ 0 h 1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2"/>
                  <a:gd name="T40" fmla="*/ 0 h 1480"/>
                  <a:gd name="T41" fmla="*/ 782 w 782"/>
                  <a:gd name="T42" fmla="*/ 1480 h 1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2" h="1480">
                    <a:moveTo>
                      <a:pt x="0" y="33"/>
                    </a:moveTo>
                    <a:cubicBezTo>
                      <a:pt x="119" y="33"/>
                      <a:pt x="238" y="33"/>
                      <a:pt x="357" y="33"/>
                    </a:cubicBezTo>
                    <a:cubicBezTo>
                      <a:pt x="357" y="112"/>
                      <a:pt x="357" y="191"/>
                      <a:pt x="357" y="270"/>
                    </a:cubicBezTo>
                    <a:cubicBezTo>
                      <a:pt x="391" y="168"/>
                      <a:pt x="427" y="97"/>
                      <a:pt x="463" y="58"/>
                    </a:cubicBezTo>
                    <a:cubicBezTo>
                      <a:pt x="499" y="19"/>
                      <a:pt x="545" y="0"/>
                      <a:pt x="598" y="0"/>
                    </a:cubicBezTo>
                    <a:cubicBezTo>
                      <a:pt x="654" y="0"/>
                      <a:pt x="716" y="25"/>
                      <a:pt x="782" y="77"/>
                    </a:cubicBezTo>
                    <a:cubicBezTo>
                      <a:pt x="744" y="208"/>
                      <a:pt x="703" y="340"/>
                      <a:pt x="664" y="472"/>
                    </a:cubicBezTo>
                    <a:cubicBezTo>
                      <a:pt x="620" y="444"/>
                      <a:pt x="584" y="431"/>
                      <a:pt x="558" y="431"/>
                    </a:cubicBezTo>
                    <a:cubicBezTo>
                      <a:pt x="508" y="431"/>
                      <a:pt x="469" y="461"/>
                      <a:pt x="442" y="521"/>
                    </a:cubicBezTo>
                    <a:cubicBezTo>
                      <a:pt x="403" y="606"/>
                      <a:pt x="383" y="763"/>
                      <a:pt x="383" y="995"/>
                    </a:cubicBezTo>
                    <a:cubicBezTo>
                      <a:pt x="383" y="1157"/>
                      <a:pt x="383" y="1319"/>
                      <a:pt x="383" y="1480"/>
                    </a:cubicBezTo>
                    <a:cubicBezTo>
                      <a:pt x="255" y="1480"/>
                      <a:pt x="128" y="1480"/>
                      <a:pt x="0" y="1480"/>
                    </a:cubicBezTo>
                    <a:cubicBezTo>
                      <a:pt x="0" y="998"/>
                      <a:pt x="0" y="515"/>
                      <a:pt x="0" y="33"/>
                    </a:cubicBezTo>
                  </a:path>
                </a:pathLst>
              </a:custGeom>
              <a:solidFill>
                <a:srgbClr val="008080"/>
              </a:solidFill>
              <a:ln w="0">
                <a:solidFill>
                  <a:srgbClr val="000000"/>
                </a:solidFill>
                <a:prstDash val="solid"/>
                <a:round/>
                <a:headEnd/>
                <a:tailEnd/>
              </a:ln>
            </p:spPr>
            <p:txBody>
              <a:bodyPr/>
              <a:lstStyle/>
              <a:p>
                <a:endParaRPr lang="en-US"/>
              </a:p>
            </p:txBody>
          </p:sp>
          <p:sp>
            <p:nvSpPr>
              <p:cNvPr id="16416" name="Freeform 98"/>
              <p:cNvSpPr>
                <a:spLocks/>
              </p:cNvSpPr>
              <p:nvPr/>
            </p:nvSpPr>
            <p:spPr bwMode="auto">
              <a:xfrm>
                <a:off x="1597" y="2890"/>
                <a:ext cx="137" cy="154"/>
              </a:xfrm>
              <a:custGeom>
                <a:avLst/>
                <a:gdLst>
                  <a:gd name="T0" fmla="*/ 0 w 1686"/>
                  <a:gd name="T1" fmla="*/ 0 h 1480"/>
                  <a:gd name="T2" fmla="*/ 0 w 1686"/>
                  <a:gd name="T3" fmla="*/ 0 h 1480"/>
                  <a:gd name="T4" fmla="*/ 0 w 1686"/>
                  <a:gd name="T5" fmla="*/ 0 h 1480"/>
                  <a:gd name="T6" fmla="*/ 0 w 1686"/>
                  <a:gd name="T7" fmla="*/ 0 h 1480"/>
                  <a:gd name="T8" fmla="*/ 0 w 1686"/>
                  <a:gd name="T9" fmla="*/ 0 h 1480"/>
                  <a:gd name="T10" fmla="*/ 0 w 1686"/>
                  <a:gd name="T11" fmla="*/ 0 h 1480"/>
                  <a:gd name="T12" fmla="*/ 0 w 1686"/>
                  <a:gd name="T13" fmla="*/ 0 h 1480"/>
                  <a:gd name="T14" fmla="*/ 0 w 1686"/>
                  <a:gd name="T15" fmla="*/ 0 h 1480"/>
                  <a:gd name="T16" fmla="*/ 0 w 1686"/>
                  <a:gd name="T17" fmla="*/ 0 h 1480"/>
                  <a:gd name="T18" fmla="*/ 0 w 1686"/>
                  <a:gd name="T19" fmla="*/ 0 h 1480"/>
                  <a:gd name="T20" fmla="*/ 0 w 1686"/>
                  <a:gd name="T21" fmla="*/ 0 h 1480"/>
                  <a:gd name="T22" fmla="*/ 0 w 1686"/>
                  <a:gd name="T23" fmla="*/ 0 h 1480"/>
                  <a:gd name="T24" fmla="*/ 0 w 1686"/>
                  <a:gd name="T25" fmla="*/ 0 h 1480"/>
                  <a:gd name="T26" fmla="*/ 0 w 1686"/>
                  <a:gd name="T27" fmla="*/ 0 h 1480"/>
                  <a:gd name="T28" fmla="*/ 0 w 1686"/>
                  <a:gd name="T29" fmla="*/ 0 h 1480"/>
                  <a:gd name="T30" fmla="*/ 0 w 1686"/>
                  <a:gd name="T31" fmla="*/ 0 h 1480"/>
                  <a:gd name="T32" fmla="*/ 0 w 1686"/>
                  <a:gd name="T33" fmla="*/ 0 h 1480"/>
                  <a:gd name="T34" fmla="*/ 0 w 1686"/>
                  <a:gd name="T35" fmla="*/ 0 h 1480"/>
                  <a:gd name="T36" fmla="*/ 0 w 1686"/>
                  <a:gd name="T37" fmla="*/ 0 h 1480"/>
                  <a:gd name="T38" fmla="*/ 0 w 1686"/>
                  <a:gd name="T39" fmla="*/ 0 h 1480"/>
                  <a:gd name="T40" fmla="*/ 0 w 1686"/>
                  <a:gd name="T41" fmla="*/ 0 h 1480"/>
                  <a:gd name="T42" fmla="*/ 0 w 1686"/>
                  <a:gd name="T43" fmla="*/ 0 h 1480"/>
                  <a:gd name="T44" fmla="*/ 0 w 1686"/>
                  <a:gd name="T45" fmla="*/ 0 h 1480"/>
                  <a:gd name="T46" fmla="*/ 0 w 1686"/>
                  <a:gd name="T47" fmla="*/ 0 h 1480"/>
                  <a:gd name="T48" fmla="*/ 0 w 1686"/>
                  <a:gd name="T49" fmla="*/ 0 h 1480"/>
                  <a:gd name="T50" fmla="*/ 0 w 1686"/>
                  <a:gd name="T51" fmla="*/ 0 h 1480"/>
                  <a:gd name="T52" fmla="*/ 0 w 1686"/>
                  <a:gd name="T53" fmla="*/ 0 h 1480"/>
                  <a:gd name="T54" fmla="*/ 0 w 1686"/>
                  <a:gd name="T55" fmla="*/ 0 h 1480"/>
                  <a:gd name="T56" fmla="*/ 0 w 1686"/>
                  <a:gd name="T57" fmla="*/ 0 h 14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86"/>
                  <a:gd name="T88" fmla="*/ 0 h 1480"/>
                  <a:gd name="T89" fmla="*/ 1686 w 1686"/>
                  <a:gd name="T90" fmla="*/ 1480 h 148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86" h="1480">
                    <a:moveTo>
                      <a:pt x="0" y="33"/>
                    </a:moveTo>
                    <a:cubicBezTo>
                      <a:pt x="119" y="33"/>
                      <a:pt x="237" y="33"/>
                      <a:pt x="356" y="33"/>
                    </a:cubicBezTo>
                    <a:cubicBezTo>
                      <a:pt x="356" y="103"/>
                      <a:pt x="356" y="174"/>
                      <a:pt x="356" y="244"/>
                    </a:cubicBezTo>
                    <a:cubicBezTo>
                      <a:pt x="406" y="155"/>
                      <a:pt x="459" y="93"/>
                      <a:pt x="511" y="56"/>
                    </a:cubicBezTo>
                    <a:cubicBezTo>
                      <a:pt x="562" y="19"/>
                      <a:pt x="625" y="0"/>
                      <a:pt x="699" y="0"/>
                    </a:cubicBezTo>
                    <a:cubicBezTo>
                      <a:pt x="779" y="0"/>
                      <a:pt x="842" y="20"/>
                      <a:pt x="887" y="62"/>
                    </a:cubicBezTo>
                    <a:cubicBezTo>
                      <a:pt x="932" y="103"/>
                      <a:pt x="972" y="164"/>
                      <a:pt x="1001" y="244"/>
                    </a:cubicBezTo>
                    <a:cubicBezTo>
                      <a:pt x="1059" y="150"/>
                      <a:pt x="1115" y="85"/>
                      <a:pt x="1164" y="51"/>
                    </a:cubicBezTo>
                    <a:cubicBezTo>
                      <a:pt x="1213" y="16"/>
                      <a:pt x="1274" y="0"/>
                      <a:pt x="1346" y="0"/>
                    </a:cubicBezTo>
                    <a:cubicBezTo>
                      <a:pt x="1453" y="0"/>
                      <a:pt x="1537" y="46"/>
                      <a:pt x="1596" y="138"/>
                    </a:cubicBezTo>
                    <a:cubicBezTo>
                      <a:pt x="1655" y="231"/>
                      <a:pt x="1686" y="375"/>
                      <a:pt x="1686" y="571"/>
                    </a:cubicBezTo>
                    <a:cubicBezTo>
                      <a:pt x="1686" y="874"/>
                      <a:pt x="1686" y="1177"/>
                      <a:pt x="1686" y="1480"/>
                    </a:cubicBezTo>
                    <a:cubicBezTo>
                      <a:pt x="1559" y="1480"/>
                      <a:pt x="1432" y="1480"/>
                      <a:pt x="1304" y="1480"/>
                    </a:cubicBezTo>
                    <a:cubicBezTo>
                      <a:pt x="1304" y="1205"/>
                      <a:pt x="1304" y="931"/>
                      <a:pt x="1304" y="656"/>
                    </a:cubicBezTo>
                    <a:cubicBezTo>
                      <a:pt x="1304" y="590"/>
                      <a:pt x="1296" y="542"/>
                      <a:pt x="1278" y="510"/>
                    </a:cubicBezTo>
                    <a:cubicBezTo>
                      <a:pt x="1253" y="459"/>
                      <a:pt x="1221" y="435"/>
                      <a:pt x="1183" y="435"/>
                    </a:cubicBezTo>
                    <a:cubicBezTo>
                      <a:pt x="1138" y="435"/>
                      <a:pt x="1102" y="458"/>
                      <a:pt x="1075" y="506"/>
                    </a:cubicBezTo>
                    <a:cubicBezTo>
                      <a:pt x="1049" y="554"/>
                      <a:pt x="1034" y="628"/>
                      <a:pt x="1034" y="733"/>
                    </a:cubicBezTo>
                    <a:cubicBezTo>
                      <a:pt x="1034" y="982"/>
                      <a:pt x="1034" y="1231"/>
                      <a:pt x="1034" y="1480"/>
                    </a:cubicBezTo>
                    <a:cubicBezTo>
                      <a:pt x="907" y="1480"/>
                      <a:pt x="779" y="1480"/>
                      <a:pt x="652" y="1480"/>
                    </a:cubicBezTo>
                    <a:cubicBezTo>
                      <a:pt x="652" y="1215"/>
                      <a:pt x="652" y="949"/>
                      <a:pt x="652" y="683"/>
                    </a:cubicBezTo>
                    <a:cubicBezTo>
                      <a:pt x="652" y="619"/>
                      <a:pt x="649" y="577"/>
                      <a:pt x="644" y="554"/>
                    </a:cubicBezTo>
                    <a:cubicBezTo>
                      <a:pt x="636" y="517"/>
                      <a:pt x="621" y="488"/>
                      <a:pt x="602" y="465"/>
                    </a:cubicBezTo>
                    <a:cubicBezTo>
                      <a:pt x="582" y="443"/>
                      <a:pt x="559" y="432"/>
                      <a:pt x="532" y="432"/>
                    </a:cubicBezTo>
                    <a:cubicBezTo>
                      <a:pt x="488" y="432"/>
                      <a:pt x="452" y="457"/>
                      <a:pt x="424" y="505"/>
                    </a:cubicBezTo>
                    <a:cubicBezTo>
                      <a:pt x="396" y="552"/>
                      <a:pt x="382" y="631"/>
                      <a:pt x="382" y="742"/>
                    </a:cubicBezTo>
                    <a:cubicBezTo>
                      <a:pt x="382" y="988"/>
                      <a:pt x="382" y="1234"/>
                      <a:pt x="382" y="1480"/>
                    </a:cubicBezTo>
                    <a:cubicBezTo>
                      <a:pt x="255" y="1480"/>
                      <a:pt x="127" y="1480"/>
                      <a:pt x="0" y="1480"/>
                    </a:cubicBezTo>
                    <a:cubicBezTo>
                      <a:pt x="0" y="998"/>
                      <a:pt x="0" y="515"/>
                      <a:pt x="0" y="33"/>
                    </a:cubicBezTo>
                  </a:path>
                </a:pathLst>
              </a:custGeom>
              <a:solidFill>
                <a:srgbClr val="008080"/>
              </a:solidFill>
              <a:ln w="0">
                <a:solidFill>
                  <a:srgbClr val="000000"/>
                </a:solidFill>
                <a:prstDash val="solid"/>
                <a:round/>
                <a:headEnd/>
                <a:tailEnd/>
              </a:ln>
            </p:spPr>
            <p:txBody>
              <a:bodyPr/>
              <a:lstStyle/>
              <a:p>
                <a:endParaRPr lang="en-US"/>
              </a:p>
            </p:txBody>
          </p:sp>
          <p:sp>
            <p:nvSpPr>
              <p:cNvPr id="16417" name="Freeform 99"/>
              <p:cNvSpPr>
                <a:spLocks/>
              </p:cNvSpPr>
              <p:nvPr/>
            </p:nvSpPr>
            <p:spPr bwMode="auto">
              <a:xfrm>
                <a:off x="1752" y="2893"/>
                <a:ext cx="85" cy="155"/>
              </a:xfrm>
              <a:custGeom>
                <a:avLst/>
                <a:gdLst>
                  <a:gd name="T0" fmla="*/ 0 w 1050"/>
                  <a:gd name="T1" fmla="*/ 0 h 1480"/>
                  <a:gd name="T2" fmla="*/ 0 w 1050"/>
                  <a:gd name="T3" fmla="*/ 0 h 1480"/>
                  <a:gd name="T4" fmla="*/ 0 w 1050"/>
                  <a:gd name="T5" fmla="*/ 0 h 1480"/>
                  <a:gd name="T6" fmla="*/ 0 w 1050"/>
                  <a:gd name="T7" fmla="*/ 0 h 1480"/>
                  <a:gd name="T8" fmla="*/ 0 w 1050"/>
                  <a:gd name="T9" fmla="*/ 0 h 1480"/>
                  <a:gd name="T10" fmla="*/ 0 w 1050"/>
                  <a:gd name="T11" fmla="*/ 0 h 1480"/>
                  <a:gd name="T12" fmla="*/ 0 w 1050"/>
                  <a:gd name="T13" fmla="*/ 0 h 1480"/>
                  <a:gd name="T14" fmla="*/ 0 w 1050"/>
                  <a:gd name="T15" fmla="*/ 0 h 1480"/>
                  <a:gd name="T16" fmla="*/ 0 w 1050"/>
                  <a:gd name="T17" fmla="*/ 0 h 1480"/>
                  <a:gd name="T18" fmla="*/ 0 w 1050"/>
                  <a:gd name="T19" fmla="*/ 0 h 1480"/>
                  <a:gd name="T20" fmla="*/ 0 w 1050"/>
                  <a:gd name="T21" fmla="*/ 0 h 1480"/>
                  <a:gd name="T22" fmla="*/ 0 w 1050"/>
                  <a:gd name="T23" fmla="*/ 0 h 1480"/>
                  <a:gd name="T24" fmla="*/ 0 w 1050"/>
                  <a:gd name="T25" fmla="*/ 0 h 1480"/>
                  <a:gd name="T26" fmla="*/ 0 w 1050"/>
                  <a:gd name="T27" fmla="*/ 0 h 1480"/>
                  <a:gd name="T28" fmla="*/ 0 w 1050"/>
                  <a:gd name="T29" fmla="*/ 0 h 1480"/>
                  <a:gd name="T30" fmla="*/ 0 w 1050"/>
                  <a:gd name="T31" fmla="*/ 0 h 1480"/>
                  <a:gd name="T32" fmla="*/ 0 w 1050"/>
                  <a:gd name="T33" fmla="*/ 0 h 14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50"/>
                  <a:gd name="T52" fmla="*/ 0 h 1480"/>
                  <a:gd name="T53" fmla="*/ 1050 w 1050"/>
                  <a:gd name="T54" fmla="*/ 1480 h 14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50" h="1480">
                    <a:moveTo>
                      <a:pt x="1050" y="1447"/>
                    </a:moveTo>
                    <a:cubicBezTo>
                      <a:pt x="932" y="1447"/>
                      <a:pt x="813" y="1447"/>
                      <a:pt x="695" y="1447"/>
                    </a:cubicBezTo>
                    <a:cubicBezTo>
                      <a:pt x="695" y="1369"/>
                      <a:pt x="695" y="1291"/>
                      <a:pt x="695" y="1213"/>
                    </a:cubicBezTo>
                    <a:cubicBezTo>
                      <a:pt x="642" y="1310"/>
                      <a:pt x="588" y="1377"/>
                      <a:pt x="535" y="1419"/>
                    </a:cubicBezTo>
                    <a:cubicBezTo>
                      <a:pt x="481" y="1460"/>
                      <a:pt x="414" y="1480"/>
                      <a:pt x="336" y="1480"/>
                    </a:cubicBezTo>
                    <a:cubicBezTo>
                      <a:pt x="231" y="1480"/>
                      <a:pt x="147" y="1434"/>
                      <a:pt x="89" y="1342"/>
                    </a:cubicBezTo>
                    <a:cubicBezTo>
                      <a:pt x="30" y="1251"/>
                      <a:pt x="0" y="1111"/>
                      <a:pt x="0" y="921"/>
                    </a:cubicBezTo>
                    <a:cubicBezTo>
                      <a:pt x="0" y="614"/>
                      <a:pt x="0" y="307"/>
                      <a:pt x="0" y="0"/>
                    </a:cubicBezTo>
                    <a:cubicBezTo>
                      <a:pt x="127" y="0"/>
                      <a:pt x="255" y="0"/>
                      <a:pt x="382" y="0"/>
                    </a:cubicBezTo>
                    <a:cubicBezTo>
                      <a:pt x="382" y="265"/>
                      <a:pt x="382" y="531"/>
                      <a:pt x="382" y="796"/>
                    </a:cubicBezTo>
                    <a:cubicBezTo>
                      <a:pt x="382" y="887"/>
                      <a:pt x="394" y="951"/>
                      <a:pt x="417" y="989"/>
                    </a:cubicBezTo>
                    <a:cubicBezTo>
                      <a:pt x="440" y="1028"/>
                      <a:pt x="472" y="1047"/>
                      <a:pt x="514" y="1047"/>
                    </a:cubicBezTo>
                    <a:cubicBezTo>
                      <a:pt x="560" y="1047"/>
                      <a:pt x="598" y="1021"/>
                      <a:pt x="626" y="970"/>
                    </a:cubicBezTo>
                    <a:cubicBezTo>
                      <a:pt x="655" y="920"/>
                      <a:pt x="669" y="829"/>
                      <a:pt x="669" y="696"/>
                    </a:cubicBezTo>
                    <a:cubicBezTo>
                      <a:pt x="669" y="464"/>
                      <a:pt x="669" y="232"/>
                      <a:pt x="669" y="0"/>
                    </a:cubicBezTo>
                    <a:cubicBezTo>
                      <a:pt x="796" y="0"/>
                      <a:pt x="923" y="0"/>
                      <a:pt x="1050" y="0"/>
                    </a:cubicBezTo>
                    <a:cubicBezTo>
                      <a:pt x="1050" y="482"/>
                      <a:pt x="1050" y="965"/>
                      <a:pt x="1050" y="1447"/>
                    </a:cubicBezTo>
                  </a:path>
                </a:pathLst>
              </a:custGeom>
              <a:solidFill>
                <a:srgbClr val="008080"/>
              </a:solidFill>
              <a:ln w="0">
                <a:solidFill>
                  <a:srgbClr val="000000"/>
                </a:solidFill>
                <a:prstDash val="solid"/>
                <a:round/>
                <a:headEnd/>
                <a:tailEnd/>
              </a:ln>
            </p:spPr>
            <p:txBody>
              <a:bodyPr/>
              <a:lstStyle/>
              <a:p>
                <a:endParaRPr lang="en-US"/>
              </a:p>
            </p:txBody>
          </p:sp>
          <p:sp>
            <p:nvSpPr>
              <p:cNvPr id="16418" name="Freeform 100"/>
              <p:cNvSpPr>
                <a:spLocks/>
              </p:cNvSpPr>
              <p:nvPr/>
            </p:nvSpPr>
            <p:spPr bwMode="auto">
              <a:xfrm>
                <a:off x="1857" y="2836"/>
                <a:ext cx="31" cy="208"/>
              </a:xfrm>
              <a:custGeom>
                <a:avLst/>
                <a:gdLst>
                  <a:gd name="T0" fmla="*/ 0 w 382"/>
                  <a:gd name="T1" fmla="*/ 0 h 1998"/>
                  <a:gd name="T2" fmla="*/ 0 w 382"/>
                  <a:gd name="T3" fmla="*/ 0 h 1998"/>
                  <a:gd name="T4" fmla="*/ 0 w 382"/>
                  <a:gd name="T5" fmla="*/ 0 h 1998"/>
                  <a:gd name="T6" fmla="*/ 0 w 382"/>
                  <a:gd name="T7" fmla="*/ 0 h 1998"/>
                  <a:gd name="T8" fmla="*/ 0 w 382"/>
                  <a:gd name="T9" fmla="*/ 0 h 1998"/>
                  <a:gd name="T10" fmla="*/ 0 60000 65536"/>
                  <a:gd name="T11" fmla="*/ 0 60000 65536"/>
                  <a:gd name="T12" fmla="*/ 0 60000 65536"/>
                  <a:gd name="T13" fmla="*/ 0 60000 65536"/>
                  <a:gd name="T14" fmla="*/ 0 60000 65536"/>
                  <a:gd name="T15" fmla="*/ 0 w 382"/>
                  <a:gd name="T16" fmla="*/ 0 h 1998"/>
                  <a:gd name="T17" fmla="*/ 382 w 382"/>
                  <a:gd name="T18" fmla="*/ 1998 h 1998"/>
                </a:gdLst>
                <a:ahLst/>
                <a:cxnLst>
                  <a:cxn ang="T10">
                    <a:pos x="T0" y="T1"/>
                  </a:cxn>
                  <a:cxn ang="T11">
                    <a:pos x="T2" y="T3"/>
                  </a:cxn>
                  <a:cxn ang="T12">
                    <a:pos x="T4" y="T5"/>
                  </a:cxn>
                  <a:cxn ang="T13">
                    <a:pos x="T6" y="T7"/>
                  </a:cxn>
                  <a:cxn ang="T14">
                    <a:pos x="T8" y="T9"/>
                  </a:cxn>
                </a:cxnLst>
                <a:rect l="T15" t="T16" r="T17" b="T18"/>
                <a:pathLst>
                  <a:path w="382" h="1998">
                    <a:moveTo>
                      <a:pt x="0" y="0"/>
                    </a:moveTo>
                    <a:cubicBezTo>
                      <a:pt x="128" y="0"/>
                      <a:pt x="255" y="0"/>
                      <a:pt x="382" y="0"/>
                    </a:cubicBezTo>
                    <a:cubicBezTo>
                      <a:pt x="382" y="666"/>
                      <a:pt x="382" y="1332"/>
                      <a:pt x="382" y="1998"/>
                    </a:cubicBezTo>
                    <a:cubicBezTo>
                      <a:pt x="255" y="1998"/>
                      <a:pt x="128" y="1998"/>
                      <a:pt x="0" y="1998"/>
                    </a:cubicBezTo>
                    <a:cubicBezTo>
                      <a:pt x="0" y="1332"/>
                      <a:pt x="0" y="666"/>
                      <a:pt x="0" y="0"/>
                    </a:cubicBezTo>
                  </a:path>
                </a:pathLst>
              </a:custGeom>
              <a:solidFill>
                <a:srgbClr val="008080"/>
              </a:solidFill>
              <a:ln w="0">
                <a:solidFill>
                  <a:srgbClr val="000000"/>
                </a:solidFill>
                <a:prstDash val="solid"/>
                <a:round/>
                <a:headEnd/>
                <a:tailEnd/>
              </a:ln>
            </p:spPr>
            <p:txBody>
              <a:bodyPr/>
              <a:lstStyle/>
              <a:p>
                <a:endParaRPr lang="en-US"/>
              </a:p>
            </p:txBody>
          </p:sp>
          <p:sp>
            <p:nvSpPr>
              <p:cNvPr id="16419" name="Freeform 101"/>
              <p:cNvSpPr>
                <a:spLocks noEditPoints="1"/>
              </p:cNvSpPr>
              <p:nvPr/>
            </p:nvSpPr>
            <p:spPr bwMode="auto">
              <a:xfrm>
                <a:off x="1904" y="2890"/>
                <a:ext cx="93" cy="158"/>
              </a:xfrm>
              <a:custGeom>
                <a:avLst/>
                <a:gdLst>
                  <a:gd name="T0" fmla="*/ 0 w 1144"/>
                  <a:gd name="T1" fmla="*/ 0 h 1513"/>
                  <a:gd name="T2" fmla="*/ 0 w 1144"/>
                  <a:gd name="T3" fmla="*/ 0 h 1513"/>
                  <a:gd name="T4" fmla="*/ 0 w 1144"/>
                  <a:gd name="T5" fmla="*/ 0 h 1513"/>
                  <a:gd name="T6" fmla="*/ 0 w 1144"/>
                  <a:gd name="T7" fmla="*/ 0 h 1513"/>
                  <a:gd name="T8" fmla="*/ 0 w 1144"/>
                  <a:gd name="T9" fmla="*/ 0 h 1513"/>
                  <a:gd name="T10" fmla="*/ 0 w 1144"/>
                  <a:gd name="T11" fmla="*/ 0 h 1513"/>
                  <a:gd name="T12" fmla="*/ 0 w 1144"/>
                  <a:gd name="T13" fmla="*/ 0 h 1513"/>
                  <a:gd name="T14" fmla="*/ 0 w 1144"/>
                  <a:gd name="T15" fmla="*/ 0 h 1513"/>
                  <a:gd name="T16" fmla="*/ 0 w 1144"/>
                  <a:gd name="T17" fmla="*/ 0 h 1513"/>
                  <a:gd name="T18" fmla="*/ 0 w 1144"/>
                  <a:gd name="T19" fmla="*/ 0 h 1513"/>
                  <a:gd name="T20" fmla="*/ 0 w 1144"/>
                  <a:gd name="T21" fmla="*/ 0 h 1513"/>
                  <a:gd name="T22" fmla="*/ 0 w 1144"/>
                  <a:gd name="T23" fmla="*/ 0 h 1513"/>
                  <a:gd name="T24" fmla="*/ 0 w 1144"/>
                  <a:gd name="T25" fmla="*/ 0 h 1513"/>
                  <a:gd name="T26" fmla="*/ 0 w 1144"/>
                  <a:gd name="T27" fmla="*/ 0 h 1513"/>
                  <a:gd name="T28" fmla="*/ 0 w 1144"/>
                  <a:gd name="T29" fmla="*/ 0 h 1513"/>
                  <a:gd name="T30" fmla="*/ 0 w 1144"/>
                  <a:gd name="T31" fmla="*/ 0 h 1513"/>
                  <a:gd name="T32" fmla="*/ 0 w 1144"/>
                  <a:gd name="T33" fmla="*/ 0 h 1513"/>
                  <a:gd name="T34" fmla="*/ 0 w 1144"/>
                  <a:gd name="T35" fmla="*/ 0 h 1513"/>
                  <a:gd name="T36" fmla="*/ 0 w 1144"/>
                  <a:gd name="T37" fmla="*/ 0 h 1513"/>
                  <a:gd name="T38" fmla="*/ 0 w 1144"/>
                  <a:gd name="T39" fmla="*/ 0 h 1513"/>
                  <a:gd name="T40" fmla="*/ 0 w 1144"/>
                  <a:gd name="T41" fmla="*/ 0 h 1513"/>
                  <a:gd name="T42" fmla="*/ 0 w 1144"/>
                  <a:gd name="T43" fmla="*/ 0 h 1513"/>
                  <a:gd name="T44" fmla="*/ 0 w 1144"/>
                  <a:gd name="T45" fmla="*/ 0 h 1513"/>
                  <a:gd name="T46" fmla="*/ 0 w 1144"/>
                  <a:gd name="T47" fmla="*/ 0 h 1513"/>
                  <a:gd name="T48" fmla="*/ 0 w 1144"/>
                  <a:gd name="T49" fmla="*/ 0 h 1513"/>
                  <a:gd name="T50" fmla="*/ 0 w 1144"/>
                  <a:gd name="T51" fmla="*/ 0 h 1513"/>
                  <a:gd name="T52" fmla="*/ 0 w 1144"/>
                  <a:gd name="T53" fmla="*/ 0 h 1513"/>
                  <a:gd name="T54" fmla="*/ 0 w 1144"/>
                  <a:gd name="T55" fmla="*/ 0 h 1513"/>
                  <a:gd name="T56" fmla="*/ 0 w 1144"/>
                  <a:gd name="T57" fmla="*/ 0 h 1513"/>
                  <a:gd name="T58" fmla="*/ 0 w 1144"/>
                  <a:gd name="T59" fmla="*/ 0 h 1513"/>
                  <a:gd name="T60" fmla="*/ 0 w 1144"/>
                  <a:gd name="T61" fmla="*/ 0 h 1513"/>
                  <a:gd name="T62" fmla="*/ 0 w 1144"/>
                  <a:gd name="T63" fmla="*/ 0 h 1513"/>
                  <a:gd name="T64" fmla="*/ 0 w 1144"/>
                  <a:gd name="T65" fmla="*/ 0 h 1513"/>
                  <a:gd name="T66" fmla="*/ 0 w 1144"/>
                  <a:gd name="T67" fmla="*/ 0 h 1513"/>
                  <a:gd name="T68" fmla="*/ 0 w 1144"/>
                  <a:gd name="T69" fmla="*/ 0 h 1513"/>
                  <a:gd name="T70" fmla="*/ 0 w 1144"/>
                  <a:gd name="T71" fmla="*/ 0 h 1513"/>
                  <a:gd name="T72" fmla="*/ 0 w 1144"/>
                  <a:gd name="T73" fmla="*/ 0 h 1513"/>
                  <a:gd name="T74" fmla="*/ 0 w 1144"/>
                  <a:gd name="T75" fmla="*/ 0 h 15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44"/>
                  <a:gd name="T115" fmla="*/ 0 h 1513"/>
                  <a:gd name="T116" fmla="*/ 1144 w 1144"/>
                  <a:gd name="T117" fmla="*/ 1513 h 151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44" h="1513">
                    <a:moveTo>
                      <a:pt x="393" y="502"/>
                    </a:moveTo>
                    <a:cubicBezTo>
                      <a:pt x="272" y="483"/>
                      <a:pt x="151" y="465"/>
                      <a:pt x="29" y="446"/>
                    </a:cubicBezTo>
                    <a:cubicBezTo>
                      <a:pt x="43" y="353"/>
                      <a:pt x="64" y="280"/>
                      <a:pt x="89" y="227"/>
                    </a:cubicBezTo>
                    <a:cubicBezTo>
                      <a:pt x="114" y="173"/>
                      <a:pt x="152" y="129"/>
                      <a:pt x="201" y="89"/>
                    </a:cubicBezTo>
                    <a:cubicBezTo>
                      <a:pt x="235" y="60"/>
                      <a:pt x="284" y="39"/>
                      <a:pt x="345" y="23"/>
                    </a:cubicBezTo>
                    <a:cubicBezTo>
                      <a:pt x="406" y="8"/>
                      <a:pt x="472" y="0"/>
                      <a:pt x="543" y="0"/>
                    </a:cubicBezTo>
                    <a:cubicBezTo>
                      <a:pt x="657" y="0"/>
                      <a:pt x="749" y="9"/>
                      <a:pt x="818" y="28"/>
                    </a:cubicBezTo>
                    <a:cubicBezTo>
                      <a:pt x="887" y="47"/>
                      <a:pt x="946" y="86"/>
                      <a:pt x="991" y="145"/>
                    </a:cubicBezTo>
                    <a:cubicBezTo>
                      <a:pt x="1024" y="186"/>
                      <a:pt x="1050" y="243"/>
                      <a:pt x="1068" y="318"/>
                    </a:cubicBezTo>
                    <a:cubicBezTo>
                      <a:pt x="1086" y="393"/>
                      <a:pt x="1096" y="465"/>
                      <a:pt x="1096" y="533"/>
                    </a:cubicBezTo>
                    <a:cubicBezTo>
                      <a:pt x="1096" y="746"/>
                      <a:pt x="1096" y="959"/>
                      <a:pt x="1096" y="1172"/>
                    </a:cubicBezTo>
                    <a:cubicBezTo>
                      <a:pt x="1096" y="1241"/>
                      <a:pt x="1099" y="1294"/>
                      <a:pt x="1105" y="1332"/>
                    </a:cubicBezTo>
                    <a:cubicBezTo>
                      <a:pt x="1111" y="1371"/>
                      <a:pt x="1124" y="1420"/>
                      <a:pt x="1144" y="1480"/>
                    </a:cubicBezTo>
                    <a:cubicBezTo>
                      <a:pt x="1025" y="1480"/>
                      <a:pt x="906" y="1480"/>
                      <a:pt x="786" y="1480"/>
                    </a:cubicBezTo>
                    <a:cubicBezTo>
                      <a:pt x="773" y="1444"/>
                      <a:pt x="763" y="1415"/>
                      <a:pt x="758" y="1394"/>
                    </a:cubicBezTo>
                    <a:cubicBezTo>
                      <a:pt x="754" y="1375"/>
                      <a:pt x="750" y="1345"/>
                      <a:pt x="745" y="1303"/>
                    </a:cubicBezTo>
                    <a:cubicBezTo>
                      <a:pt x="696" y="1373"/>
                      <a:pt x="646" y="1423"/>
                      <a:pt x="596" y="1453"/>
                    </a:cubicBezTo>
                    <a:cubicBezTo>
                      <a:pt x="529" y="1493"/>
                      <a:pt x="450" y="1513"/>
                      <a:pt x="362" y="1513"/>
                    </a:cubicBezTo>
                    <a:cubicBezTo>
                      <a:pt x="243" y="1513"/>
                      <a:pt x="152" y="1474"/>
                      <a:pt x="92" y="1393"/>
                    </a:cubicBezTo>
                    <a:cubicBezTo>
                      <a:pt x="31" y="1312"/>
                      <a:pt x="0" y="1215"/>
                      <a:pt x="0" y="1097"/>
                    </a:cubicBezTo>
                    <a:cubicBezTo>
                      <a:pt x="0" y="987"/>
                      <a:pt x="23" y="897"/>
                      <a:pt x="66" y="826"/>
                    </a:cubicBezTo>
                    <a:cubicBezTo>
                      <a:pt x="109" y="755"/>
                      <a:pt x="192" y="703"/>
                      <a:pt x="311" y="668"/>
                    </a:cubicBezTo>
                    <a:cubicBezTo>
                      <a:pt x="454" y="625"/>
                      <a:pt x="547" y="598"/>
                      <a:pt x="589" y="579"/>
                    </a:cubicBezTo>
                    <a:cubicBezTo>
                      <a:pt x="631" y="563"/>
                      <a:pt x="676" y="542"/>
                      <a:pt x="724" y="514"/>
                    </a:cubicBezTo>
                    <a:cubicBezTo>
                      <a:pt x="724" y="446"/>
                      <a:pt x="714" y="398"/>
                      <a:pt x="695" y="371"/>
                    </a:cubicBezTo>
                    <a:cubicBezTo>
                      <a:pt x="675" y="343"/>
                      <a:pt x="641" y="330"/>
                      <a:pt x="593" y="330"/>
                    </a:cubicBezTo>
                    <a:cubicBezTo>
                      <a:pt x="530" y="330"/>
                      <a:pt x="483" y="345"/>
                      <a:pt x="452" y="374"/>
                    </a:cubicBezTo>
                    <a:cubicBezTo>
                      <a:pt x="428" y="397"/>
                      <a:pt x="408" y="439"/>
                      <a:pt x="393" y="502"/>
                    </a:cubicBezTo>
                    <a:close/>
                    <a:moveTo>
                      <a:pt x="724" y="794"/>
                    </a:moveTo>
                    <a:cubicBezTo>
                      <a:pt x="672" y="821"/>
                      <a:pt x="617" y="845"/>
                      <a:pt x="560" y="866"/>
                    </a:cubicBezTo>
                    <a:cubicBezTo>
                      <a:pt x="483" y="896"/>
                      <a:pt x="433" y="926"/>
                      <a:pt x="413" y="954"/>
                    </a:cubicBezTo>
                    <a:cubicBezTo>
                      <a:pt x="392" y="984"/>
                      <a:pt x="381" y="1018"/>
                      <a:pt x="381" y="1057"/>
                    </a:cubicBezTo>
                    <a:cubicBezTo>
                      <a:pt x="381" y="1100"/>
                      <a:pt x="392" y="1135"/>
                      <a:pt x="413" y="1163"/>
                    </a:cubicBezTo>
                    <a:cubicBezTo>
                      <a:pt x="433" y="1192"/>
                      <a:pt x="464" y="1205"/>
                      <a:pt x="505" y="1205"/>
                    </a:cubicBezTo>
                    <a:cubicBezTo>
                      <a:pt x="547" y="1205"/>
                      <a:pt x="587" y="1190"/>
                      <a:pt x="624" y="1160"/>
                    </a:cubicBezTo>
                    <a:cubicBezTo>
                      <a:pt x="660" y="1130"/>
                      <a:pt x="686" y="1093"/>
                      <a:pt x="701" y="1050"/>
                    </a:cubicBezTo>
                    <a:cubicBezTo>
                      <a:pt x="716" y="1007"/>
                      <a:pt x="724" y="952"/>
                      <a:pt x="724" y="882"/>
                    </a:cubicBezTo>
                    <a:cubicBezTo>
                      <a:pt x="724" y="852"/>
                      <a:pt x="724" y="823"/>
                      <a:pt x="724" y="794"/>
                    </a:cubicBezTo>
                    <a:close/>
                  </a:path>
                </a:pathLst>
              </a:custGeom>
              <a:solidFill>
                <a:srgbClr val="008080"/>
              </a:solidFill>
              <a:ln w="0">
                <a:solidFill>
                  <a:srgbClr val="000000"/>
                </a:solidFill>
                <a:prstDash val="solid"/>
                <a:round/>
                <a:headEnd/>
                <a:tailEnd/>
              </a:ln>
            </p:spPr>
            <p:txBody>
              <a:bodyPr/>
              <a:lstStyle/>
              <a:p>
                <a:endParaRPr lang="en-US"/>
              </a:p>
            </p:txBody>
          </p:sp>
          <p:sp>
            <p:nvSpPr>
              <p:cNvPr id="16420" name="Freeform 102"/>
              <p:cNvSpPr>
                <a:spLocks/>
              </p:cNvSpPr>
              <p:nvPr/>
            </p:nvSpPr>
            <p:spPr bwMode="auto">
              <a:xfrm>
                <a:off x="2004" y="2836"/>
                <a:ext cx="61" cy="212"/>
              </a:xfrm>
              <a:custGeom>
                <a:avLst/>
                <a:gdLst>
                  <a:gd name="T0" fmla="*/ 0 w 746"/>
                  <a:gd name="T1" fmla="*/ 0 h 2031"/>
                  <a:gd name="T2" fmla="*/ 0 w 746"/>
                  <a:gd name="T3" fmla="*/ 0 h 2031"/>
                  <a:gd name="T4" fmla="*/ 0 w 746"/>
                  <a:gd name="T5" fmla="*/ 0 h 2031"/>
                  <a:gd name="T6" fmla="*/ 0 w 746"/>
                  <a:gd name="T7" fmla="*/ 0 h 2031"/>
                  <a:gd name="T8" fmla="*/ 0 w 746"/>
                  <a:gd name="T9" fmla="*/ 0 h 2031"/>
                  <a:gd name="T10" fmla="*/ 0 w 746"/>
                  <a:gd name="T11" fmla="*/ 0 h 2031"/>
                  <a:gd name="T12" fmla="*/ 0 w 746"/>
                  <a:gd name="T13" fmla="*/ 0 h 2031"/>
                  <a:gd name="T14" fmla="*/ 0 w 746"/>
                  <a:gd name="T15" fmla="*/ 0 h 2031"/>
                  <a:gd name="T16" fmla="*/ 0 w 746"/>
                  <a:gd name="T17" fmla="*/ 0 h 2031"/>
                  <a:gd name="T18" fmla="*/ 0 w 746"/>
                  <a:gd name="T19" fmla="*/ 0 h 2031"/>
                  <a:gd name="T20" fmla="*/ 0 w 746"/>
                  <a:gd name="T21" fmla="*/ 0 h 2031"/>
                  <a:gd name="T22" fmla="*/ 0 w 746"/>
                  <a:gd name="T23" fmla="*/ 0 h 2031"/>
                  <a:gd name="T24" fmla="*/ 0 w 746"/>
                  <a:gd name="T25" fmla="*/ 0 h 2031"/>
                  <a:gd name="T26" fmla="*/ 0 w 746"/>
                  <a:gd name="T27" fmla="*/ 0 h 2031"/>
                  <a:gd name="T28" fmla="*/ 0 w 746"/>
                  <a:gd name="T29" fmla="*/ 0 h 2031"/>
                  <a:gd name="T30" fmla="*/ 0 w 746"/>
                  <a:gd name="T31" fmla="*/ 0 h 2031"/>
                  <a:gd name="T32" fmla="*/ 0 w 746"/>
                  <a:gd name="T33" fmla="*/ 0 h 2031"/>
                  <a:gd name="T34" fmla="*/ 0 w 746"/>
                  <a:gd name="T35" fmla="*/ 0 h 2031"/>
                  <a:gd name="T36" fmla="*/ 0 w 746"/>
                  <a:gd name="T37" fmla="*/ 0 h 2031"/>
                  <a:gd name="T38" fmla="*/ 0 w 746"/>
                  <a:gd name="T39" fmla="*/ 0 h 203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46"/>
                  <a:gd name="T61" fmla="*/ 0 h 2031"/>
                  <a:gd name="T62" fmla="*/ 746 w 746"/>
                  <a:gd name="T63" fmla="*/ 2031 h 203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46" h="2031">
                    <a:moveTo>
                      <a:pt x="522" y="0"/>
                    </a:moveTo>
                    <a:cubicBezTo>
                      <a:pt x="522" y="184"/>
                      <a:pt x="522" y="368"/>
                      <a:pt x="522" y="551"/>
                    </a:cubicBezTo>
                    <a:cubicBezTo>
                      <a:pt x="592" y="551"/>
                      <a:pt x="662" y="551"/>
                      <a:pt x="731" y="551"/>
                    </a:cubicBezTo>
                    <a:cubicBezTo>
                      <a:pt x="731" y="686"/>
                      <a:pt x="731" y="822"/>
                      <a:pt x="731" y="957"/>
                    </a:cubicBezTo>
                    <a:cubicBezTo>
                      <a:pt x="662" y="957"/>
                      <a:pt x="592" y="957"/>
                      <a:pt x="522" y="957"/>
                    </a:cubicBezTo>
                    <a:cubicBezTo>
                      <a:pt x="522" y="1128"/>
                      <a:pt x="522" y="1300"/>
                      <a:pt x="522" y="1471"/>
                    </a:cubicBezTo>
                    <a:cubicBezTo>
                      <a:pt x="522" y="1532"/>
                      <a:pt x="526" y="1573"/>
                      <a:pt x="534" y="1594"/>
                    </a:cubicBezTo>
                    <a:cubicBezTo>
                      <a:pt x="546" y="1624"/>
                      <a:pt x="569" y="1639"/>
                      <a:pt x="599" y="1639"/>
                    </a:cubicBezTo>
                    <a:cubicBezTo>
                      <a:pt x="628" y="1639"/>
                      <a:pt x="667" y="1628"/>
                      <a:pt x="717" y="1604"/>
                    </a:cubicBezTo>
                    <a:cubicBezTo>
                      <a:pt x="727" y="1732"/>
                      <a:pt x="736" y="1859"/>
                      <a:pt x="746" y="1986"/>
                    </a:cubicBezTo>
                    <a:cubicBezTo>
                      <a:pt x="651" y="2017"/>
                      <a:pt x="563" y="2031"/>
                      <a:pt x="482" y="2031"/>
                    </a:cubicBezTo>
                    <a:cubicBezTo>
                      <a:pt x="387" y="2031"/>
                      <a:pt x="317" y="2014"/>
                      <a:pt x="272" y="1978"/>
                    </a:cubicBezTo>
                    <a:cubicBezTo>
                      <a:pt x="228" y="1943"/>
                      <a:pt x="194" y="1889"/>
                      <a:pt x="173" y="1817"/>
                    </a:cubicBezTo>
                    <a:cubicBezTo>
                      <a:pt x="152" y="1745"/>
                      <a:pt x="140" y="1629"/>
                      <a:pt x="140" y="1467"/>
                    </a:cubicBezTo>
                    <a:cubicBezTo>
                      <a:pt x="140" y="1297"/>
                      <a:pt x="140" y="1127"/>
                      <a:pt x="140" y="957"/>
                    </a:cubicBezTo>
                    <a:cubicBezTo>
                      <a:pt x="93" y="957"/>
                      <a:pt x="47" y="957"/>
                      <a:pt x="0" y="957"/>
                    </a:cubicBezTo>
                    <a:cubicBezTo>
                      <a:pt x="0" y="822"/>
                      <a:pt x="0" y="686"/>
                      <a:pt x="0" y="551"/>
                    </a:cubicBezTo>
                    <a:cubicBezTo>
                      <a:pt x="47" y="551"/>
                      <a:pt x="93" y="551"/>
                      <a:pt x="140" y="551"/>
                    </a:cubicBezTo>
                    <a:cubicBezTo>
                      <a:pt x="140" y="462"/>
                      <a:pt x="140" y="374"/>
                      <a:pt x="140" y="285"/>
                    </a:cubicBezTo>
                    <a:cubicBezTo>
                      <a:pt x="266" y="189"/>
                      <a:pt x="396" y="97"/>
                      <a:pt x="522" y="0"/>
                    </a:cubicBezTo>
                  </a:path>
                </a:pathLst>
              </a:custGeom>
              <a:solidFill>
                <a:srgbClr val="008080"/>
              </a:solidFill>
              <a:ln w="0">
                <a:solidFill>
                  <a:srgbClr val="000000"/>
                </a:solidFill>
                <a:prstDash val="solid"/>
                <a:round/>
                <a:headEnd/>
                <a:tailEnd/>
              </a:ln>
            </p:spPr>
            <p:txBody>
              <a:bodyPr/>
              <a:lstStyle/>
              <a:p>
                <a:endParaRPr lang="en-US"/>
              </a:p>
            </p:txBody>
          </p:sp>
          <p:sp>
            <p:nvSpPr>
              <p:cNvPr id="16421" name="Freeform 103"/>
              <p:cNvSpPr>
                <a:spLocks noEditPoints="1"/>
              </p:cNvSpPr>
              <p:nvPr/>
            </p:nvSpPr>
            <p:spPr bwMode="auto">
              <a:xfrm>
                <a:off x="2079" y="2836"/>
                <a:ext cx="31" cy="208"/>
              </a:xfrm>
              <a:custGeom>
                <a:avLst/>
                <a:gdLst>
                  <a:gd name="T0" fmla="*/ 0 w 381"/>
                  <a:gd name="T1" fmla="*/ 0 h 1998"/>
                  <a:gd name="T2" fmla="*/ 0 w 381"/>
                  <a:gd name="T3" fmla="*/ 0 h 1998"/>
                  <a:gd name="T4" fmla="*/ 0 w 381"/>
                  <a:gd name="T5" fmla="*/ 0 h 1998"/>
                  <a:gd name="T6" fmla="*/ 0 w 381"/>
                  <a:gd name="T7" fmla="*/ 0 h 1998"/>
                  <a:gd name="T8" fmla="*/ 0 w 381"/>
                  <a:gd name="T9" fmla="*/ 0 h 1998"/>
                  <a:gd name="T10" fmla="*/ 0 w 381"/>
                  <a:gd name="T11" fmla="*/ 0 h 1998"/>
                  <a:gd name="T12" fmla="*/ 0 w 381"/>
                  <a:gd name="T13" fmla="*/ 0 h 1998"/>
                  <a:gd name="T14" fmla="*/ 0 w 381"/>
                  <a:gd name="T15" fmla="*/ 0 h 1998"/>
                  <a:gd name="T16" fmla="*/ 0 w 381"/>
                  <a:gd name="T17" fmla="*/ 0 h 1998"/>
                  <a:gd name="T18" fmla="*/ 0 w 381"/>
                  <a:gd name="T19" fmla="*/ 0 h 19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1"/>
                  <a:gd name="T31" fmla="*/ 0 h 1998"/>
                  <a:gd name="T32" fmla="*/ 381 w 381"/>
                  <a:gd name="T33" fmla="*/ 1998 h 19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1" h="1998">
                    <a:moveTo>
                      <a:pt x="0" y="0"/>
                    </a:moveTo>
                    <a:cubicBezTo>
                      <a:pt x="127" y="0"/>
                      <a:pt x="254" y="0"/>
                      <a:pt x="381" y="0"/>
                    </a:cubicBezTo>
                    <a:cubicBezTo>
                      <a:pt x="381" y="126"/>
                      <a:pt x="381" y="252"/>
                      <a:pt x="381" y="378"/>
                    </a:cubicBezTo>
                    <a:cubicBezTo>
                      <a:pt x="254" y="378"/>
                      <a:pt x="127" y="378"/>
                      <a:pt x="0" y="378"/>
                    </a:cubicBezTo>
                    <a:cubicBezTo>
                      <a:pt x="0" y="252"/>
                      <a:pt x="0" y="126"/>
                      <a:pt x="0" y="0"/>
                    </a:cubicBezTo>
                    <a:close/>
                    <a:moveTo>
                      <a:pt x="0" y="551"/>
                    </a:moveTo>
                    <a:cubicBezTo>
                      <a:pt x="127" y="551"/>
                      <a:pt x="254" y="551"/>
                      <a:pt x="381" y="551"/>
                    </a:cubicBezTo>
                    <a:cubicBezTo>
                      <a:pt x="381" y="1033"/>
                      <a:pt x="381" y="1516"/>
                      <a:pt x="381" y="1998"/>
                    </a:cubicBezTo>
                    <a:cubicBezTo>
                      <a:pt x="254" y="1998"/>
                      <a:pt x="127" y="1998"/>
                      <a:pt x="0" y="1998"/>
                    </a:cubicBezTo>
                    <a:cubicBezTo>
                      <a:pt x="0" y="1516"/>
                      <a:pt x="0" y="1033"/>
                      <a:pt x="0" y="551"/>
                    </a:cubicBezTo>
                    <a:close/>
                  </a:path>
                </a:pathLst>
              </a:custGeom>
              <a:solidFill>
                <a:srgbClr val="008080"/>
              </a:solidFill>
              <a:ln w="0">
                <a:solidFill>
                  <a:srgbClr val="000000"/>
                </a:solidFill>
                <a:prstDash val="solid"/>
                <a:round/>
                <a:headEnd/>
                <a:tailEnd/>
              </a:ln>
            </p:spPr>
            <p:txBody>
              <a:bodyPr/>
              <a:lstStyle/>
              <a:p>
                <a:endParaRPr lang="en-US"/>
              </a:p>
            </p:txBody>
          </p:sp>
          <p:sp>
            <p:nvSpPr>
              <p:cNvPr id="16422" name="Freeform 104"/>
              <p:cNvSpPr>
                <a:spLocks noEditPoints="1"/>
              </p:cNvSpPr>
              <p:nvPr/>
            </p:nvSpPr>
            <p:spPr bwMode="auto">
              <a:xfrm>
                <a:off x="2126" y="2890"/>
                <a:ext cx="93" cy="158"/>
              </a:xfrm>
              <a:custGeom>
                <a:avLst/>
                <a:gdLst>
                  <a:gd name="T0" fmla="*/ 0 w 1141"/>
                  <a:gd name="T1" fmla="*/ 0 h 1513"/>
                  <a:gd name="T2" fmla="*/ 0 w 1141"/>
                  <a:gd name="T3" fmla="*/ 0 h 1513"/>
                  <a:gd name="T4" fmla="*/ 0 w 1141"/>
                  <a:gd name="T5" fmla="*/ 0 h 1513"/>
                  <a:gd name="T6" fmla="*/ 0 w 1141"/>
                  <a:gd name="T7" fmla="*/ 0 h 1513"/>
                  <a:gd name="T8" fmla="*/ 0 w 1141"/>
                  <a:gd name="T9" fmla="*/ 0 h 1513"/>
                  <a:gd name="T10" fmla="*/ 0 w 1141"/>
                  <a:gd name="T11" fmla="*/ 0 h 1513"/>
                  <a:gd name="T12" fmla="*/ 0 w 1141"/>
                  <a:gd name="T13" fmla="*/ 0 h 1513"/>
                  <a:gd name="T14" fmla="*/ 0 w 1141"/>
                  <a:gd name="T15" fmla="*/ 0 h 1513"/>
                  <a:gd name="T16" fmla="*/ 0 w 1141"/>
                  <a:gd name="T17" fmla="*/ 0 h 1513"/>
                  <a:gd name="T18" fmla="*/ 0 w 1141"/>
                  <a:gd name="T19" fmla="*/ 0 h 1513"/>
                  <a:gd name="T20" fmla="*/ 0 w 1141"/>
                  <a:gd name="T21" fmla="*/ 0 h 1513"/>
                  <a:gd name="T22" fmla="*/ 0 w 1141"/>
                  <a:gd name="T23" fmla="*/ 0 h 1513"/>
                  <a:gd name="T24" fmla="*/ 0 w 1141"/>
                  <a:gd name="T25" fmla="*/ 0 h 1513"/>
                  <a:gd name="T26" fmla="*/ 0 w 1141"/>
                  <a:gd name="T27" fmla="*/ 0 h 1513"/>
                  <a:gd name="T28" fmla="*/ 0 w 1141"/>
                  <a:gd name="T29" fmla="*/ 0 h 1513"/>
                  <a:gd name="T30" fmla="*/ 0 w 1141"/>
                  <a:gd name="T31" fmla="*/ 0 h 1513"/>
                  <a:gd name="T32" fmla="*/ 0 w 1141"/>
                  <a:gd name="T33" fmla="*/ 0 h 1513"/>
                  <a:gd name="T34" fmla="*/ 0 w 1141"/>
                  <a:gd name="T35" fmla="*/ 0 h 15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1"/>
                  <a:gd name="T55" fmla="*/ 0 h 1513"/>
                  <a:gd name="T56" fmla="*/ 1141 w 1141"/>
                  <a:gd name="T57" fmla="*/ 1513 h 15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1" h="1513">
                    <a:moveTo>
                      <a:pt x="0" y="761"/>
                    </a:moveTo>
                    <a:cubicBezTo>
                      <a:pt x="0" y="540"/>
                      <a:pt x="53" y="358"/>
                      <a:pt x="154" y="214"/>
                    </a:cubicBezTo>
                    <a:cubicBezTo>
                      <a:pt x="254" y="70"/>
                      <a:pt x="394" y="0"/>
                      <a:pt x="568" y="0"/>
                    </a:cubicBezTo>
                    <a:cubicBezTo>
                      <a:pt x="767" y="0"/>
                      <a:pt x="918" y="84"/>
                      <a:pt x="1019" y="252"/>
                    </a:cubicBezTo>
                    <a:cubicBezTo>
                      <a:pt x="1099" y="388"/>
                      <a:pt x="1141" y="555"/>
                      <a:pt x="1141" y="753"/>
                    </a:cubicBezTo>
                    <a:cubicBezTo>
                      <a:pt x="1141" y="975"/>
                      <a:pt x="1090" y="1156"/>
                      <a:pt x="990" y="1299"/>
                    </a:cubicBezTo>
                    <a:cubicBezTo>
                      <a:pt x="889" y="1443"/>
                      <a:pt x="748" y="1513"/>
                      <a:pt x="569" y="1513"/>
                    </a:cubicBezTo>
                    <a:cubicBezTo>
                      <a:pt x="409" y="1513"/>
                      <a:pt x="279" y="1455"/>
                      <a:pt x="182" y="1336"/>
                    </a:cubicBezTo>
                    <a:cubicBezTo>
                      <a:pt x="62" y="1189"/>
                      <a:pt x="0" y="998"/>
                      <a:pt x="0" y="761"/>
                    </a:cubicBezTo>
                    <a:close/>
                    <a:moveTo>
                      <a:pt x="382" y="759"/>
                    </a:moveTo>
                    <a:cubicBezTo>
                      <a:pt x="382" y="889"/>
                      <a:pt x="400" y="984"/>
                      <a:pt x="436" y="1046"/>
                    </a:cubicBezTo>
                    <a:cubicBezTo>
                      <a:pt x="471" y="1107"/>
                      <a:pt x="516" y="1138"/>
                      <a:pt x="571" y="1138"/>
                    </a:cubicBezTo>
                    <a:cubicBezTo>
                      <a:pt x="626" y="1138"/>
                      <a:pt x="671" y="1109"/>
                      <a:pt x="706" y="1047"/>
                    </a:cubicBezTo>
                    <a:cubicBezTo>
                      <a:pt x="740" y="985"/>
                      <a:pt x="759" y="889"/>
                      <a:pt x="759" y="754"/>
                    </a:cubicBezTo>
                    <a:cubicBezTo>
                      <a:pt x="759" y="628"/>
                      <a:pt x="740" y="535"/>
                      <a:pt x="706" y="473"/>
                    </a:cubicBezTo>
                    <a:cubicBezTo>
                      <a:pt x="670" y="412"/>
                      <a:pt x="626" y="382"/>
                      <a:pt x="574" y="382"/>
                    </a:cubicBezTo>
                    <a:cubicBezTo>
                      <a:pt x="518" y="382"/>
                      <a:pt x="472" y="413"/>
                      <a:pt x="436" y="475"/>
                    </a:cubicBezTo>
                    <a:cubicBezTo>
                      <a:pt x="400" y="538"/>
                      <a:pt x="382" y="633"/>
                      <a:pt x="382" y="759"/>
                    </a:cubicBezTo>
                    <a:close/>
                  </a:path>
                </a:pathLst>
              </a:custGeom>
              <a:solidFill>
                <a:srgbClr val="008080"/>
              </a:solidFill>
              <a:ln w="0">
                <a:solidFill>
                  <a:srgbClr val="000000"/>
                </a:solidFill>
                <a:prstDash val="solid"/>
                <a:round/>
                <a:headEnd/>
                <a:tailEnd/>
              </a:ln>
            </p:spPr>
            <p:txBody>
              <a:bodyPr/>
              <a:lstStyle/>
              <a:p>
                <a:endParaRPr lang="en-US"/>
              </a:p>
            </p:txBody>
          </p:sp>
          <p:sp>
            <p:nvSpPr>
              <p:cNvPr id="16423" name="Freeform 105"/>
              <p:cNvSpPr>
                <a:spLocks/>
              </p:cNvSpPr>
              <p:nvPr/>
            </p:nvSpPr>
            <p:spPr bwMode="auto">
              <a:xfrm>
                <a:off x="2234" y="2890"/>
                <a:ext cx="85" cy="154"/>
              </a:xfrm>
              <a:custGeom>
                <a:avLst/>
                <a:gdLst>
                  <a:gd name="T0" fmla="*/ 0 w 1051"/>
                  <a:gd name="T1" fmla="*/ 0 h 1480"/>
                  <a:gd name="T2" fmla="*/ 0 w 1051"/>
                  <a:gd name="T3" fmla="*/ 0 h 1480"/>
                  <a:gd name="T4" fmla="*/ 0 w 1051"/>
                  <a:gd name="T5" fmla="*/ 0 h 1480"/>
                  <a:gd name="T6" fmla="*/ 0 w 1051"/>
                  <a:gd name="T7" fmla="*/ 0 h 1480"/>
                  <a:gd name="T8" fmla="*/ 0 w 1051"/>
                  <a:gd name="T9" fmla="*/ 0 h 1480"/>
                  <a:gd name="T10" fmla="*/ 0 w 1051"/>
                  <a:gd name="T11" fmla="*/ 0 h 1480"/>
                  <a:gd name="T12" fmla="*/ 0 w 1051"/>
                  <a:gd name="T13" fmla="*/ 0 h 1480"/>
                  <a:gd name="T14" fmla="*/ 0 w 1051"/>
                  <a:gd name="T15" fmla="*/ 0 h 1480"/>
                  <a:gd name="T16" fmla="*/ 0 w 1051"/>
                  <a:gd name="T17" fmla="*/ 0 h 1480"/>
                  <a:gd name="T18" fmla="*/ 0 w 1051"/>
                  <a:gd name="T19" fmla="*/ 0 h 1480"/>
                  <a:gd name="T20" fmla="*/ 0 w 1051"/>
                  <a:gd name="T21" fmla="*/ 0 h 1480"/>
                  <a:gd name="T22" fmla="*/ 0 w 1051"/>
                  <a:gd name="T23" fmla="*/ 0 h 1480"/>
                  <a:gd name="T24" fmla="*/ 0 w 1051"/>
                  <a:gd name="T25" fmla="*/ 0 h 1480"/>
                  <a:gd name="T26" fmla="*/ 0 w 1051"/>
                  <a:gd name="T27" fmla="*/ 0 h 1480"/>
                  <a:gd name="T28" fmla="*/ 0 w 1051"/>
                  <a:gd name="T29" fmla="*/ 0 h 1480"/>
                  <a:gd name="T30" fmla="*/ 0 w 1051"/>
                  <a:gd name="T31" fmla="*/ 0 h 1480"/>
                  <a:gd name="T32" fmla="*/ 0 w 1051"/>
                  <a:gd name="T33" fmla="*/ 0 h 14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51"/>
                  <a:gd name="T52" fmla="*/ 0 h 1480"/>
                  <a:gd name="T53" fmla="*/ 1051 w 1051"/>
                  <a:gd name="T54" fmla="*/ 1480 h 14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51" h="1480">
                    <a:moveTo>
                      <a:pt x="0" y="33"/>
                    </a:moveTo>
                    <a:cubicBezTo>
                      <a:pt x="118" y="33"/>
                      <a:pt x="236" y="33"/>
                      <a:pt x="354" y="33"/>
                    </a:cubicBezTo>
                    <a:cubicBezTo>
                      <a:pt x="354" y="112"/>
                      <a:pt x="354" y="190"/>
                      <a:pt x="354" y="269"/>
                    </a:cubicBezTo>
                    <a:cubicBezTo>
                      <a:pt x="407" y="172"/>
                      <a:pt x="461" y="104"/>
                      <a:pt x="515" y="62"/>
                    </a:cubicBezTo>
                    <a:cubicBezTo>
                      <a:pt x="569" y="20"/>
                      <a:pt x="636" y="0"/>
                      <a:pt x="714" y="0"/>
                    </a:cubicBezTo>
                    <a:cubicBezTo>
                      <a:pt x="819" y="0"/>
                      <a:pt x="903" y="45"/>
                      <a:pt x="962" y="137"/>
                    </a:cubicBezTo>
                    <a:cubicBezTo>
                      <a:pt x="1020" y="228"/>
                      <a:pt x="1051" y="370"/>
                      <a:pt x="1051" y="560"/>
                    </a:cubicBezTo>
                    <a:cubicBezTo>
                      <a:pt x="1051" y="867"/>
                      <a:pt x="1051" y="1174"/>
                      <a:pt x="1051" y="1480"/>
                    </a:cubicBezTo>
                    <a:cubicBezTo>
                      <a:pt x="923" y="1480"/>
                      <a:pt x="795" y="1480"/>
                      <a:pt x="668" y="1480"/>
                    </a:cubicBezTo>
                    <a:cubicBezTo>
                      <a:pt x="668" y="1215"/>
                      <a:pt x="668" y="950"/>
                      <a:pt x="668" y="684"/>
                    </a:cubicBezTo>
                    <a:cubicBezTo>
                      <a:pt x="668" y="593"/>
                      <a:pt x="656" y="529"/>
                      <a:pt x="633" y="491"/>
                    </a:cubicBezTo>
                    <a:cubicBezTo>
                      <a:pt x="610" y="454"/>
                      <a:pt x="578" y="435"/>
                      <a:pt x="536" y="435"/>
                    </a:cubicBezTo>
                    <a:cubicBezTo>
                      <a:pt x="490" y="435"/>
                      <a:pt x="452" y="461"/>
                      <a:pt x="424" y="511"/>
                    </a:cubicBezTo>
                    <a:cubicBezTo>
                      <a:pt x="395" y="562"/>
                      <a:pt x="381" y="653"/>
                      <a:pt x="381" y="785"/>
                    </a:cubicBezTo>
                    <a:cubicBezTo>
                      <a:pt x="381" y="1017"/>
                      <a:pt x="381" y="1249"/>
                      <a:pt x="381" y="1480"/>
                    </a:cubicBezTo>
                    <a:cubicBezTo>
                      <a:pt x="254" y="1480"/>
                      <a:pt x="127" y="1480"/>
                      <a:pt x="0" y="1480"/>
                    </a:cubicBezTo>
                    <a:cubicBezTo>
                      <a:pt x="0" y="998"/>
                      <a:pt x="0" y="515"/>
                      <a:pt x="0" y="33"/>
                    </a:cubicBezTo>
                  </a:path>
                </a:pathLst>
              </a:custGeom>
              <a:solidFill>
                <a:srgbClr val="008080"/>
              </a:solidFill>
              <a:ln w="0">
                <a:solidFill>
                  <a:srgbClr val="000000"/>
                </a:solidFill>
                <a:prstDash val="solid"/>
                <a:round/>
                <a:headEnd/>
                <a:tailEnd/>
              </a:ln>
            </p:spPr>
            <p:txBody>
              <a:bodyPr/>
              <a:lstStyle/>
              <a:p>
                <a:endParaRPr lang="en-US"/>
              </a:p>
            </p:txBody>
          </p:sp>
          <p:sp>
            <p:nvSpPr>
              <p:cNvPr id="16424" name="Freeform 106"/>
              <p:cNvSpPr>
                <a:spLocks/>
              </p:cNvSpPr>
              <p:nvPr/>
            </p:nvSpPr>
            <p:spPr bwMode="auto">
              <a:xfrm>
                <a:off x="1320" y="2836"/>
                <a:ext cx="85" cy="208"/>
              </a:xfrm>
              <a:custGeom>
                <a:avLst/>
                <a:gdLst>
                  <a:gd name="T0" fmla="*/ 0 w 85"/>
                  <a:gd name="T1" fmla="*/ 0 h 208"/>
                  <a:gd name="T2" fmla="*/ 85 w 85"/>
                  <a:gd name="T3" fmla="*/ 0 h 208"/>
                  <a:gd name="T4" fmla="*/ 85 w 85"/>
                  <a:gd name="T5" fmla="*/ 45 h 208"/>
                  <a:gd name="T6" fmla="*/ 34 w 85"/>
                  <a:gd name="T7" fmla="*/ 45 h 208"/>
                  <a:gd name="T8" fmla="*/ 34 w 85"/>
                  <a:gd name="T9" fmla="*/ 81 h 208"/>
                  <a:gd name="T10" fmla="*/ 77 w 85"/>
                  <a:gd name="T11" fmla="*/ 81 h 208"/>
                  <a:gd name="T12" fmla="*/ 77 w 85"/>
                  <a:gd name="T13" fmla="*/ 123 h 208"/>
                  <a:gd name="T14" fmla="*/ 34 w 85"/>
                  <a:gd name="T15" fmla="*/ 123 h 208"/>
                  <a:gd name="T16" fmla="*/ 34 w 85"/>
                  <a:gd name="T17" fmla="*/ 208 h 208"/>
                  <a:gd name="T18" fmla="*/ 0 w 85"/>
                  <a:gd name="T19" fmla="*/ 208 h 208"/>
                  <a:gd name="T20" fmla="*/ 0 w 85"/>
                  <a:gd name="T21" fmla="*/ 0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
                  <a:gd name="T34" fmla="*/ 0 h 208"/>
                  <a:gd name="T35" fmla="*/ 85 w 85"/>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 h="208">
                    <a:moveTo>
                      <a:pt x="0" y="0"/>
                    </a:moveTo>
                    <a:cubicBezTo>
                      <a:pt x="28" y="0"/>
                      <a:pt x="56" y="0"/>
                      <a:pt x="85" y="0"/>
                    </a:cubicBezTo>
                    <a:cubicBezTo>
                      <a:pt x="85" y="15"/>
                      <a:pt x="85" y="30"/>
                      <a:pt x="85" y="45"/>
                    </a:cubicBezTo>
                    <a:cubicBezTo>
                      <a:pt x="68" y="45"/>
                      <a:pt x="51" y="45"/>
                      <a:pt x="34" y="45"/>
                    </a:cubicBezTo>
                    <a:cubicBezTo>
                      <a:pt x="34" y="57"/>
                      <a:pt x="34" y="69"/>
                      <a:pt x="34" y="81"/>
                    </a:cubicBezTo>
                    <a:cubicBezTo>
                      <a:pt x="49" y="81"/>
                      <a:pt x="63" y="81"/>
                      <a:pt x="77" y="81"/>
                    </a:cubicBezTo>
                    <a:cubicBezTo>
                      <a:pt x="77" y="95"/>
                      <a:pt x="77" y="109"/>
                      <a:pt x="77" y="123"/>
                    </a:cubicBezTo>
                    <a:cubicBezTo>
                      <a:pt x="63" y="123"/>
                      <a:pt x="49" y="123"/>
                      <a:pt x="34" y="123"/>
                    </a:cubicBezTo>
                    <a:cubicBezTo>
                      <a:pt x="34" y="152"/>
                      <a:pt x="34" y="180"/>
                      <a:pt x="34" y="208"/>
                    </a:cubicBezTo>
                    <a:cubicBezTo>
                      <a:pt x="23" y="208"/>
                      <a:pt x="11" y="208"/>
                      <a:pt x="0" y="208"/>
                    </a:cubicBezTo>
                    <a:cubicBezTo>
                      <a:pt x="0" y="139"/>
                      <a:pt x="0" y="69"/>
                      <a:pt x="0"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5" name="Freeform 107"/>
              <p:cNvSpPr>
                <a:spLocks noEditPoints="1"/>
              </p:cNvSpPr>
              <p:nvPr/>
            </p:nvSpPr>
            <p:spPr bwMode="auto">
              <a:xfrm>
                <a:off x="1412" y="2890"/>
                <a:ext cx="93" cy="158"/>
              </a:xfrm>
              <a:custGeom>
                <a:avLst/>
                <a:gdLst>
                  <a:gd name="T0" fmla="*/ 0 w 1141"/>
                  <a:gd name="T1" fmla="*/ 0 h 1513"/>
                  <a:gd name="T2" fmla="*/ 0 w 1141"/>
                  <a:gd name="T3" fmla="*/ 0 h 1513"/>
                  <a:gd name="T4" fmla="*/ 0 w 1141"/>
                  <a:gd name="T5" fmla="*/ 0 h 1513"/>
                  <a:gd name="T6" fmla="*/ 0 w 1141"/>
                  <a:gd name="T7" fmla="*/ 0 h 1513"/>
                  <a:gd name="T8" fmla="*/ 0 w 1141"/>
                  <a:gd name="T9" fmla="*/ 0 h 1513"/>
                  <a:gd name="T10" fmla="*/ 0 w 1141"/>
                  <a:gd name="T11" fmla="*/ 0 h 1513"/>
                  <a:gd name="T12" fmla="*/ 0 w 1141"/>
                  <a:gd name="T13" fmla="*/ 0 h 1513"/>
                  <a:gd name="T14" fmla="*/ 0 w 1141"/>
                  <a:gd name="T15" fmla="*/ 0 h 1513"/>
                  <a:gd name="T16" fmla="*/ 0 w 1141"/>
                  <a:gd name="T17" fmla="*/ 0 h 1513"/>
                  <a:gd name="T18" fmla="*/ 0 w 1141"/>
                  <a:gd name="T19" fmla="*/ 0 h 1513"/>
                  <a:gd name="T20" fmla="*/ 0 w 1141"/>
                  <a:gd name="T21" fmla="*/ 0 h 1513"/>
                  <a:gd name="T22" fmla="*/ 0 w 1141"/>
                  <a:gd name="T23" fmla="*/ 0 h 1513"/>
                  <a:gd name="T24" fmla="*/ 0 w 1141"/>
                  <a:gd name="T25" fmla="*/ 0 h 1513"/>
                  <a:gd name="T26" fmla="*/ 0 w 1141"/>
                  <a:gd name="T27" fmla="*/ 0 h 1513"/>
                  <a:gd name="T28" fmla="*/ 0 w 1141"/>
                  <a:gd name="T29" fmla="*/ 0 h 1513"/>
                  <a:gd name="T30" fmla="*/ 0 w 1141"/>
                  <a:gd name="T31" fmla="*/ 0 h 1513"/>
                  <a:gd name="T32" fmla="*/ 0 w 1141"/>
                  <a:gd name="T33" fmla="*/ 0 h 1513"/>
                  <a:gd name="T34" fmla="*/ 0 w 1141"/>
                  <a:gd name="T35" fmla="*/ 0 h 15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1"/>
                  <a:gd name="T55" fmla="*/ 0 h 1513"/>
                  <a:gd name="T56" fmla="*/ 1141 w 1141"/>
                  <a:gd name="T57" fmla="*/ 1513 h 15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1" h="1513">
                    <a:moveTo>
                      <a:pt x="0" y="761"/>
                    </a:moveTo>
                    <a:cubicBezTo>
                      <a:pt x="0" y="540"/>
                      <a:pt x="53" y="358"/>
                      <a:pt x="153" y="214"/>
                    </a:cubicBezTo>
                    <a:cubicBezTo>
                      <a:pt x="254" y="70"/>
                      <a:pt x="394" y="0"/>
                      <a:pt x="568" y="0"/>
                    </a:cubicBezTo>
                    <a:cubicBezTo>
                      <a:pt x="767" y="0"/>
                      <a:pt x="918" y="84"/>
                      <a:pt x="1019" y="252"/>
                    </a:cubicBezTo>
                    <a:cubicBezTo>
                      <a:pt x="1099" y="388"/>
                      <a:pt x="1141" y="555"/>
                      <a:pt x="1141" y="753"/>
                    </a:cubicBezTo>
                    <a:cubicBezTo>
                      <a:pt x="1141" y="975"/>
                      <a:pt x="1089" y="1156"/>
                      <a:pt x="990" y="1299"/>
                    </a:cubicBezTo>
                    <a:cubicBezTo>
                      <a:pt x="889" y="1443"/>
                      <a:pt x="747" y="1513"/>
                      <a:pt x="569" y="1513"/>
                    </a:cubicBezTo>
                    <a:cubicBezTo>
                      <a:pt x="409" y="1513"/>
                      <a:pt x="278" y="1455"/>
                      <a:pt x="181" y="1336"/>
                    </a:cubicBezTo>
                    <a:cubicBezTo>
                      <a:pt x="62" y="1189"/>
                      <a:pt x="0" y="998"/>
                      <a:pt x="0" y="761"/>
                    </a:cubicBezTo>
                    <a:close/>
                    <a:moveTo>
                      <a:pt x="382" y="759"/>
                    </a:moveTo>
                    <a:cubicBezTo>
                      <a:pt x="382" y="889"/>
                      <a:pt x="400" y="984"/>
                      <a:pt x="436" y="1046"/>
                    </a:cubicBezTo>
                    <a:cubicBezTo>
                      <a:pt x="471" y="1107"/>
                      <a:pt x="516" y="1138"/>
                      <a:pt x="571" y="1138"/>
                    </a:cubicBezTo>
                    <a:cubicBezTo>
                      <a:pt x="626" y="1138"/>
                      <a:pt x="671" y="1109"/>
                      <a:pt x="706" y="1047"/>
                    </a:cubicBezTo>
                    <a:cubicBezTo>
                      <a:pt x="740" y="985"/>
                      <a:pt x="759" y="889"/>
                      <a:pt x="759" y="754"/>
                    </a:cubicBezTo>
                    <a:cubicBezTo>
                      <a:pt x="759" y="628"/>
                      <a:pt x="740" y="535"/>
                      <a:pt x="705" y="473"/>
                    </a:cubicBezTo>
                    <a:cubicBezTo>
                      <a:pt x="670" y="412"/>
                      <a:pt x="626" y="382"/>
                      <a:pt x="573" y="382"/>
                    </a:cubicBezTo>
                    <a:cubicBezTo>
                      <a:pt x="518" y="382"/>
                      <a:pt x="472" y="413"/>
                      <a:pt x="436" y="475"/>
                    </a:cubicBezTo>
                    <a:cubicBezTo>
                      <a:pt x="400" y="538"/>
                      <a:pt x="382" y="633"/>
                      <a:pt x="382" y="759"/>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6" name="Freeform 108"/>
              <p:cNvSpPr>
                <a:spLocks/>
              </p:cNvSpPr>
              <p:nvPr/>
            </p:nvSpPr>
            <p:spPr bwMode="auto">
              <a:xfrm>
                <a:off x="1520" y="2890"/>
                <a:ext cx="64" cy="154"/>
              </a:xfrm>
              <a:custGeom>
                <a:avLst/>
                <a:gdLst>
                  <a:gd name="T0" fmla="*/ 0 w 64"/>
                  <a:gd name="T1" fmla="*/ 3 h 154"/>
                  <a:gd name="T2" fmla="*/ 29 w 64"/>
                  <a:gd name="T3" fmla="*/ 3 h 154"/>
                  <a:gd name="T4" fmla="*/ 29 w 64"/>
                  <a:gd name="T5" fmla="*/ 28 h 154"/>
                  <a:gd name="T6" fmla="*/ 38 w 64"/>
                  <a:gd name="T7" fmla="*/ 6 h 154"/>
                  <a:gd name="T8" fmla="*/ 49 w 64"/>
                  <a:gd name="T9" fmla="*/ 0 h 154"/>
                  <a:gd name="T10" fmla="*/ 64 w 64"/>
                  <a:gd name="T11" fmla="*/ 8 h 154"/>
                  <a:gd name="T12" fmla="*/ 54 w 64"/>
                  <a:gd name="T13" fmla="*/ 49 h 154"/>
                  <a:gd name="T14" fmla="*/ 45 w 64"/>
                  <a:gd name="T15" fmla="*/ 45 h 154"/>
                  <a:gd name="T16" fmla="*/ 36 w 64"/>
                  <a:gd name="T17" fmla="*/ 54 h 154"/>
                  <a:gd name="T18" fmla="*/ 31 w 64"/>
                  <a:gd name="T19" fmla="*/ 104 h 154"/>
                  <a:gd name="T20" fmla="*/ 31 w 64"/>
                  <a:gd name="T21" fmla="*/ 154 h 154"/>
                  <a:gd name="T22" fmla="*/ 0 w 64"/>
                  <a:gd name="T23" fmla="*/ 154 h 154"/>
                  <a:gd name="T24" fmla="*/ 0 w 64"/>
                  <a:gd name="T25" fmla="*/ 3 h 1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
                  <a:gd name="T40" fmla="*/ 0 h 154"/>
                  <a:gd name="T41" fmla="*/ 64 w 64"/>
                  <a:gd name="T42" fmla="*/ 154 h 1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 h="154">
                    <a:moveTo>
                      <a:pt x="0" y="3"/>
                    </a:moveTo>
                    <a:cubicBezTo>
                      <a:pt x="10" y="3"/>
                      <a:pt x="19" y="3"/>
                      <a:pt x="29" y="3"/>
                    </a:cubicBezTo>
                    <a:cubicBezTo>
                      <a:pt x="29" y="12"/>
                      <a:pt x="29" y="20"/>
                      <a:pt x="29" y="28"/>
                    </a:cubicBezTo>
                    <a:cubicBezTo>
                      <a:pt x="32" y="17"/>
                      <a:pt x="35" y="10"/>
                      <a:pt x="38" y="6"/>
                    </a:cubicBezTo>
                    <a:cubicBezTo>
                      <a:pt x="41" y="2"/>
                      <a:pt x="44" y="0"/>
                      <a:pt x="49" y="0"/>
                    </a:cubicBezTo>
                    <a:cubicBezTo>
                      <a:pt x="53" y="0"/>
                      <a:pt x="58" y="3"/>
                      <a:pt x="64" y="8"/>
                    </a:cubicBezTo>
                    <a:cubicBezTo>
                      <a:pt x="61" y="22"/>
                      <a:pt x="57" y="35"/>
                      <a:pt x="54" y="49"/>
                    </a:cubicBezTo>
                    <a:cubicBezTo>
                      <a:pt x="51" y="46"/>
                      <a:pt x="48" y="45"/>
                      <a:pt x="45" y="45"/>
                    </a:cubicBezTo>
                    <a:cubicBezTo>
                      <a:pt x="41" y="45"/>
                      <a:pt x="38" y="48"/>
                      <a:pt x="36" y="54"/>
                    </a:cubicBezTo>
                    <a:cubicBezTo>
                      <a:pt x="33" y="63"/>
                      <a:pt x="31" y="80"/>
                      <a:pt x="31" y="104"/>
                    </a:cubicBezTo>
                    <a:cubicBezTo>
                      <a:pt x="31" y="121"/>
                      <a:pt x="31" y="138"/>
                      <a:pt x="31" y="154"/>
                    </a:cubicBezTo>
                    <a:cubicBezTo>
                      <a:pt x="21" y="154"/>
                      <a:pt x="11" y="154"/>
                      <a:pt x="0" y="154"/>
                    </a:cubicBezTo>
                    <a:cubicBezTo>
                      <a:pt x="0" y="104"/>
                      <a:pt x="0" y="54"/>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7" name="Freeform 109"/>
              <p:cNvSpPr>
                <a:spLocks/>
              </p:cNvSpPr>
              <p:nvPr/>
            </p:nvSpPr>
            <p:spPr bwMode="auto">
              <a:xfrm>
                <a:off x="1597" y="2890"/>
                <a:ext cx="137" cy="154"/>
              </a:xfrm>
              <a:custGeom>
                <a:avLst/>
                <a:gdLst>
                  <a:gd name="T0" fmla="*/ 0 w 137"/>
                  <a:gd name="T1" fmla="*/ 3 h 154"/>
                  <a:gd name="T2" fmla="*/ 29 w 137"/>
                  <a:gd name="T3" fmla="*/ 3 h 154"/>
                  <a:gd name="T4" fmla="*/ 29 w 137"/>
                  <a:gd name="T5" fmla="*/ 25 h 154"/>
                  <a:gd name="T6" fmla="*/ 41 w 137"/>
                  <a:gd name="T7" fmla="*/ 6 h 154"/>
                  <a:gd name="T8" fmla="*/ 57 w 137"/>
                  <a:gd name="T9" fmla="*/ 0 h 154"/>
                  <a:gd name="T10" fmla="*/ 72 w 137"/>
                  <a:gd name="T11" fmla="*/ 6 h 154"/>
                  <a:gd name="T12" fmla="*/ 81 w 137"/>
                  <a:gd name="T13" fmla="*/ 25 h 154"/>
                  <a:gd name="T14" fmla="*/ 94 w 137"/>
                  <a:gd name="T15" fmla="*/ 5 h 154"/>
                  <a:gd name="T16" fmla="*/ 109 w 137"/>
                  <a:gd name="T17" fmla="*/ 0 h 154"/>
                  <a:gd name="T18" fmla="*/ 130 w 137"/>
                  <a:gd name="T19" fmla="*/ 14 h 154"/>
                  <a:gd name="T20" fmla="*/ 137 w 137"/>
                  <a:gd name="T21" fmla="*/ 60 h 154"/>
                  <a:gd name="T22" fmla="*/ 137 w 137"/>
                  <a:gd name="T23" fmla="*/ 154 h 154"/>
                  <a:gd name="T24" fmla="*/ 106 w 137"/>
                  <a:gd name="T25" fmla="*/ 154 h 154"/>
                  <a:gd name="T26" fmla="*/ 106 w 137"/>
                  <a:gd name="T27" fmla="*/ 68 h 154"/>
                  <a:gd name="T28" fmla="*/ 104 w 137"/>
                  <a:gd name="T29" fmla="*/ 53 h 154"/>
                  <a:gd name="T30" fmla="*/ 96 w 137"/>
                  <a:gd name="T31" fmla="*/ 45 h 154"/>
                  <a:gd name="T32" fmla="*/ 87 w 137"/>
                  <a:gd name="T33" fmla="*/ 53 h 154"/>
                  <a:gd name="T34" fmla="*/ 84 w 137"/>
                  <a:gd name="T35" fmla="*/ 76 h 154"/>
                  <a:gd name="T36" fmla="*/ 84 w 137"/>
                  <a:gd name="T37" fmla="*/ 154 h 154"/>
                  <a:gd name="T38" fmla="*/ 53 w 137"/>
                  <a:gd name="T39" fmla="*/ 154 h 154"/>
                  <a:gd name="T40" fmla="*/ 53 w 137"/>
                  <a:gd name="T41" fmla="*/ 71 h 154"/>
                  <a:gd name="T42" fmla="*/ 52 w 137"/>
                  <a:gd name="T43" fmla="*/ 58 h 154"/>
                  <a:gd name="T44" fmla="*/ 49 w 137"/>
                  <a:gd name="T45" fmla="*/ 48 h 154"/>
                  <a:gd name="T46" fmla="*/ 43 w 137"/>
                  <a:gd name="T47" fmla="*/ 45 h 154"/>
                  <a:gd name="T48" fmla="*/ 34 w 137"/>
                  <a:gd name="T49" fmla="*/ 53 h 154"/>
                  <a:gd name="T50" fmla="*/ 31 w 137"/>
                  <a:gd name="T51" fmla="*/ 77 h 154"/>
                  <a:gd name="T52" fmla="*/ 31 w 137"/>
                  <a:gd name="T53" fmla="*/ 154 h 154"/>
                  <a:gd name="T54" fmla="*/ 0 w 137"/>
                  <a:gd name="T55" fmla="*/ 154 h 154"/>
                  <a:gd name="T56" fmla="*/ 0 w 137"/>
                  <a:gd name="T57" fmla="*/ 3 h 1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54"/>
                  <a:gd name="T89" fmla="*/ 137 w 137"/>
                  <a:gd name="T90" fmla="*/ 154 h 1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54">
                    <a:moveTo>
                      <a:pt x="0" y="3"/>
                    </a:moveTo>
                    <a:cubicBezTo>
                      <a:pt x="10" y="3"/>
                      <a:pt x="19" y="3"/>
                      <a:pt x="29" y="3"/>
                    </a:cubicBezTo>
                    <a:cubicBezTo>
                      <a:pt x="29" y="11"/>
                      <a:pt x="29" y="18"/>
                      <a:pt x="29" y="25"/>
                    </a:cubicBezTo>
                    <a:cubicBezTo>
                      <a:pt x="33" y="16"/>
                      <a:pt x="37" y="10"/>
                      <a:pt x="41" y="6"/>
                    </a:cubicBezTo>
                    <a:cubicBezTo>
                      <a:pt x="46" y="2"/>
                      <a:pt x="51" y="0"/>
                      <a:pt x="57" y="0"/>
                    </a:cubicBezTo>
                    <a:cubicBezTo>
                      <a:pt x="63" y="0"/>
                      <a:pt x="68" y="2"/>
                      <a:pt x="72" y="6"/>
                    </a:cubicBezTo>
                    <a:cubicBezTo>
                      <a:pt x="76" y="11"/>
                      <a:pt x="79" y="17"/>
                      <a:pt x="81" y="25"/>
                    </a:cubicBezTo>
                    <a:cubicBezTo>
                      <a:pt x="86" y="16"/>
                      <a:pt x="90" y="9"/>
                      <a:pt x="94" y="5"/>
                    </a:cubicBezTo>
                    <a:cubicBezTo>
                      <a:pt x="98" y="2"/>
                      <a:pt x="103" y="0"/>
                      <a:pt x="109" y="0"/>
                    </a:cubicBezTo>
                    <a:cubicBezTo>
                      <a:pt x="118" y="0"/>
                      <a:pt x="125" y="5"/>
                      <a:pt x="130" y="14"/>
                    </a:cubicBezTo>
                    <a:cubicBezTo>
                      <a:pt x="134" y="24"/>
                      <a:pt x="137" y="39"/>
                      <a:pt x="137" y="60"/>
                    </a:cubicBezTo>
                    <a:cubicBezTo>
                      <a:pt x="137" y="91"/>
                      <a:pt x="137" y="123"/>
                      <a:pt x="137" y="154"/>
                    </a:cubicBezTo>
                    <a:cubicBezTo>
                      <a:pt x="127" y="154"/>
                      <a:pt x="116" y="154"/>
                      <a:pt x="106" y="154"/>
                    </a:cubicBezTo>
                    <a:cubicBezTo>
                      <a:pt x="106" y="126"/>
                      <a:pt x="106" y="97"/>
                      <a:pt x="106" y="68"/>
                    </a:cubicBezTo>
                    <a:cubicBezTo>
                      <a:pt x="106" y="62"/>
                      <a:pt x="105" y="57"/>
                      <a:pt x="104" y="53"/>
                    </a:cubicBezTo>
                    <a:cubicBezTo>
                      <a:pt x="102" y="48"/>
                      <a:pt x="99" y="45"/>
                      <a:pt x="96" y="45"/>
                    </a:cubicBezTo>
                    <a:cubicBezTo>
                      <a:pt x="92" y="45"/>
                      <a:pt x="89" y="48"/>
                      <a:pt x="87" y="53"/>
                    </a:cubicBezTo>
                    <a:cubicBezTo>
                      <a:pt x="85" y="58"/>
                      <a:pt x="84" y="66"/>
                      <a:pt x="84" y="76"/>
                    </a:cubicBezTo>
                    <a:cubicBezTo>
                      <a:pt x="84" y="102"/>
                      <a:pt x="84" y="128"/>
                      <a:pt x="84" y="154"/>
                    </a:cubicBezTo>
                    <a:cubicBezTo>
                      <a:pt x="74" y="154"/>
                      <a:pt x="63" y="154"/>
                      <a:pt x="53" y="154"/>
                    </a:cubicBezTo>
                    <a:cubicBezTo>
                      <a:pt x="53" y="127"/>
                      <a:pt x="53" y="99"/>
                      <a:pt x="53" y="71"/>
                    </a:cubicBezTo>
                    <a:cubicBezTo>
                      <a:pt x="53" y="65"/>
                      <a:pt x="53" y="60"/>
                      <a:pt x="52" y="58"/>
                    </a:cubicBezTo>
                    <a:cubicBezTo>
                      <a:pt x="52" y="54"/>
                      <a:pt x="50" y="51"/>
                      <a:pt x="49" y="48"/>
                    </a:cubicBezTo>
                    <a:cubicBezTo>
                      <a:pt x="47" y="46"/>
                      <a:pt x="45" y="45"/>
                      <a:pt x="43" y="45"/>
                    </a:cubicBezTo>
                    <a:cubicBezTo>
                      <a:pt x="40" y="45"/>
                      <a:pt x="37" y="48"/>
                      <a:pt x="34" y="53"/>
                    </a:cubicBezTo>
                    <a:cubicBezTo>
                      <a:pt x="32" y="58"/>
                      <a:pt x="31" y="66"/>
                      <a:pt x="31" y="77"/>
                    </a:cubicBezTo>
                    <a:cubicBezTo>
                      <a:pt x="31" y="103"/>
                      <a:pt x="31" y="129"/>
                      <a:pt x="31" y="154"/>
                    </a:cubicBezTo>
                    <a:cubicBezTo>
                      <a:pt x="21" y="154"/>
                      <a:pt x="10" y="154"/>
                      <a:pt x="0" y="154"/>
                    </a:cubicBezTo>
                    <a:cubicBezTo>
                      <a:pt x="0" y="104"/>
                      <a:pt x="0" y="54"/>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8" name="Freeform 110"/>
              <p:cNvSpPr>
                <a:spLocks/>
              </p:cNvSpPr>
              <p:nvPr/>
            </p:nvSpPr>
            <p:spPr bwMode="auto">
              <a:xfrm>
                <a:off x="1752" y="2893"/>
                <a:ext cx="85" cy="155"/>
              </a:xfrm>
              <a:custGeom>
                <a:avLst/>
                <a:gdLst>
                  <a:gd name="T0" fmla="*/ 85 w 85"/>
                  <a:gd name="T1" fmla="*/ 151 h 155"/>
                  <a:gd name="T2" fmla="*/ 57 w 85"/>
                  <a:gd name="T3" fmla="*/ 151 h 155"/>
                  <a:gd name="T4" fmla="*/ 57 w 85"/>
                  <a:gd name="T5" fmla="*/ 127 h 155"/>
                  <a:gd name="T6" fmla="*/ 44 w 85"/>
                  <a:gd name="T7" fmla="*/ 149 h 155"/>
                  <a:gd name="T8" fmla="*/ 27 w 85"/>
                  <a:gd name="T9" fmla="*/ 155 h 155"/>
                  <a:gd name="T10" fmla="*/ 7 w 85"/>
                  <a:gd name="T11" fmla="*/ 140 h 155"/>
                  <a:gd name="T12" fmla="*/ 0 w 85"/>
                  <a:gd name="T13" fmla="*/ 97 h 155"/>
                  <a:gd name="T14" fmla="*/ 0 w 85"/>
                  <a:gd name="T15" fmla="*/ 0 h 155"/>
                  <a:gd name="T16" fmla="*/ 31 w 85"/>
                  <a:gd name="T17" fmla="*/ 0 h 155"/>
                  <a:gd name="T18" fmla="*/ 31 w 85"/>
                  <a:gd name="T19" fmla="*/ 83 h 155"/>
                  <a:gd name="T20" fmla="*/ 34 w 85"/>
                  <a:gd name="T21" fmla="*/ 104 h 155"/>
                  <a:gd name="T22" fmla="*/ 42 w 85"/>
                  <a:gd name="T23" fmla="*/ 110 h 155"/>
                  <a:gd name="T24" fmla="*/ 51 w 85"/>
                  <a:gd name="T25" fmla="*/ 102 h 155"/>
                  <a:gd name="T26" fmla="*/ 54 w 85"/>
                  <a:gd name="T27" fmla="*/ 73 h 155"/>
                  <a:gd name="T28" fmla="*/ 54 w 85"/>
                  <a:gd name="T29" fmla="*/ 0 h 155"/>
                  <a:gd name="T30" fmla="*/ 85 w 85"/>
                  <a:gd name="T31" fmla="*/ 0 h 155"/>
                  <a:gd name="T32" fmla="*/ 85 w 85"/>
                  <a:gd name="T33" fmla="*/ 151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
                  <a:gd name="T52" fmla="*/ 0 h 155"/>
                  <a:gd name="T53" fmla="*/ 85 w 85"/>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 h="155">
                    <a:moveTo>
                      <a:pt x="85" y="151"/>
                    </a:moveTo>
                    <a:cubicBezTo>
                      <a:pt x="76" y="151"/>
                      <a:pt x="66" y="151"/>
                      <a:pt x="57" y="151"/>
                    </a:cubicBezTo>
                    <a:cubicBezTo>
                      <a:pt x="57" y="143"/>
                      <a:pt x="57" y="135"/>
                      <a:pt x="57" y="127"/>
                    </a:cubicBezTo>
                    <a:cubicBezTo>
                      <a:pt x="52" y="137"/>
                      <a:pt x="48" y="144"/>
                      <a:pt x="44" y="149"/>
                    </a:cubicBezTo>
                    <a:cubicBezTo>
                      <a:pt x="39" y="153"/>
                      <a:pt x="34" y="155"/>
                      <a:pt x="27" y="155"/>
                    </a:cubicBezTo>
                    <a:cubicBezTo>
                      <a:pt x="19" y="155"/>
                      <a:pt x="12" y="150"/>
                      <a:pt x="7" y="140"/>
                    </a:cubicBezTo>
                    <a:cubicBezTo>
                      <a:pt x="3" y="131"/>
                      <a:pt x="0" y="116"/>
                      <a:pt x="0" y="97"/>
                    </a:cubicBezTo>
                    <a:cubicBezTo>
                      <a:pt x="0" y="64"/>
                      <a:pt x="0" y="32"/>
                      <a:pt x="0" y="0"/>
                    </a:cubicBezTo>
                    <a:cubicBezTo>
                      <a:pt x="10" y="0"/>
                      <a:pt x="21" y="0"/>
                      <a:pt x="31" y="0"/>
                    </a:cubicBezTo>
                    <a:cubicBezTo>
                      <a:pt x="31" y="28"/>
                      <a:pt x="31" y="56"/>
                      <a:pt x="31" y="83"/>
                    </a:cubicBezTo>
                    <a:cubicBezTo>
                      <a:pt x="31" y="93"/>
                      <a:pt x="32" y="100"/>
                      <a:pt x="34" y="104"/>
                    </a:cubicBezTo>
                    <a:cubicBezTo>
                      <a:pt x="36" y="108"/>
                      <a:pt x="38" y="110"/>
                      <a:pt x="42" y="110"/>
                    </a:cubicBezTo>
                    <a:cubicBezTo>
                      <a:pt x="46" y="110"/>
                      <a:pt x="49" y="107"/>
                      <a:pt x="51" y="102"/>
                    </a:cubicBezTo>
                    <a:cubicBezTo>
                      <a:pt x="53" y="96"/>
                      <a:pt x="54" y="87"/>
                      <a:pt x="54" y="73"/>
                    </a:cubicBezTo>
                    <a:cubicBezTo>
                      <a:pt x="54" y="49"/>
                      <a:pt x="54" y="25"/>
                      <a:pt x="54" y="0"/>
                    </a:cubicBezTo>
                    <a:cubicBezTo>
                      <a:pt x="65" y="0"/>
                      <a:pt x="75" y="0"/>
                      <a:pt x="85" y="0"/>
                    </a:cubicBezTo>
                    <a:cubicBezTo>
                      <a:pt x="85" y="51"/>
                      <a:pt x="85" y="101"/>
                      <a:pt x="85" y="151"/>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9" name="Freeform 111"/>
              <p:cNvSpPr>
                <a:spLocks/>
              </p:cNvSpPr>
              <p:nvPr/>
            </p:nvSpPr>
            <p:spPr bwMode="auto">
              <a:xfrm>
                <a:off x="1857" y="2836"/>
                <a:ext cx="31" cy="208"/>
              </a:xfrm>
              <a:custGeom>
                <a:avLst/>
                <a:gdLst>
                  <a:gd name="T0" fmla="*/ 0 w 31"/>
                  <a:gd name="T1" fmla="*/ 0 h 208"/>
                  <a:gd name="T2" fmla="*/ 31 w 31"/>
                  <a:gd name="T3" fmla="*/ 0 h 208"/>
                  <a:gd name="T4" fmla="*/ 31 w 31"/>
                  <a:gd name="T5" fmla="*/ 208 h 208"/>
                  <a:gd name="T6" fmla="*/ 0 w 31"/>
                  <a:gd name="T7" fmla="*/ 208 h 208"/>
                  <a:gd name="T8" fmla="*/ 0 w 31"/>
                  <a:gd name="T9" fmla="*/ 0 h 208"/>
                  <a:gd name="T10" fmla="*/ 0 60000 65536"/>
                  <a:gd name="T11" fmla="*/ 0 60000 65536"/>
                  <a:gd name="T12" fmla="*/ 0 60000 65536"/>
                  <a:gd name="T13" fmla="*/ 0 60000 65536"/>
                  <a:gd name="T14" fmla="*/ 0 60000 65536"/>
                  <a:gd name="T15" fmla="*/ 0 w 31"/>
                  <a:gd name="T16" fmla="*/ 0 h 208"/>
                  <a:gd name="T17" fmla="*/ 31 w 31"/>
                  <a:gd name="T18" fmla="*/ 208 h 208"/>
                </a:gdLst>
                <a:ahLst/>
                <a:cxnLst>
                  <a:cxn ang="T10">
                    <a:pos x="T0" y="T1"/>
                  </a:cxn>
                  <a:cxn ang="T11">
                    <a:pos x="T2" y="T3"/>
                  </a:cxn>
                  <a:cxn ang="T12">
                    <a:pos x="T4" y="T5"/>
                  </a:cxn>
                  <a:cxn ang="T13">
                    <a:pos x="T6" y="T7"/>
                  </a:cxn>
                  <a:cxn ang="T14">
                    <a:pos x="T8" y="T9"/>
                  </a:cxn>
                </a:cxnLst>
                <a:rect l="T15" t="T16" r="T17" b="T18"/>
                <a:pathLst>
                  <a:path w="31" h="208">
                    <a:moveTo>
                      <a:pt x="0" y="0"/>
                    </a:moveTo>
                    <a:cubicBezTo>
                      <a:pt x="11" y="0"/>
                      <a:pt x="21" y="0"/>
                      <a:pt x="31" y="0"/>
                    </a:cubicBezTo>
                    <a:cubicBezTo>
                      <a:pt x="31" y="69"/>
                      <a:pt x="31" y="139"/>
                      <a:pt x="31" y="208"/>
                    </a:cubicBezTo>
                    <a:cubicBezTo>
                      <a:pt x="21" y="208"/>
                      <a:pt x="11" y="208"/>
                      <a:pt x="0" y="208"/>
                    </a:cubicBezTo>
                    <a:cubicBezTo>
                      <a:pt x="0" y="139"/>
                      <a:pt x="0" y="69"/>
                      <a:pt x="0"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30" name="Freeform 112"/>
              <p:cNvSpPr>
                <a:spLocks noEditPoints="1"/>
              </p:cNvSpPr>
              <p:nvPr/>
            </p:nvSpPr>
            <p:spPr bwMode="auto">
              <a:xfrm>
                <a:off x="1904" y="2890"/>
                <a:ext cx="93" cy="158"/>
              </a:xfrm>
              <a:custGeom>
                <a:avLst/>
                <a:gdLst>
                  <a:gd name="T0" fmla="*/ 0 w 1144"/>
                  <a:gd name="T1" fmla="*/ 0 h 1513"/>
                  <a:gd name="T2" fmla="*/ 0 w 1144"/>
                  <a:gd name="T3" fmla="*/ 0 h 1513"/>
                  <a:gd name="T4" fmla="*/ 0 w 1144"/>
                  <a:gd name="T5" fmla="*/ 0 h 1513"/>
                  <a:gd name="T6" fmla="*/ 0 w 1144"/>
                  <a:gd name="T7" fmla="*/ 0 h 1513"/>
                  <a:gd name="T8" fmla="*/ 0 w 1144"/>
                  <a:gd name="T9" fmla="*/ 0 h 1513"/>
                  <a:gd name="T10" fmla="*/ 0 w 1144"/>
                  <a:gd name="T11" fmla="*/ 0 h 1513"/>
                  <a:gd name="T12" fmla="*/ 0 w 1144"/>
                  <a:gd name="T13" fmla="*/ 0 h 1513"/>
                  <a:gd name="T14" fmla="*/ 0 w 1144"/>
                  <a:gd name="T15" fmla="*/ 0 h 1513"/>
                  <a:gd name="T16" fmla="*/ 0 w 1144"/>
                  <a:gd name="T17" fmla="*/ 0 h 1513"/>
                  <a:gd name="T18" fmla="*/ 0 w 1144"/>
                  <a:gd name="T19" fmla="*/ 0 h 1513"/>
                  <a:gd name="T20" fmla="*/ 0 w 1144"/>
                  <a:gd name="T21" fmla="*/ 0 h 1513"/>
                  <a:gd name="T22" fmla="*/ 0 w 1144"/>
                  <a:gd name="T23" fmla="*/ 0 h 1513"/>
                  <a:gd name="T24" fmla="*/ 0 w 1144"/>
                  <a:gd name="T25" fmla="*/ 0 h 1513"/>
                  <a:gd name="T26" fmla="*/ 0 w 1144"/>
                  <a:gd name="T27" fmla="*/ 0 h 1513"/>
                  <a:gd name="T28" fmla="*/ 0 w 1144"/>
                  <a:gd name="T29" fmla="*/ 0 h 1513"/>
                  <a:gd name="T30" fmla="*/ 0 w 1144"/>
                  <a:gd name="T31" fmla="*/ 0 h 1513"/>
                  <a:gd name="T32" fmla="*/ 0 w 1144"/>
                  <a:gd name="T33" fmla="*/ 0 h 1513"/>
                  <a:gd name="T34" fmla="*/ 0 w 1144"/>
                  <a:gd name="T35" fmla="*/ 0 h 1513"/>
                  <a:gd name="T36" fmla="*/ 0 w 1144"/>
                  <a:gd name="T37" fmla="*/ 0 h 1513"/>
                  <a:gd name="T38" fmla="*/ 0 w 1144"/>
                  <a:gd name="T39" fmla="*/ 0 h 1513"/>
                  <a:gd name="T40" fmla="*/ 0 w 1144"/>
                  <a:gd name="T41" fmla="*/ 0 h 1513"/>
                  <a:gd name="T42" fmla="*/ 0 w 1144"/>
                  <a:gd name="T43" fmla="*/ 0 h 1513"/>
                  <a:gd name="T44" fmla="*/ 0 w 1144"/>
                  <a:gd name="T45" fmla="*/ 0 h 1513"/>
                  <a:gd name="T46" fmla="*/ 0 w 1144"/>
                  <a:gd name="T47" fmla="*/ 0 h 1513"/>
                  <a:gd name="T48" fmla="*/ 0 w 1144"/>
                  <a:gd name="T49" fmla="*/ 0 h 1513"/>
                  <a:gd name="T50" fmla="*/ 0 w 1144"/>
                  <a:gd name="T51" fmla="*/ 0 h 1513"/>
                  <a:gd name="T52" fmla="*/ 0 w 1144"/>
                  <a:gd name="T53" fmla="*/ 0 h 1513"/>
                  <a:gd name="T54" fmla="*/ 0 w 1144"/>
                  <a:gd name="T55" fmla="*/ 0 h 1513"/>
                  <a:gd name="T56" fmla="*/ 0 w 1144"/>
                  <a:gd name="T57" fmla="*/ 0 h 1513"/>
                  <a:gd name="T58" fmla="*/ 0 w 1144"/>
                  <a:gd name="T59" fmla="*/ 0 h 1513"/>
                  <a:gd name="T60" fmla="*/ 0 w 1144"/>
                  <a:gd name="T61" fmla="*/ 0 h 1513"/>
                  <a:gd name="T62" fmla="*/ 0 w 1144"/>
                  <a:gd name="T63" fmla="*/ 0 h 1513"/>
                  <a:gd name="T64" fmla="*/ 0 w 1144"/>
                  <a:gd name="T65" fmla="*/ 0 h 1513"/>
                  <a:gd name="T66" fmla="*/ 0 w 1144"/>
                  <a:gd name="T67" fmla="*/ 0 h 1513"/>
                  <a:gd name="T68" fmla="*/ 0 w 1144"/>
                  <a:gd name="T69" fmla="*/ 0 h 1513"/>
                  <a:gd name="T70" fmla="*/ 0 w 1144"/>
                  <a:gd name="T71" fmla="*/ 0 h 1513"/>
                  <a:gd name="T72" fmla="*/ 0 w 1144"/>
                  <a:gd name="T73" fmla="*/ 0 h 1513"/>
                  <a:gd name="T74" fmla="*/ 0 w 1144"/>
                  <a:gd name="T75" fmla="*/ 0 h 15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44"/>
                  <a:gd name="T115" fmla="*/ 0 h 1513"/>
                  <a:gd name="T116" fmla="*/ 1144 w 1144"/>
                  <a:gd name="T117" fmla="*/ 1513 h 151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44" h="1513">
                    <a:moveTo>
                      <a:pt x="393" y="502"/>
                    </a:moveTo>
                    <a:cubicBezTo>
                      <a:pt x="272" y="483"/>
                      <a:pt x="151" y="465"/>
                      <a:pt x="29" y="446"/>
                    </a:cubicBezTo>
                    <a:cubicBezTo>
                      <a:pt x="43" y="353"/>
                      <a:pt x="64" y="280"/>
                      <a:pt x="89" y="227"/>
                    </a:cubicBezTo>
                    <a:cubicBezTo>
                      <a:pt x="114" y="173"/>
                      <a:pt x="152" y="129"/>
                      <a:pt x="201" y="89"/>
                    </a:cubicBezTo>
                    <a:cubicBezTo>
                      <a:pt x="235" y="60"/>
                      <a:pt x="284" y="39"/>
                      <a:pt x="345" y="23"/>
                    </a:cubicBezTo>
                    <a:cubicBezTo>
                      <a:pt x="406" y="8"/>
                      <a:pt x="472" y="0"/>
                      <a:pt x="543" y="0"/>
                    </a:cubicBezTo>
                    <a:cubicBezTo>
                      <a:pt x="657" y="0"/>
                      <a:pt x="749" y="9"/>
                      <a:pt x="818" y="28"/>
                    </a:cubicBezTo>
                    <a:cubicBezTo>
                      <a:pt x="887" y="47"/>
                      <a:pt x="946" y="86"/>
                      <a:pt x="991" y="145"/>
                    </a:cubicBezTo>
                    <a:cubicBezTo>
                      <a:pt x="1024" y="186"/>
                      <a:pt x="1050" y="243"/>
                      <a:pt x="1068" y="318"/>
                    </a:cubicBezTo>
                    <a:cubicBezTo>
                      <a:pt x="1086" y="393"/>
                      <a:pt x="1096" y="465"/>
                      <a:pt x="1096" y="533"/>
                    </a:cubicBezTo>
                    <a:cubicBezTo>
                      <a:pt x="1096" y="746"/>
                      <a:pt x="1096" y="959"/>
                      <a:pt x="1096" y="1172"/>
                    </a:cubicBezTo>
                    <a:cubicBezTo>
                      <a:pt x="1096" y="1241"/>
                      <a:pt x="1099" y="1294"/>
                      <a:pt x="1105" y="1332"/>
                    </a:cubicBezTo>
                    <a:cubicBezTo>
                      <a:pt x="1111" y="1371"/>
                      <a:pt x="1124" y="1420"/>
                      <a:pt x="1144" y="1480"/>
                    </a:cubicBezTo>
                    <a:cubicBezTo>
                      <a:pt x="1025" y="1480"/>
                      <a:pt x="906" y="1480"/>
                      <a:pt x="786" y="1480"/>
                    </a:cubicBezTo>
                    <a:cubicBezTo>
                      <a:pt x="773" y="1444"/>
                      <a:pt x="763" y="1415"/>
                      <a:pt x="758" y="1394"/>
                    </a:cubicBezTo>
                    <a:cubicBezTo>
                      <a:pt x="754" y="1375"/>
                      <a:pt x="750" y="1345"/>
                      <a:pt x="745" y="1303"/>
                    </a:cubicBezTo>
                    <a:cubicBezTo>
                      <a:pt x="696" y="1373"/>
                      <a:pt x="646" y="1423"/>
                      <a:pt x="596" y="1453"/>
                    </a:cubicBezTo>
                    <a:cubicBezTo>
                      <a:pt x="529" y="1493"/>
                      <a:pt x="450" y="1513"/>
                      <a:pt x="362" y="1513"/>
                    </a:cubicBezTo>
                    <a:cubicBezTo>
                      <a:pt x="243" y="1513"/>
                      <a:pt x="152" y="1474"/>
                      <a:pt x="92" y="1393"/>
                    </a:cubicBezTo>
                    <a:cubicBezTo>
                      <a:pt x="31" y="1312"/>
                      <a:pt x="0" y="1215"/>
                      <a:pt x="0" y="1097"/>
                    </a:cubicBezTo>
                    <a:cubicBezTo>
                      <a:pt x="0" y="987"/>
                      <a:pt x="23" y="897"/>
                      <a:pt x="66" y="826"/>
                    </a:cubicBezTo>
                    <a:cubicBezTo>
                      <a:pt x="109" y="755"/>
                      <a:pt x="192" y="703"/>
                      <a:pt x="311" y="668"/>
                    </a:cubicBezTo>
                    <a:cubicBezTo>
                      <a:pt x="454" y="625"/>
                      <a:pt x="547" y="598"/>
                      <a:pt x="589" y="579"/>
                    </a:cubicBezTo>
                    <a:cubicBezTo>
                      <a:pt x="631" y="563"/>
                      <a:pt x="676" y="542"/>
                      <a:pt x="724" y="514"/>
                    </a:cubicBezTo>
                    <a:cubicBezTo>
                      <a:pt x="724" y="446"/>
                      <a:pt x="714" y="398"/>
                      <a:pt x="695" y="371"/>
                    </a:cubicBezTo>
                    <a:cubicBezTo>
                      <a:pt x="675" y="343"/>
                      <a:pt x="641" y="330"/>
                      <a:pt x="593" y="330"/>
                    </a:cubicBezTo>
                    <a:cubicBezTo>
                      <a:pt x="530" y="330"/>
                      <a:pt x="483" y="345"/>
                      <a:pt x="452" y="374"/>
                    </a:cubicBezTo>
                    <a:cubicBezTo>
                      <a:pt x="428" y="397"/>
                      <a:pt x="408" y="439"/>
                      <a:pt x="393" y="502"/>
                    </a:cubicBezTo>
                    <a:close/>
                    <a:moveTo>
                      <a:pt x="724" y="794"/>
                    </a:moveTo>
                    <a:cubicBezTo>
                      <a:pt x="672" y="821"/>
                      <a:pt x="617" y="845"/>
                      <a:pt x="560" y="866"/>
                    </a:cubicBezTo>
                    <a:cubicBezTo>
                      <a:pt x="483" y="896"/>
                      <a:pt x="433" y="926"/>
                      <a:pt x="413" y="954"/>
                    </a:cubicBezTo>
                    <a:cubicBezTo>
                      <a:pt x="392" y="984"/>
                      <a:pt x="381" y="1018"/>
                      <a:pt x="381" y="1057"/>
                    </a:cubicBezTo>
                    <a:cubicBezTo>
                      <a:pt x="381" y="1100"/>
                      <a:pt x="392" y="1135"/>
                      <a:pt x="413" y="1163"/>
                    </a:cubicBezTo>
                    <a:cubicBezTo>
                      <a:pt x="433" y="1192"/>
                      <a:pt x="464" y="1205"/>
                      <a:pt x="505" y="1205"/>
                    </a:cubicBezTo>
                    <a:cubicBezTo>
                      <a:pt x="547" y="1205"/>
                      <a:pt x="587" y="1190"/>
                      <a:pt x="624" y="1160"/>
                    </a:cubicBezTo>
                    <a:cubicBezTo>
                      <a:pt x="660" y="1130"/>
                      <a:pt x="686" y="1093"/>
                      <a:pt x="701" y="1050"/>
                    </a:cubicBezTo>
                    <a:cubicBezTo>
                      <a:pt x="716" y="1007"/>
                      <a:pt x="724" y="952"/>
                      <a:pt x="724" y="882"/>
                    </a:cubicBezTo>
                    <a:cubicBezTo>
                      <a:pt x="724" y="852"/>
                      <a:pt x="724" y="823"/>
                      <a:pt x="724" y="794"/>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31" name="Freeform 113"/>
              <p:cNvSpPr>
                <a:spLocks/>
              </p:cNvSpPr>
              <p:nvPr/>
            </p:nvSpPr>
            <p:spPr bwMode="auto">
              <a:xfrm>
                <a:off x="2004" y="2836"/>
                <a:ext cx="61" cy="212"/>
              </a:xfrm>
              <a:custGeom>
                <a:avLst/>
                <a:gdLst>
                  <a:gd name="T0" fmla="*/ 43 w 61"/>
                  <a:gd name="T1" fmla="*/ 0 h 212"/>
                  <a:gd name="T2" fmla="*/ 43 w 61"/>
                  <a:gd name="T3" fmla="*/ 57 h 212"/>
                  <a:gd name="T4" fmla="*/ 59 w 61"/>
                  <a:gd name="T5" fmla="*/ 57 h 212"/>
                  <a:gd name="T6" fmla="*/ 59 w 61"/>
                  <a:gd name="T7" fmla="*/ 100 h 212"/>
                  <a:gd name="T8" fmla="*/ 43 w 61"/>
                  <a:gd name="T9" fmla="*/ 100 h 212"/>
                  <a:gd name="T10" fmla="*/ 43 w 61"/>
                  <a:gd name="T11" fmla="*/ 153 h 212"/>
                  <a:gd name="T12" fmla="*/ 43 w 61"/>
                  <a:gd name="T13" fmla="*/ 166 h 212"/>
                  <a:gd name="T14" fmla="*/ 49 w 61"/>
                  <a:gd name="T15" fmla="*/ 171 h 212"/>
                  <a:gd name="T16" fmla="*/ 58 w 61"/>
                  <a:gd name="T17" fmla="*/ 167 h 212"/>
                  <a:gd name="T18" fmla="*/ 61 w 61"/>
                  <a:gd name="T19" fmla="*/ 207 h 212"/>
                  <a:gd name="T20" fmla="*/ 39 w 61"/>
                  <a:gd name="T21" fmla="*/ 212 h 212"/>
                  <a:gd name="T22" fmla="*/ 22 w 61"/>
                  <a:gd name="T23" fmla="*/ 206 h 212"/>
                  <a:gd name="T24" fmla="*/ 14 w 61"/>
                  <a:gd name="T25" fmla="*/ 190 h 212"/>
                  <a:gd name="T26" fmla="*/ 11 w 61"/>
                  <a:gd name="T27" fmla="*/ 153 h 212"/>
                  <a:gd name="T28" fmla="*/ 11 w 61"/>
                  <a:gd name="T29" fmla="*/ 100 h 212"/>
                  <a:gd name="T30" fmla="*/ 0 w 61"/>
                  <a:gd name="T31" fmla="*/ 100 h 212"/>
                  <a:gd name="T32" fmla="*/ 0 w 61"/>
                  <a:gd name="T33" fmla="*/ 57 h 212"/>
                  <a:gd name="T34" fmla="*/ 11 w 61"/>
                  <a:gd name="T35" fmla="*/ 57 h 212"/>
                  <a:gd name="T36" fmla="*/ 11 w 61"/>
                  <a:gd name="T37" fmla="*/ 30 h 212"/>
                  <a:gd name="T38" fmla="*/ 43 w 61"/>
                  <a:gd name="T39" fmla="*/ 0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
                  <a:gd name="T61" fmla="*/ 0 h 212"/>
                  <a:gd name="T62" fmla="*/ 61 w 61"/>
                  <a:gd name="T63" fmla="*/ 212 h 2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 h="212">
                    <a:moveTo>
                      <a:pt x="43" y="0"/>
                    </a:moveTo>
                    <a:cubicBezTo>
                      <a:pt x="43" y="19"/>
                      <a:pt x="43" y="38"/>
                      <a:pt x="43" y="57"/>
                    </a:cubicBezTo>
                    <a:cubicBezTo>
                      <a:pt x="48" y="57"/>
                      <a:pt x="54" y="57"/>
                      <a:pt x="59" y="57"/>
                    </a:cubicBezTo>
                    <a:cubicBezTo>
                      <a:pt x="59" y="71"/>
                      <a:pt x="59" y="86"/>
                      <a:pt x="59" y="100"/>
                    </a:cubicBezTo>
                    <a:cubicBezTo>
                      <a:pt x="54" y="100"/>
                      <a:pt x="48" y="100"/>
                      <a:pt x="43" y="100"/>
                    </a:cubicBezTo>
                    <a:cubicBezTo>
                      <a:pt x="43" y="118"/>
                      <a:pt x="43" y="136"/>
                      <a:pt x="43" y="153"/>
                    </a:cubicBezTo>
                    <a:cubicBezTo>
                      <a:pt x="43" y="160"/>
                      <a:pt x="43" y="164"/>
                      <a:pt x="43" y="166"/>
                    </a:cubicBezTo>
                    <a:cubicBezTo>
                      <a:pt x="44" y="169"/>
                      <a:pt x="46" y="171"/>
                      <a:pt x="49" y="171"/>
                    </a:cubicBezTo>
                    <a:cubicBezTo>
                      <a:pt x="51" y="171"/>
                      <a:pt x="54" y="170"/>
                      <a:pt x="58" y="167"/>
                    </a:cubicBezTo>
                    <a:cubicBezTo>
                      <a:pt x="59" y="181"/>
                      <a:pt x="60" y="194"/>
                      <a:pt x="61" y="207"/>
                    </a:cubicBezTo>
                    <a:cubicBezTo>
                      <a:pt x="53" y="210"/>
                      <a:pt x="46" y="212"/>
                      <a:pt x="39" y="212"/>
                    </a:cubicBezTo>
                    <a:cubicBezTo>
                      <a:pt x="32" y="212"/>
                      <a:pt x="26" y="210"/>
                      <a:pt x="22" y="206"/>
                    </a:cubicBezTo>
                    <a:cubicBezTo>
                      <a:pt x="19" y="203"/>
                      <a:pt x="16" y="197"/>
                      <a:pt x="14" y="190"/>
                    </a:cubicBezTo>
                    <a:cubicBezTo>
                      <a:pt x="12" y="182"/>
                      <a:pt x="11" y="170"/>
                      <a:pt x="11" y="153"/>
                    </a:cubicBezTo>
                    <a:cubicBezTo>
                      <a:pt x="11" y="135"/>
                      <a:pt x="11" y="118"/>
                      <a:pt x="11" y="100"/>
                    </a:cubicBezTo>
                    <a:cubicBezTo>
                      <a:pt x="8" y="100"/>
                      <a:pt x="4" y="100"/>
                      <a:pt x="0" y="100"/>
                    </a:cubicBezTo>
                    <a:cubicBezTo>
                      <a:pt x="0" y="86"/>
                      <a:pt x="0" y="71"/>
                      <a:pt x="0" y="57"/>
                    </a:cubicBezTo>
                    <a:cubicBezTo>
                      <a:pt x="4" y="57"/>
                      <a:pt x="8" y="57"/>
                      <a:pt x="11" y="57"/>
                    </a:cubicBezTo>
                    <a:cubicBezTo>
                      <a:pt x="11" y="48"/>
                      <a:pt x="11" y="39"/>
                      <a:pt x="11" y="30"/>
                    </a:cubicBezTo>
                    <a:cubicBezTo>
                      <a:pt x="22" y="20"/>
                      <a:pt x="32" y="10"/>
                      <a:pt x="43" y="0"/>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32" name="Freeform 114"/>
              <p:cNvSpPr>
                <a:spLocks noEditPoints="1"/>
              </p:cNvSpPr>
              <p:nvPr/>
            </p:nvSpPr>
            <p:spPr bwMode="auto">
              <a:xfrm>
                <a:off x="2079" y="2836"/>
                <a:ext cx="31" cy="208"/>
              </a:xfrm>
              <a:custGeom>
                <a:avLst/>
                <a:gdLst>
                  <a:gd name="T0" fmla="*/ 0 w 381"/>
                  <a:gd name="T1" fmla="*/ 0 h 1998"/>
                  <a:gd name="T2" fmla="*/ 0 w 381"/>
                  <a:gd name="T3" fmla="*/ 0 h 1998"/>
                  <a:gd name="T4" fmla="*/ 0 w 381"/>
                  <a:gd name="T5" fmla="*/ 0 h 1998"/>
                  <a:gd name="T6" fmla="*/ 0 w 381"/>
                  <a:gd name="T7" fmla="*/ 0 h 1998"/>
                  <a:gd name="T8" fmla="*/ 0 w 381"/>
                  <a:gd name="T9" fmla="*/ 0 h 1998"/>
                  <a:gd name="T10" fmla="*/ 0 w 381"/>
                  <a:gd name="T11" fmla="*/ 0 h 1998"/>
                  <a:gd name="T12" fmla="*/ 0 w 381"/>
                  <a:gd name="T13" fmla="*/ 0 h 1998"/>
                  <a:gd name="T14" fmla="*/ 0 w 381"/>
                  <a:gd name="T15" fmla="*/ 0 h 1998"/>
                  <a:gd name="T16" fmla="*/ 0 w 381"/>
                  <a:gd name="T17" fmla="*/ 0 h 1998"/>
                  <a:gd name="T18" fmla="*/ 0 w 381"/>
                  <a:gd name="T19" fmla="*/ 0 h 19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1"/>
                  <a:gd name="T31" fmla="*/ 0 h 1998"/>
                  <a:gd name="T32" fmla="*/ 381 w 381"/>
                  <a:gd name="T33" fmla="*/ 1998 h 19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1" h="1998">
                    <a:moveTo>
                      <a:pt x="0" y="0"/>
                    </a:moveTo>
                    <a:cubicBezTo>
                      <a:pt x="127" y="0"/>
                      <a:pt x="254" y="0"/>
                      <a:pt x="381" y="0"/>
                    </a:cubicBezTo>
                    <a:cubicBezTo>
                      <a:pt x="381" y="126"/>
                      <a:pt x="381" y="252"/>
                      <a:pt x="381" y="378"/>
                    </a:cubicBezTo>
                    <a:cubicBezTo>
                      <a:pt x="254" y="378"/>
                      <a:pt x="127" y="378"/>
                      <a:pt x="0" y="378"/>
                    </a:cubicBezTo>
                    <a:cubicBezTo>
                      <a:pt x="0" y="252"/>
                      <a:pt x="0" y="126"/>
                      <a:pt x="0" y="0"/>
                    </a:cubicBezTo>
                    <a:close/>
                    <a:moveTo>
                      <a:pt x="0" y="551"/>
                    </a:moveTo>
                    <a:cubicBezTo>
                      <a:pt x="127" y="551"/>
                      <a:pt x="254" y="551"/>
                      <a:pt x="381" y="551"/>
                    </a:cubicBezTo>
                    <a:cubicBezTo>
                      <a:pt x="381" y="1033"/>
                      <a:pt x="381" y="1516"/>
                      <a:pt x="381" y="1998"/>
                    </a:cubicBezTo>
                    <a:cubicBezTo>
                      <a:pt x="254" y="1998"/>
                      <a:pt x="127" y="1998"/>
                      <a:pt x="0" y="1998"/>
                    </a:cubicBezTo>
                    <a:cubicBezTo>
                      <a:pt x="0" y="1516"/>
                      <a:pt x="0" y="1033"/>
                      <a:pt x="0" y="551"/>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33" name="Freeform 115"/>
              <p:cNvSpPr>
                <a:spLocks noEditPoints="1"/>
              </p:cNvSpPr>
              <p:nvPr/>
            </p:nvSpPr>
            <p:spPr bwMode="auto">
              <a:xfrm>
                <a:off x="2126" y="2890"/>
                <a:ext cx="93" cy="158"/>
              </a:xfrm>
              <a:custGeom>
                <a:avLst/>
                <a:gdLst>
                  <a:gd name="T0" fmla="*/ 0 w 1141"/>
                  <a:gd name="T1" fmla="*/ 0 h 1513"/>
                  <a:gd name="T2" fmla="*/ 0 w 1141"/>
                  <a:gd name="T3" fmla="*/ 0 h 1513"/>
                  <a:gd name="T4" fmla="*/ 0 w 1141"/>
                  <a:gd name="T5" fmla="*/ 0 h 1513"/>
                  <a:gd name="T6" fmla="*/ 0 w 1141"/>
                  <a:gd name="T7" fmla="*/ 0 h 1513"/>
                  <a:gd name="T8" fmla="*/ 0 w 1141"/>
                  <a:gd name="T9" fmla="*/ 0 h 1513"/>
                  <a:gd name="T10" fmla="*/ 0 w 1141"/>
                  <a:gd name="T11" fmla="*/ 0 h 1513"/>
                  <a:gd name="T12" fmla="*/ 0 w 1141"/>
                  <a:gd name="T13" fmla="*/ 0 h 1513"/>
                  <a:gd name="T14" fmla="*/ 0 w 1141"/>
                  <a:gd name="T15" fmla="*/ 0 h 1513"/>
                  <a:gd name="T16" fmla="*/ 0 w 1141"/>
                  <a:gd name="T17" fmla="*/ 0 h 1513"/>
                  <a:gd name="T18" fmla="*/ 0 w 1141"/>
                  <a:gd name="T19" fmla="*/ 0 h 1513"/>
                  <a:gd name="T20" fmla="*/ 0 w 1141"/>
                  <a:gd name="T21" fmla="*/ 0 h 1513"/>
                  <a:gd name="T22" fmla="*/ 0 w 1141"/>
                  <a:gd name="T23" fmla="*/ 0 h 1513"/>
                  <a:gd name="T24" fmla="*/ 0 w 1141"/>
                  <a:gd name="T25" fmla="*/ 0 h 1513"/>
                  <a:gd name="T26" fmla="*/ 0 w 1141"/>
                  <a:gd name="T27" fmla="*/ 0 h 1513"/>
                  <a:gd name="T28" fmla="*/ 0 w 1141"/>
                  <a:gd name="T29" fmla="*/ 0 h 1513"/>
                  <a:gd name="T30" fmla="*/ 0 w 1141"/>
                  <a:gd name="T31" fmla="*/ 0 h 1513"/>
                  <a:gd name="T32" fmla="*/ 0 w 1141"/>
                  <a:gd name="T33" fmla="*/ 0 h 1513"/>
                  <a:gd name="T34" fmla="*/ 0 w 1141"/>
                  <a:gd name="T35" fmla="*/ 0 h 15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1"/>
                  <a:gd name="T55" fmla="*/ 0 h 1513"/>
                  <a:gd name="T56" fmla="*/ 1141 w 1141"/>
                  <a:gd name="T57" fmla="*/ 1513 h 15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1" h="1513">
                    <a:moveTo>
                      <a:pt x="0" y="761"/>
                    </a:moveTo>
                    <a:cubicBezTo>
                      <a:pt x="0" y="540"/>
                      <a:pt x="53" y="358"/>
                      <a:pt x="154" y="214"/>
                    </a:cubicBezTo>
                    <a:cubicBezTo>
                      <a:pt x="254" y="70"/>
                      <a:pt x="394" y="0"/>
                      <a:pt x="568" y="0"/>
                    </a:cubicBezTo>
                    <a:cubicBezTo>
                      <a:pt x="767" y="0"/>
                      <a:pt x="918" y="84"/>
                      <a:pt x="1019" y="252"/>
                    </a:cubicBezTo>
                    <a:cubicBezTo>
                      <a:pt x="1099" y="388"/>
                      <a:pt x="1141" y="555"/>
                      <a:pt x="1141" y="753"/>
                    </a:cubicBezTo>
                    <a:cubicBezTo>
                      <a:pt x="1141" y="975"/>
                      <a:pt x="1090" y="1156"/>
                      <a:pt x="990" y="1299"/>
                    </a:cubicBezTo>
                    <a:cubicBezTo>
                      <a:pt x="889" y="1443"/>
                      <a:pt x="748" y="1513"/>
                      <a:pt x="569" y="1513"/>
                    </a:cubicBezTo>
                    <a:cubicBezTo>
                      <a:pt x="409" y="1513"/>
                      <a:pt x="279" y="1455"/>
                      <a:pt x="182" y="1336"/>
                    </a:cubicBezTo>
                    <a:cubicBezTo>
                      <a:pt x="62" y="1189"/>
                      <a:pt x="0" y="998"/>
                      <a:pt x="0" y="761"/>
                    </a:cubicBezTo>
                    <a:close/>
                    <a:moveTo>
                      <a:pt x="382" y="759"/>
                    </a:moveTo>
                    <a:cubicBezTo>
                      <a:pt x="382" y="889"/>
                      <a:pt x="400" y="984"/>
                      <a:pt x="436" y="1046"/>
                    </a:cubicBezTo>
                    <a:cubicBezTo>
                      <a:pt x="471" y="1107"/>
                      <a:pt x="516" y="1138"/>
                      <a:pt x="571" y="1138"/>
                    </a:cubicBezTo>
                    <a:cubicBezTo>
                      <a:pt x="626" y="1138"/>
                      <a:pt x="671" y="1109"/>
                      <a:pt x="706" y="1047"/>
                    </a:cubicBezTo>
                    <a:cubicBezTo>
                      <a:pt x="740" y="985"/>
                      <a:pt x="759" y="889"/>
                      <a:pt x="759" y="754"/>
                    </a:cubicBezTo>
                    <a:cubicBezTo>
                      <a:pt x="759" y="628"/>
                      <a:pt x="740" y="535"/>
                      <a:pt x="706" y="473"/>
                    </a:cubicBezTo>
                    <a:cubicBezTo>
                      <a:pt x="670" y="412"/>
                      <a:pt x="626" y="382"/>
                      <a:pt x="574" y="382"/>
                    </a:cubicBezTo>
                    <a:cubicBezTo>
                      <a:pt x="518" y="382"/>
                      <a:pt x="472" y="413"/>
                      <a:pt x="436" y="475"/>
                    </a:cubicBezTo>
                    <a:cubicBezTo>
                      <a:pt x="400" y="538"/>
                      <a:pt x="382" y="633"/>
                      <a:pt x="382" y="759"/>
                    </a:cubicBezTo>
                    <a:close/>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34" name="Freeform 116"/>
              <p:cNvSpPr>
                <a:spLocks/>
              </p:cNvSpPr>
              <p:nvPr/>
            </p:nvSpPr>
            <p:spPr bwMode="auto">
              <a:xfrm>
                <a:off x="2234" y="2890"/>
                <a:ext cx="85" cy="154"/>
              </a:xfrm>
              <a:custGeom>
                <a:avLst/>
                <a:gdLst>
                  <a:gd name="T0" fmla="*/ 0 w 85"/>
                  <a:gd name="T1" fmla="*/ 3 h 154"/>
                  <a:gd name="T2" fmla="*/ 29 w 85"/>
                  <a:gd name="T3" fmla="*/ 3 h 154"/>
                  <a:gd name="T4" fmla="*/ 29 w 85"/>
                  <a:gd name="T5" fmla="*/ 28 h 154"/>
                  <a:gd name="T6" fmla="*/ 42 w 85"/>
                  <a:gd name="T7" fmla="*/ 6 h 154"/>
                  <a:gd name="T8" fmla="*/ 58 w 85"/>
                  <a:gd name="T9" fmla="*/ 0 h 154"/>
                  <a:gd name="T10" fmla="*/ 78 w 85"/>
                  <a:gd name="T11" fmla="*/ 14 h 154"/>
                  <a:gd name="T12" fmla="*/ 85 w 85"/>
                  <a:gd name="T13" fmla="*/ 58 h 154"/>
                  <a:gd name="T14" fmla="*/ 85 w 85"/>
                  <a:gd name="T15" fmla="*/ 154 h 154"/>
                  <a:gd name="T16" fmla="*/ 54 w 85"/>
                  <a:gd name="T17" fmla="*/ 154 h 154"/>
                  <a:gd name="T18" fmla="*/ 54 w 85"/>
                  <a:gd name="T19" fmla="*/ 71 h 154"/>
                  <a:gd name="T20" fmla="*/ 51 w 85"/>
                  <a:gd name="T21" fmla="*/ 51 h 154"/>
                  <a:gd name="T22" fmla="*/ 43 w 85"/>
                  <a:gd name="T23" fmla="*/ 45 h 154"/>
                  <a:gd name="T24" fmla="*/ 34 w 85"/>
                  <a:gd name="T25" fmla="*/ 53 h 154"/>
                  <a:gd name="T26" fmla="*/ 31 w 85"/>
                  <a:gd name="T27" fmla="*/ 82 h 154"/>
                  <a:gd name="T28" fmla="*/ 31 w 85"/>
                  <a:gd name="T29" fmla="*/ 154 h 154"/>
                  <a:gd name="T30" fmla="*/ 0 w 85"/>
                  <a:gd name="T31" fmla="*/ 154 h 154"/>
                  <a:gd name="T32" fmla="*/ 0 w 85"/>
                  <a:gd name="T33" fmla="*/ 3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
                  <a:gd name="T52" fmla="*/ 0 h 154"/>
                  <a:gd name="T53" fmla="*/ 85 w 85"/>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 h="154">
                    <a:moveTo>
                      <a:pt x="0" y="3"/>
                    </a:moveTo>
                    <a:cubicBezTo>
                      <a:pt x="10" y="3"/>
                      <a:pt x="19" y="3"/>
                      <a:pt x="29" y="3"/>
                    </a:cubicBezTo>
                    <a:cubicBezTo>
                      <a:pt x="29" y="12"/>
                      <a:pt x="29" y="20"/>
                      <a:pt x="29" y="28"/>
                    </a:cubicBezTo>
                    <a:cubicBezTo>
                      <a:pt x="33" y="18"/>
                      <a:pt x="37" y="11"/>
                      <a:pt x="42" y="6"/>
                    </a:cubicBezTo>
                    <a:cubicBezTo>
                      <a:pt x="46" y="2"/>
                      <a:pt x="52" y="0"/>
                      <a:pt x="58" y="0"/>
                    </a:cubicBezTo>
                    <a:cubicBezTo>
                      <a:pt x="66" y="0"/>
                      <a:pt x="73" y="5"/>
                      <a:pt x="78" y="14"/>
                    </a:cubicBezTo>
                    <a:cubicBezTo>
                      <a:pt x="83" y="24"/>
                      <a:pt x="85" y="39"/>
                      <a:pt x="85" y="58"/>
                    </a:cubicBezTo>
                    <a:cubicBezTo>
                      <a:pt x="85" y="90"/>
                      <a:pt x="85" y="122"/>
                      <a:pt x="85" y="154"/>
                    </a:cubicBezTo>
                    <a:cubicBezTo>
                      <a:pt x="75" y="154"/>
                      <a:pt x="65" y="154"/>
                      <a:pt x="54" y="154"/>
                    </a:cubicBezTo>
                    <a:cubicBezTo>
                      <a:pt x="54" y="127"/>
                      <a:pt x="54" y="99"/>
                      <a:pt x="54" y="71"/>
                    </a:cubicBezTo>
                    <a:cubicBezTo>
                      <a:pt x="54" y="62"/>
                      <a:pt x="53" y="55"/>
                      <a:pt x="51" y="51"/>
                    </a:cubicBezTo>
                    <a:cubicBezTo>
                      <a:pt x="49" y="47"/>
                      <a:pt x="47" y="45"/>
                      <a:pt x="43" y="45"/>
                    </a:cubicBezTo>
                    <a:cubicBezTo>
                      <a:pt x="40" y="45"/>
                      <a:pt x="37" y="48"/>
                      <a:pt x="34" y="53"/>
                    </a:cubicBezTo>
                    <a:cubicBezTo>
                      <a:pt x="32" y="59"/>
                      <a:pt x="31" y="68"/>
                      <a:pt x="31" y="82"/>
                    </a:cubicBezTo>
                    <a:cubicBezTo>
                      <a:pt x="31" y="106"/>
                      <a:pt x="31" y="130"/>
                      <a:pt x="31" y="154"/>
                    </a:cubicBezTo>
                    <a:cubicBezTo>
                      <a:pt x="21" y="154"/>
                      <a:pt x="10" y="154"/>
                      <a:pt x="0" y="154"/>
                    </a:cubicBezTo>
                    <a:cubicBezTo>
                      <a:pt x="0" y="104"/>
                      <a:pt x="0" y="54"/>
                      <a:pt x="0" y="3"/>
                    </a:cubicBez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Creation Recap</a:t>
            </a:r>
          </a:p>
        </p:txBody>
      </p:sp>
      <p:sp>
        <p:nvSpPr>
          <p:cNvPr id="3" name="Content Placeholder 2"/>
          <p:cNvSpPr>
            <a:spLocks noGrp="1"/>
          </p:cNvSpPr>
          <p:nvPr>
            <p:ph idx="1"/>
          </p:nvPr>
        </p:nvSpPr>
        <p:spPr/>
        <p:txBody>
          <a:bodyPr/>
          <a:lstStyle/>
          <a:p>
            <a:r>
              <a:rPr lang="en-US" dirty="0"/>
              <a:t>President submits annual budget (Feb 1)</a:t>
            </a:r>
          </a:p>
          <a:p>
            <a:r>
              <a:rPr lang="en-US" dirty="0"/>
              <a:t>Congress receives budget; immediately signals intent to amend it</a:t>
            </a:r>
          </a:p>
          <a:p>
            <a:r>
              <a:rPr lang="en-US" dirty="0"/>
              <a:t>Congressional process begins in the House</a:t>
            </a:r>
          </a:p>
          <a:p>
            <a:pPr lvl="1"/>
            <a:r>
              <a:rPr lang="en-US" dirty="0"/>
              <a:t>Authorization Committee hearings</a:t>
            </a:r>
          </a:p>
          <a:p>
            <a:pPr lvl="1"/>
            <a:r>
              <a:rPr lang="en-US" dirty="0"/>
              <a:t>Appropriation Committee hearings</a:t>
            </a:r>
          </a:p>
          <a:p>
            <a:pPr lvl="1"/>
            <a:r>
              <a:rPr lang="en-US" dirty="0"/>
              <a:t>Floor debate</a:t>
            </a:r>
          </a:p>
          <a:p>
            <a:pPr marL="0" indent="0">
              <a:buNone/>
            </a:pPr>
            <a:endParaRPr lang="en-US" dirty="0"/>
          </a:p>
          <a:p>
            <a:endParaRPr lang="en-US" dirty="0"/>
          </a:p>
        </p:txBody>
      </p:sp>
    </p:spTree>
    <p:extLst>
      <p:ext uri="{BB962C8B-B14F-4D97-AF65-F5344CB8AC3E}">
        <p14:creationId xmlns:p14="http://schemas.microsoft.com/office/powerpoint/2010/main" val="3080050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Continues…</a:t>
            </a:r>
          </a:p>
        </p:txBody>
      </p:sp>
      <p:sp>
        <p:nvSpPr>
          <p:cNvPr id="3" name="Content Placeholder 2"/>
          <p:cNvSpPr>
            <a:spLocks noGrp="1"/>
          </p:cNvSpPr>
          <p:nvPr>
            <p:ph idx="1"/>
          </p:nvPr>
        </p:nvSpPr>
        <p:spPr/>
        <p:txBody>
          <a:bodyPr/>
          <a:lstStyle/>
          <a:p>
            <a:r>
              <a:rPr lang="en-US" dirty="0"/>
              <a:t>Senate consideration-similar process</a:t>
            </a:r>
          </a:p>
          <a:p>
            <a:r>
              <a:rPr lang="en-US" dirty="0"/>
              <a:t>Conference Committee to negotiate differences and agree on a budget</a:t>
            </a:r>
          </a:p>
          <a:p>
            <a:r>
              <a:rPr lang="en-US" dirty="0"/>
              <a:t>Congress sends budget to the President for signature or veto (by Sept 30)</a:t>
            </a:r>
          </a:p>
          <a:p>
            <a:pPr lvl="1"/>
            <a:r>
              <a:rPr lang="en-US" dirty="0"/>
              <a:t>But what if they can’t agree?</a:t>
            </a:r>
          </a:p>
          <a:p>
            <a:endParaRPr lang="en-US" dirty="0"/>
          </a:p>
        </p:txBody>
      </p:sp>
    </p:spTree>
    <p:extLst>
      <p:ext uri="{BB962C8B-B14F-4D97-AF65-F5344CB8AC3E}">
        <p14:creationId xmlns:p14="http://schemas.microsoft.com/office/powerpoint/2010/main" val="347810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164013" y="228600"/>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lang="en-US" altLang="en-US" sz="2800" b="1">
              <a:latin typeface="Times New Roman" pitchFamily="18" charset="0"/>
            </a:endParaRPr>
          </a:p>
        </p:txBody>
      </p:sp>
      <p:sp>
        <p:nvSpPr>
          <p:cNvPr id="13315" name="Text Box 3"/>
          <p:cNvSpPr txBox="1">
            <a:spLocks noChangeArrowheads="1"/>
          </p:cNvSpPr>
          <p:nvPr/>
        </p:nvSpPr>
        <p:spPr bwMode="auto">
          <a:xfrm>
            <a:off x="441325" y="650875"/>
            <a:ext cx="2967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b="1" u="sng">
                <a:latin typeface="Times New Roman" pitchFamily="18" charset="0"/>
              </a:rPr>
              <a:t>President (Executive)</a:t>
            </a:r>
          </a:p>
        </p:txBody>
      </p:sp>
      <p:sp>
        <p:nvSpPr>
          <p:cNvPr id="13316" name="Text Box 4"/>
          <p:cNvSpPr txBox="1">
            <a:spLocks noChangeArrowheads="1"/>
          </p:cNvSpPr>
          <p:nvPr/>
        </p:nvSpPr>
        <p:spPr bwMode="auto">
          <a:xfrm>
            <a:off x="5791200" y="609600"/>
            <a:ext cx="307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b="1" u="sng">
                <a:latin typeface="Times New Roman" pitchFamily="18" charset="0"/>
              </a:rPr>
              <a:t>Congress (Legislative)</a:t>
            </a:r>
          </a:p>
        </p:txBody>
      </p:sp>
      <p:sp>
        <p:nvSpPr>
          <p:cNvPr id="13317" name="Text Box 5"/>
          <p:cNvSpPr txBox="1">
            <a:spLocks noChangeArrowheads="1"/>
          </p:cNvSpPr>
          <p:nvPr/>
        </p:nvSpPr>
        <p:spPr bwMode="auto">
          <a:xfrm>
            <a:off x="2117725" y="1184275"/>
            <a:ext cx="911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b="1">
                <a:latin typeface="Times New Roman" pitchFamily="18" charset="0"/>
              </a:rPr>
              <a:t>OMB</a:t>
            </a:r>
          </a:p>
        </p:txBody>
      </p:sp>
      <p:sp>
        <p:nvSpPr>
          <p:cNvPr id="13318" name="Text Box 6"/>
          <p:cNvSpPr txBox="1">
            <a:spLocks noChangeArrowheads="1"/>
          </p:cNvSpPr>
          <p:nvPr/>
        </p:nvSpPr>
        <p:spPr bwMode="auto">
          <a:xfrm>
            <a:off x="5410200" y="11430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b="1">
                <a:latin typeface="Times New Roman" pitchFamily="18" charset="0"/>
              </a:rPr>
              <a:t>CBO</a:t>
            </a:r>
          </a:p>
        </p:txBody>
      </p:sp>
      <p:sp>
        <p:nvSpPr>
          <p:cNvPr id="13319" name="Line 7"/>
          <p:cNvSpPr>
            <a:spLocks noChangeShapeType="1"/>
          </p:cNvSpPr>
          <p:nvPr/>
        </p:nvSpPr>
        <p:spPr bwMode="auto">
          <a:xfrm>
            <a:off x="990600" y="990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8"/>
          <p:cNvSpPr>
            <a:spLocks noChangeShapeType="1"/>
          </p:cNvSpPr>
          <p:nvPr/>
        </p:nvSpPr>
        <p:spPr bwMode="auto">
          <a:xfrm>
            <a:off x="990600" y="1447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1" name="Line 9"/>
          <p:cNvSpPr>
            <a:spLocks noChangeShapeType="1"/>
          </p:cNvSpPr>
          <p:nvPr/>
        </p:nvSpPr>
        <p:spPr bwMode="auto">
          <a:xfrm>
            <a:off x="2895600" y="14478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2" name="Line 10"/>
          <p:cNvSpPr>
            <a:spLocks noChangeShapeType="1"/>
          </p:cNvSpPr>
          <p:nvPr/>
        </p:nvSpPr>
        <p:spPr bwMode="auto">
          <a:xfrm flipH="1">
            <a:off x="4876800" y="1373188"/>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3" name="Line 11"/>
          <p:cNvSpPr>
            <a:spLocks noChangeShapeType="1"/>
          </p:cNvSpPr>
          <p:nvPr/>
        </p:nvSpPr>
        <p:spPr bwMode="auto">
          <a:xfrm>
            <a:off x="7086600" y="990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12"/>
          <p:cNvSpPr>
            <a:spLocks noChangeShapeType="1"/>
          </p:cNvSpPr>
          <p:nvPr/>
        </p:nvSpPr>
        <p:spPr bwMode="auto">
          <a:xfrm flipH="1" flipV="1">
            <a:off x="6172200" y="13716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5" name="Text Box 13"/>
          <p:cNvSpPr txBox="1">
            <a:spLocks noChangeArrowheads="1"/>
          </p:cNvSpPr>
          <p:nvPr/>
        </p:nvSpPr>
        <p:spPr bwMode="auto">
          <a:xfrm>
            <a:off x="3505200" y="1219200"/>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5 Years out:Budget</a:t>
            </a:r>
          </a:p>
          <a:p>
            <a:pPr eaLnBrk="1" hangingPunct="1"/>
            <a:r>
              <a:rPr lang="en-US" altLang="en-US" b="1">
                <a:latin typeface="Times New Roman" pitchFamily="18" charset="0"/>
              </a:rPr>
              <a:t>Blueprint</a:t>
            </a:r>
          </a:p>
        </p:txBody>
      </p:sp>
      <p:sp>
        <p:nvSpPr>
          <p:cNvPr id="13326" name="Rectangle 14"/>
          <p:cNvSpPr>
            <a:spLocks noChangeArrowheads="1"/>
          </p:cNvSpPr>
          <p:nvPr/>
        </p:nvSpPr>
        <p:spPr bwMode="auto">
          <a:xfrm>
            <a:off x="3429000" y="1219200"/>
            <a:ext cx="14478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lang="en-US" altLang="en-US" sz="2400" b="1">
              <a:solidFill>
                <a:schemeClr val="bg1"/>
              </a:solidFill>
              <a:latin typeface="Times New Roman" pitchFamily="18" charset="0"/>
            </a:endParaRPr>
          </a:p>
        </p:txBody>
      </p:sp>
      <p:sp>
        <p:nvSpPr>
          <p:cNvPr id="13327" name="Line 15"/>
          <p:cNvSpPr>
            <a:spLocks noChangeShapeType="1"/>
          </p:cNvSpPr>
          <p:nvPr/>
        </p:nvSpPr>
        <p:spPr bwMode="auto">
          <a:xfrm flipH="1">
            <a:off x="1828800" y="17526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8" name="Line 16"/>
          <p:cNvSpPr>
            <a:spLocks noChangeShapeType="1"/>
          </p:cNvSpPr>
          <p:nvPr/>
        </p:nvSpPr>
        <p:spPr bwMode="auto">
          <a:xfrm>
            <a:off x="4648200" y="1676400"/>
            <a:ext cx="1905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9" name="Text Box 17"/>
          <p:cNvSpPr txBox="1">
            <a:spLocks noChangeArrowheads="1"/>
          </p:cNvSpPr>
          <p:nvPr/>
        </p:nvSpPr>
        <p:spPr bwMode="auto">
          <a:xfrm>
            <a:off x="609600" y="1447800"/>
            <a:ext cx="1920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Department</a:t>
            </a:r>
          </a:p>
          <a:p>
            <a:pPr eaLnBrk="1" hangingPunct="1"/>
            <a:r>
              <a:rPr lang="en-US" altLang="en-US" b="1">
                <a:latin typeface="Times New Roman" pitchFamily="18" charset="0"/>
              </a:rPr>
              <a:t>Allowances</a:t>
            </a:r>
          </a:p>
        </p:txBody>
      </p:sp>
      <p:sp>
        <p:nvSpPr>
          <p:cNvPr id="13330" name="Text Box 18"/>
          <p:cNvSpPr txBox="1">
            <a:spLocks noChangeArrowheads="1"/>
          </p:cNvSpPr>
          <p:nvPr/>
        </p:nvSpPr>
        <p:spPr bwMode="auto">
          <a:xfrm>
            <a:off x="6477000" y="1524000"/>
            <a:ext cx="1816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Committee Caps</a:t>
            </a:r>
          </a:p>
        </p:txBody>
      </p:sp>
      <p:sp>
        <p:nvSpPr>
          <p:cNvPr id="13331" name="Text Box 19"/>
          <p:cNvSpPr txBox="1">
            <a:spLocks noChangeArrowheads="1"/>
          </p:cNvSpPr>
          <p:nvPr/>
        </p:nvSpPr>
        <p:spPr bwMode="auto">
          <a:xfrm>
            <a:off x="365125" y="2171700"/>
            <a:ext cx="2070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Agency Allowances</a:t>
            </a:r>
          </a:p>
        </p:txBody>
      </p:sp>
      <p:sp>
        <p:nvSpPr>
          <p:cNvPr id="13332" name="Text Box 20"/>
          <p:cNvSpPr txBox="1">
            <a:spLocks noChangeArrowheads="1"/>
          </p:cNvSpPr>
          <p:nvPr/>
        </p:nvSpPr>
        <p:spPr bwMode="auto">
          <a:xfrm>
            <a:off x="365125" y="2857500"/>
            <a:ext cx="2647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dirty="0">
                <a:latin typeface="Times New Roman" pitchFamily="18" charset="0"/>
              </a:rPr>
              <a:t>Forest Service Allowance</a:t>
            </a:r>
          </a:p>
        </p:txBody>
      </p:sp>
      <p:sp>
        <p:nvSpPr>
          <p:cNvPr id="13333" name="Text Box 21"/>
          <p:cNvSpPr txBox="1">
            <a:spLocks noChangeArrowheads="1"/>
          </p:cNvSpPr>
          <p:nvPr/>
        </p:nvSpPr>
        <p:spPr bwMode="auto">
          <a:xfrm>
            <a:off x="365125" y="3467100"/>
            <a:ext cx="1536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Chief’s Office</a:t>
            </a:r>
          </a:p>
        </p:txBody>
      </p:sp>
      <p:sp>
        <p:nvSpPr>
          <p:cNvPr id="119830" name="Text Box 22"/>
          <p:cNvSpPr txBox="1">
            <a:spLocks noChangeArrowheads="1"/>
          </p:cNvSpPr>
          <p:nvPr/>
        </p:nvSpPr>
        <p:spPr bwMode="auto">
          <a:xfrm>
            <a:off x="365125" y="5372100"/>
            <a:ext cx="1588897" cy="369332"/>
          </a:xfrm>
          <a:prstGeom prst="rect">
            <a:avLst/>
          </a:prstGeom>
          <a:noFill/>
          <a:ln w="9525">
            <a:solidFill>
              <a:schemeClr val="tx1"/>
            </a:solidFill>
            <a:miter lim="800000"/>
            <a:headEnd/>
            <a:tailEnd/>
          </a:ln>
          <a:effectLst>
            <a:prstShdw prst="shdw17" dist="17961" dir="2700000">
              <a:schemeClr val="tx1">
                <a:gamma/>
                <a:shade val="60000"/>
                <a:invGamma/>
              </a:schemeClr>
            </a:prstShdw>
          </a:effectLst>
        </p:spPr>
        <p:txBody>
          <a:bodyPr wrap="none">
            <a:spAutoFit/>
          </a:bodyPr>
          <a:lstStyle/>
          <a:p>
            <a:pPr eaLnBrk="1" hangingPunct="1">
              <a:defRPr/>
            </a:pPr>
            <a:r>
              <a:rPr lang="en-US" b="1" i="1" dirty="0">
                <a:solidFill>
                  <a:srgbClr val="FF3300"/>
                </a:solidFill>
                <a:latin typeface="Times New Roman" pitchFamily="18" charset="0"/>
              </a:rPr>
              <a:t>Field Requests</a:t>
            </a:r>
          </a:p>
        </p:txBody>
      </p:sp>
      <p:sp>
        <p:nvSpPr>
          <p:cNvPr id="13335" name="Text Box 23"/>
          <p:cNvSpPr txBox="1">
            <a:spLocks noChangeArrowheads="1"/>
          </p:cNvSpPr>
          <p:nvPr/>
        </p:nvSpPr>
        <p:spPr bwMode="auto">
          <a:xfrm>
            <a:off x="304800" y="4724400"/>
            <a:ext cx="241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dirty="0">
                <a:latin typeface="Times New Roman" pitchFamily="18" charset="0"/>
              </a:rPr>
              <a:t>Deputy Chief Requests</a:t>
            </a:r>
          </a:p>
        </p:txBody>
      </p:sp>
      <p:sp>
        <p:nvSpPr>
          <p:cNvPr id="13336" name="Text Box 24"/>
          <p:cNvSpPr txBox="1">
            <a:spLocks noChangeArrowheads="1"/>
          </p:cNvSpPr>
          <p:nvPr/>
        </p:nvSpPr>
        <p:spPr bwMode="auto">
          <a:xfrm>
            <a:off x="365125" y="42291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Chief’s Programs</a:t>
            </a:r>
          </a:p>
        </p:txBody>
      </p:sp>
      <p:sp>
        <p:nvSpPr>
          <p:cNvPr id="13337" name="Text Box 25"/>
          <p:cNvSpPr txBox="1">
            <a:spLocks noChangeArrowheads="1"/>
          </p:cNvSpPr>
          <p:nvPr/>
        </p:nvSpPr>
        <p:spPr bwMode="auto">
          <a:xfrm>
            <a:off x="2514600" y="62484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Agency Request</a:t>
            </a:r>
          </a:p>
        </p:txBody>
      </p:sp>
      <p:sp>
        <p:nvSpPr>
          <p:cNvPr id="13338" name="Text Box 26"/>
          <p:cNvSpPr txBox="1">
            <a:spLocks noChangeArrowheads="1"/>
          </p:cNvSpPr>
          <p:nvPr/>
        </p:nvSpPr>
        <p:spPr bwMode="auto">
          <a:xfrm>
            <a:off x="2971800" y="5486400"/>
            <a:ext cx="2774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Department Budget Office</a:t>
            </a:r>
          </a:p>
        </p:txBody>
      </p:sp>
      <p:sp>
        <p:nvSpPr>
          <p:cNvPr id="13339" name="Text Box 27"/>
          <p:cNvSpPr txBox="1">
            <a:spLocks noChangeArrowheads="1"/>
          </p:cNvSpPr>
          <p:nvPr/>
        </p:nvSpPr>
        <p:spPr bwMode="auto">
          <a:xfrm>
            <a:off x="3657600" y="4953000"/>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OMB Review</a:t>
            </a:r>
          </a:p>
        </p:txBody>
      </p:sp>
      <p:sp>
        <p:nvSpPr>
          <p:cNvPr id="13340" name="Text Box 28"/>
          <p:cNvSpPr txBox="1">
            <a:spLocks noChangeArrowheads="1"/>
          </p:cNvSpPr>
          <p:nvPr/>
        </p:nvSpPr>
        <p:spPr bwMode="auto">
          <a:xfrm>
            <a:off x="3276600" y="4114800"/>
            <a:ext cx="149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Dept./Agency</a:t>
            </a:r>
          </a:p>
          <a:p>
            <a:pPr eaLnBrk="1" hangingPunct="1"/>
            <a:r>
              <a:rPr lang="en-US" altLang="en-US" b="1">
                <a:latin typeface="Times New Roman" pitchFamily="18" charset="0"/>
              </a:rPr>
              <a:t>Pass Back</a:t>
            </a:r>
          </a:p>
        </p:txBody>
      </p:sp>
      <p:sp>
        <p:nvSpPr>
          <p:cNvPr id="13341" name="Text Box 29"/>
          <p:cNvSpPr txBox="1">
            <a:spLocks noChangeArrowheads="1"/>
          </p:cNvSpPr>
          <p:nvPr/>
        </p:nvSpPr>
        <p:spPr bwMode="auto">
          <a:xfrm>
            <a:off x="3260725" y="3390900"/>
            <a:ext cx="149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dirty="0">
                <a:latin typeface="Times New Roman" pitchFamily="18" charset="0"/>
              </a:rPr>
              <a:t>Dept./Agency</a:t>
            </a:r>
          </a:p>
          <a:p>
            <a:pPr eaLnBrk="1" hangingPunct="1"/>
            <a:r>
              <a:rPr lang="en-US" altLang="en-US" b="1" dirty="0">
                <a:latin typeface="Times New Roman" pitchFamily="18" charset="0"/>
              </a:rPr>
              <a:t>Appeal</a:t>
            </a:r>
          </a:p>
        </p:txBody>
      </p:sp>
      <p:sp>
        <p:nvSpPr>
          <p:cNvPr id="13342" name="Text Box 30"/>
          <p:cNvSpPr txBox="1">
            <a:spLocks noChangeArrowheads="1"/>
          </p:cNvSpPr>
          <p:nvPr/>
        </p:nvSpPr>
        <p:spPr bwMode="auto">
          <a:xfrm>
            <a:off x="3200400" y="2743200"/>
            <a:ext cx="730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OMB</a:t>
            </a:r>
          </a:p>
        </p:txBody>
      </p:sp>
      <p:sp>
        <p:nvSpPr>
          <p:cNvPr id="13343" name="Text Box 31"/>
          <p:cNvSpPr txBox="1">
            <a:spLocks noChangeArrowheads="1"/>
          </p:cNvSpPr>
          <p:nvPr/>
        </p:nvSpPr>
        <p:spPr bwMode="auto">
          <a:xfrm>
            <a:off x="2819400" y="2286000"/>
            <a:ext cx="203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President’s Budget</a:t>
            </a:r>
          </a:p>
        </p:txBody>
      </p:sp>
      <p:sp>
        <p:nvSpPr>
          <p:cNvPr id="13344" name="Text Box 32"/>
          <p:cNvSpPr txBox="1">
            <a:spLocks noChangeArrowheads="1"/>
          </p:cNvSpPr>
          <p:nvPr/>
        </p:nvSpPr>
        <p:spPr bwMode="auto">
          <a:xfrm>
            <a:off x="7010400" y="2260600"/>
            <a:ext cx="1270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200" b="1">
                <a:solidFill>
                  <a:srgbClr val="FF3300"/>
                </a:solidFill>
                <a:latin typeface="Times New Roman" pitchFamily="18" charset="0"/>
              </a:rPr>
              <a:t>Hearings</a:t>
            </a:r>
          </a:p>
        </p:txBody>
      </p:sp>
      <p:sp>
        <p:nvSpPr>
          <p:cNvPr id="13345" name="Text Box 33"/>
          <p:cNvSpPr txBox="1">
            <a:spLocks noChangeArrowheads="1"/>
          </p:cNvSpPr>
          <p:nvPr/>
        </p:nvSpPr>
        <p:spPr bwMode="auto">
          <a:xfrm>
            <a:off x="6553200" y="2819400"/>
            <a:ext cx="2451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House/Senate Mark-up</a:t>
            </a:r>
          </a:p>
        </p:txBody>
      </p:sp>
      <p:sp>
        <p:nvSpPr>
          <p:cNvPr id="13346" name="Text Box 34"/>
          <p:cNvSpPr txBox="1">
            <a:spLocks noChangeArrowheads="1"/>
          </p:cNvSpPr>
          <p:nvPr/>
        </p:nvSpPr>
        <p:spPr bwMode="auto">
          <a:xfrm>
            <a:off x="6591300" y="3733800"/>
            <a:ext cx="2679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House/Senate Conference</a:t>
            </a:r>
          </a:p>
        </p:txBody>
      </p:sp>
      <p:sp>
        <p:nvSpPr>
          <p:cNvPr id="13347" name="Text Box 35"/>
          <p:cNvSpPr txBox="1">
            <a:spLocks noChangeArrowheads="1"/>
          </p:cNvSpPr>
          <p:nvPr/>
        </p:nvSpPr>
        <p:spPr bwMode="auto">
          <a:xfrm>
            <a:off x="6400800" y="3276600"/>
            <a:ext cx="274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H/S Subcommittee Reports</a:t>
            </a:r>
          </a:p>
        </p:txBody>
      </p:sp>
      <p:sp>
        <p:nvSpPr>
          <p:cNvPr id="13348" name="Text Box 36"/>
          <p:cNvSpPr txBox="1">
            <a:spLocks noChangeArrowheads="1"/>
          </p:cNvSpPr>
          <p:nvPr/>
        </p:nvSpPr>
        <p:spPr bwMode="auto">
          <a:xfrm>
            <a:off x="6651625" y="4114800"/>
            <a:ext cx="226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altLang="en-US" b="1">
                <a:latin typeface="Times New Roman" pitchFamily="18" charset="0"/>
              </a:rPr>
              <a:t>Final Appropriations</a:t>
            </a:r>
          </a:p>
          <a:p>
            <a:pPr algn="ctr" eaLnBrk="1" hangingPunct="1"/>
            <a:r>
              <a:rPr lang="en-US" altLang="en-US" b="1">
                <a:latin typeface="Times New Roman" pitchFamily="18" charset="0"/>
              </a:rPr>
              <a:t>Bill with Earmarks</a:t>
            </a:r>
          </a:p>
        </p:txBody>
      </p:sp>
      <p:sp>
        <p:nvSpPr>
          <p:cNvPr id="13349" name="Text Box 37"/>
          <p:cNvSpPr txBox="1">
            <a:spLocks noChangeArrowheads="1"/>
          </p:cNvSpPr>
          <p:nvPr/>
        </p:nvSpPr>
        <p:spPr bwMode="auto">
          <a:xfrm>
            <a:off x="6632575" y="4724400"/>
            <a:ext cx="2095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altLang="en-US" b="1">
                <a:latin typeface="Times New Roman" pitchFamily="18" charset="0"/>
              </a:rPr>
              <a:t>Appropriations Bill</a:t>
            </a:r>
          </a:p>
          <a:p>
            <a:pPr algn="ctr" eaLnBrk="1" hangingPunct="1"/>
            <a:r>
              <a:rPr lang="en-US" altLang="en-US" b="1">
                <a:latin typeface="Times New Roman" pitchFamily="18" charset="0"/>
              </a:rPr>
              <a:t>Passes H/S </a:t>
            </a:r>
          </a:p>
        </p:txBody>
      </p:sp>
      <p:sp>
        <p:nvSpPr>
          <p:cNvPr id="13350" name="Text Box 38"/>
          <p:cNvSpPr txBox="1">
            <a:spLocks noChangeArrowheads="1"/>
          </p:cNvSpPr>
          <p:nvPr/>
        </p:nvSpPr>
        <p:spPr bwMode="auto">
          <a:xfrm>
            <a:off x="6858000" y="5410200"/>
            <a:ext cx="1689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President Signs</a:t>
            </a:r>
          </a:p>
        </p:txBody>
      </p:sp>
      <p:sp>
        <p:nvSpPr>
          <p:cNvPr id="13351" name="Text Box 39"/>
          <p:cNvSpPr txBox="1">
            <a:spLocks noChangeArrowheads="1"/>
          </p:cNvSpPr>
          <p:nvPr/>
        </p:nvSpPr>
        <p:spPr bwMode="auto">
          <a:xfrm>
            <a:off x="6781800" y="6324600"/>
            <a:ext cx="1981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sz="2200" b="1" i="1">
              <a:solidFill>
                <a:srgbClr val="FF3300"/>
              </a:solidFill>
              <a:latin typeface="Times New Roman" pitchFamily="18" charset="0"/>
            </a:endParaRPr>
          </a:p>
        </p:txBody>
      </p:sp>
      <p:sp>
        <p:nvSpPr>
          <p:cNvPr id="13352" name="Text Box 40"/>
          <p:cNvSpPr txBox="1">
            <a:spLocks noChangeArrowheads="1"/>
          </p:cNvSpPr>
          <p:nvPr/>
        </p:nvSpPr>
        <p:spPr bwMode="auto">
          <a:xfrm>
            <a:off x="6781800" y="57912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Agency Budgets</a:t>
            </a:r>
          </a:p>
        </p:txBody>
      </p:sp>
      <p:sp>
        <p:nvSpPr>
          <p:cNvPr id="13353" name="Line 41"/>
          <p:cNvSpPr>
            <a:spLocks noChangeShapeType="1"/>
          </p:cNvSpPr>
          <p:nvPr/>
        </p:nvSpPr>
        <p:spPr bwMode="auto">
          <a:xfrm>
            <a:off x="1219200" y="1905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54" name="Line 42"/>
          <p:cNvSpPr>
            <a:spLocks noChangeShapeType="1"/>
          </p:cNvSpPr>
          <p:nvPr/>
        </p:nvSpPr>
        <p:spPr bwMode="auto">
          <a:xfrm>
            <a:off x="1219200" y="2438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55" name="Line 43"/>
          <p:cNvSpPr>
            <a:spLocks noChangeShapeType="1"/>
          </p:cNvSpPr>
          <p:nvPr/>
        </p:nvSpPr>
        <p:spPr bwMode="auto">
          <a:xfrm>
            <a:off x="1219200" y="3124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56" name="Line 44"/>
          <p:cNvSpPr>
            <a:spLocks noChangeShapeType="1"/>
          </p:cNvSpPr>
          <p:nvPr/>
        </p:nvSpPr>
        <p:spPr bwMode="auto">
          <a:xfrm>
            <a:off x="1219200" y="3733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57" name="Line 45"/>
          <p:cNvSpPr>
            <a:spLocks noChangeShapeType="1"/>
          </p:cNvSpPr>
          <p:nvPr/>
        </p:nvSpPr>
        <p:spPr bwMode="auto">
          <a:xfrm flipV="1">
            <a:off x="1219200" y="5029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58" name="Line 46"/>
          <p:cNvSpPr>
            <a:spLocks noChangeShapeType="1"/>
          </p:cNvSpPr>
          <p:nvPr/>
        </p:nvSpPr>
        <p:spPr bwMode="auto">
          <a:xfrm>
            <a:off x="2057400" y="44196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9" name="Line 47"/>
          <p:cNvSpPr>
            <a:spLocks noChangeShapeType="1"/>
          </p:cNvSpPr>
          <p:nvPr/>
        </p:nvSpPr>
        <p:spPr bwMode="auto">
          <a:xfrm flipV="1">
            <a:off x="3810000" y="57912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0" name="Line 48"/>
          <p:cNvSpPr>
            <a:spLocks noChangeShapeType="1"/>
          </p:cNvSpPr>
          <p:nvPr/>
        </p:nvSpPr>
        <p:spPr bwMode="auto">
          <a:xfrm flipV="1">
            <a:off x="4038600" y="5257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1" name="Line 49"/>
          <p:cNvSpPr>
            <a:spLocks noChangeShapeType="1"/>
          </p:cNvSpPr>
          <p:nvPr/>
        </p:nvSpPr>
        <p:spPr bwMode="auto">
          <a:xfrm flipV="1">
            <a:off x="3962400" y="4648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2" name="Line 50"/>
          <p:cNvSpPr>
            <a:spLocks noChangeShapeType="1"/>
          </p:cNvSpPr>
          <p:nvPr/>
        </p:nvSpPr>
        <p:spPr bwMode="auto">
          <a:xfrm flipV="1">
            <a:off x="3733800" y="3962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3" name="Line 51"/>
          <p:cNvSpPr>
            <a:spLocks noChangeShapeType="1"/>
          </p:cNvSpPr>
          <p:nvPr/>
        </p:nvSpPr>
        <p:spPr bwMode="auto">
          <a:xfrm flipV="1">
            <a:off x="3657600" y="3048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4" name="Line 52"/>
          <p:cNvSpPr>
            <a:spLocks noChangeShapeType="1"/>
          </p:cNvSpPr>
          <p:nvPr/>
        </p:nvSpPr>
        <p:spPr bwMode="auto">
          <a:xfrm flipV="1">
            <a:off x="3581400" y="2514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5" name="Line 53"/>
          <p:cNvSpPr>
            <a:spLocks noChangeShapeType="1"/>
          </p:cNvSpPr>
          <p:nvPr/>
        </p:nvSpPr>
        <p:spPr bwMode="auto">
          <a:xfrm>
            <a:off x="4724400" y="25146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66" name="Line 54"/>
          <p:cNvSpPr>
            <a:spLocks noChangeShapeType="1"/>
          </p:cNvSpPr>
          <p:nvPr/>
        </p:nvSpPr>
        <p:spPr bwMode="auto">
          <a:xfrm>
            <a:off x="7467600" y="1828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7" name="Line 55"/>
          <p:cNvSpPr>
            <a:spLocks noChangeShapeType="1"/>
          </p:cNvSpPr>
          <p:nvPr/>
        </p:nvSpPr>
        <p:spPr bwMode="auto">
          <a:xfrm>
            <a:off x="7543800" y="2590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8" name="Line 56"/>
          <p:cNvSpPr>
            <a:spLocks noChangeShapeType="1"/>
          </p:cNvSpPr>
          <p:nvPr/>
        </p:nvSpPr>
        <p:spPr bwMode="auto">
          <a:xfrm>
            <a:off x="7467600" y="3124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69" name="Line 57"/>
          <p:cNvSpPr>
            <a:spLocks noChangeShapeType="1"/>
          </p:cNvSpPr>
          <p:nvPr/>
        </p:nvSpPr>
        <p:spPr bwMode="auto">
          <a:xfrm>
            <a:off x="7543800" y="4038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0" name="Line 58"/>
          <p:cNvSpPr>
            <a:spLocks noChangeShapeType="1"/>
          </p:cNvSpPr>
          <p:nvPr/>
        </p:nvSpPr>
        <p:spPr bwMode="auto">
          <a:xfrm>
            <a:off x="75438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1" name="Line 59"/>
          <p:cNvSpPr>
            <a:spLocks noChangeShapeType="1"/>
          </p:cNvSpPr>
          <p:nvPr/>
        </p:nvSpPr>
        <p:spPr bwMode="auto">
          <a:xfrm>
            <a:off x="7543800" y="5257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2" name="Line 60"/>
          <p:cNvSpPr>
            <a:spLocks noChangeShapeType="1"/>
          </p:cNvSpPr>
          <p:nvPr/>
        </p:nvSpPr>
        <p:spPr bwMode="auto">
          <a:xfrm>
            <a:off x="7543800" y="5715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9869" name="Rectangle 61"/>
          <p:cNvSpPr>
            <a:spLocks noGrp="1" noChangeArrowheads="1"/>
          </p:cNvSpPr>
          <p:nvPr>
            <p:ph type="title" idx="4294967295"/>
          </p:nvPr>
        </p:nvSpPr>
        <p:spPr>
          <a:xfrm>
            <a:off x="685800" y="-228600"/>
            <a:ext cx="7772400" cy="1143000"/>
          </a:xfrm>
        </p:spPr>
        <p:txBody>
          <a:bodyPr/>
          <a:lstStyle/>
          <a:p>
            <a:pPr eaLnBrk="1" hangingPunct="1">
              <a:defRPr/>
            </a:pPr>
            <a:r>
              <a:rPr lang="en-US" sz="2800" u="sng" dirty="0"/>
              <a:t>Federal Budget Process (Simplified)</a:t>
            </a:r>
          </a:p>
        </p:txBody>
      </p:sp>
      <p:sp>
        <p:nvSpPr>
          <p:cNvPr id="13374" name="Line 62"/>
          <p:cNvSpPr>
            <a:spLocks noChangeShapeType="1"/>
          </p:cNvSpPr>
          <p:nvPr/>
        </p:nvSpPr>
        <p:spPr bwMode="auto">
          <a:xfrm>
            <a:off x="2743200" y="44196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5" name="Text Box 63"/>
          <p:cNvSpPr txBox="1">
            <a:spLocks noChangeArrowheads="1"/>
          </p:cNvSpPr>
          <p:nvPr/>
        </p:nvSpPr>
        <p:spPr bwMode="auto">
          <a:xfrm>
            <a:off x="2041525" y="5143500"/>
            <a:ext cx="135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Agreements</a:t>
            </a:r>
          </a:p>
        </p:txBody>
      </p:sp>
      <p:sp>
        <p:nvSpPr>
          <p:cNvPr id="13376" name="Line 64"/>
          <p:cNvSpPr>
            <a:spLocks noChangeShapeType="1"/>
          </p:cNvSpPr>
          <p:nvPr/>
        </p:nvSpPr>
        <p:spPr bwMode="auto">
          <a:xfrm>
            <a:off x="2743200" y="54102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7" name="Line 65"/>
          <p:cNvSpPr>
            <a:spLocks noChangeShapeType="1"/>
          </p:cNvSpPr>
          <p:nvPr/>
        </p:nvSpPr>
        <p:spPr bwMode="auto">
          <a:xfrm>
            <a:off x="5410200" y="2514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8" name="Text Box 66"/>
          <p:cNvSpPr txBox="1">
            <a:spLocks noChangeArrowheads="1"/>
          </p:cNvSpPr>
          <p:nvPr/>
        </p:nvSpPr>
        <p:spPr bwMode="auto">
          <a:xfrm>
            <a:off x="4953000" y="2667000"/>
            <a:ext cx="1085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b="1">
                <a:latin typeface="Times New Roman" pitchFamily="18" charset="0"/>
              </a:rPr>
              <a:t>Sends to</a:t>
            </a:r>
          </a:p>
          <a:p>
            <a:pPr eaLnBrk="1" hangingPunct="1"/>
            <a:r>
              <a:rPr lang="en-US" altLang="en-US" b="1">
                <a:latin typeface="Times New Roman" pitchFamily="18" charset="0"/>
              </a:rPr>
              <a:t>Congress</a:t>
            </a:r>
          </a:p>
        </p:txBody>
      </p:sp>
      <p:sp>
        <p:nvSpPr>
          <p:cNvPr id="13379" name="Text Box 67"/>
          <p:cNvSpPr txBox="1">
            <a:spLocks noChangeArrowheads="1"/>
          </p:cNvSpPr>
          <p:nvPr/>
        </p:nvSpPr>
        <p:spPr bwMode="auto">
          <a:xfrm>
            <a:off x="4660900" y="3352800"/>
            <a:ext cx="1879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altLang="en-US" b="1">
                <a:latin typeface="Times New Roman" pitchFamily="18" charset="0"/>
              </a:rPr>
              <a:t>Congress says</a:t>
            </a:r>
          </a:p>
          <a:p>
            <a:pPr algn="ctr" eaLnBrk="1" hangingPunct="1"/>
            <a:r>
              <a:rPr lang="en-US" altLang="en-US" b="1">
                <a:latin typeface="Times New Roman" pitchFamily="18" charset="0"/>
              </a:rPr>
              <a:t>“DOA” &amp;</a:t>
            </a:r>
          </a:p>
          <a:p>
            <a:pPr algn="ctr" eaLnBrk="1" hangingPunct="1"/>
            <a:r>
              <a:rPr lang="en-US" altLang="en-US" b="1">
                <a:latin typeface="Times New Roman" pitchFamily="18" charset="0"/>
              </a:rPr>
              <a:t>negotiations start</a:t>
            </a:r>
          </a:p>
        </p:txBody>
      </p:sp>
      <p:sp>
        <p:nvSpPr>
          <p:cNvPr id="13380" name="Text Box 68"/>
          <p:cNvSpPr txBox="1">
            <a:spLocks noChangeArrowheads="1"/>
          </p:cNvSpPr>
          <p:nvPr/>
        </p:nvSpPr>
        <p:spPr bwMode="auto">
          <a:xfrm>
            <a:off x="5089525" y="4305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b="1">
              <a:latin typeface="Times New Roman" pitchFamily="18" charset="0"/>
            </a:endParaRPr>
          </a:p>
        </p:txBody>
      </p:sp>
      <p:sp>
        <p:nvSpPr>
          <p:cNvPr id="13381" name="Line 69"/>
          <p:cNvSpPr>
            <a:spLocks noChangeShapeType="1"/>
          </p:cNvSpPr>
          <p:nvPr/>
        </p:nvSpPr>
        <p:spPr bwMode="auto">
          <a:xfrm>
            <a:off x="5486400" y="3276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82" name="Line 70"/>
          <p:cNvSpPr>
            <a:spLocks noChangeShapeType="1"/>
          </p:cNvSpPr>
          <p:nvPr/>
        </p:nvSpPr>
        <p:spPr bwMode="auto">
          <a:xfrm>
            <a:off x="7543800" y="6096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83" name="Line 71"/>
          <p:cNvSpPr>
            <a:spLocks noChangeShapeType="1"/>
          </p:cNvSpPr>
          <p:nvPr/>
        </p:nvSpPr>
        <p:spPr bwMode="auto">
          <a:xfrm>
            <a:off x="2514600" y="49530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84" name="Line 72"/>
          <p:cNvSpPr>
            <a:spLocks noChangeShapeType="1"/>
          </p:cNvSpPr>
          <p:nvPr/>
        </p:nvSpPr>
        <p:spPr bwMode="auto">
          <a:xfrm>
            <a:off x="6172200" y="3810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5" name="Line 73"/>
          <p:cNvSpPr>
            <a:spLocks noChangeShapeType="1"/>
          </p:cNvSpPr>
          <p:nvPr/>
        </p:nvSpPr>
        <p:spPr bwMode="auto">
          <a:xfrm flipV="1">
            <a:off x="6324600" y="2133600"/>
            <a:ext cx="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6" name="Line 74"/>
          <p:cNvSpPr>
            <a:spLocks noChangeShapeType="1"/>
          </p:cNvSpPr>
          <p:nvPr/>
        </p:nvSpPr>
        <p:spPr bwMode="auto">
          <a:xfrm>
            <a:off x="6324600" y="2133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87" name="Line 75"/>
          <p:cNvSpPr>
            <a:spLocks noChangeShapeType="1"/>
          </p:cNvSpPr>
          <p:nvPr/>
        </p:nvSpPr>
        <p:spPr bwMode="auto">
          <a:xfrm>
            <a:off x="7467600" y="3505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Continuing Resolutions</a:t>
            </a:r>
          </a:p>
        </p:txBody>
      </p:sp>
      <p:sp>
        <p:nvSpPr>
          <p:cNvPr id="3" name="Content Placeholder 2"/>
          <p:cNvSpPr>
            <a:spLocks noGrp="1"/>
          </p:cNvSpPr>
          <p:nvPr>
            <p:ph idx="1"/>
          </p:nvPr>
        </p:nvSpPr>
        <p:spPr>
          <a:xfrm>
            <a:off x="457200" y="1600200"/>
            <a:ext cx="8229600" cy="4495800"/>
          </a:xfrm>
        </p:spPr>
        <p:txBody>
          <a:bodyPr/>
          <a:lstStyle/>
          <a:p>
            <a:r>
              <a:rPr lang="en-US" dirty="0"/>
              <a:t>Tool to provide funding in the absence of an adopted budget</a:t>
            </a:r>
          </a:p>
          <a:p>
            <a:r>
              <a:rPr lang="en-US" dirty="0"/>
              <a:t>1977-2016 only 4 budgets were adopted</a:t>
            </a:r>
          </a:p>
          <a:p>
            <a:r>
              <a:rPr lang="en-US" dirty="0"/>
              <a:t>Promotes stalemate—gives Congress an “out”</a:t>
            </a:r>
          </a:p>
          <a:p>
            <a:r>
              <a:rPr lang="en-US" dirty="0"/>
              <a:t>Creates uncertainty, distorted spending and lost productivity</a:t>
            </a:r>
          </a:p>
        </p:txBody>
      </p:sp>
    </p:spTree>
    <p:extLst>
      <p:ext uri="{BB962C8B-B14F-4D97-AF65-F5344CB8AC3E}">
        <p14:creationId xmlns:p14="http://schemas.microsoft.com/office/powerpoint/2010/main" val="1501257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57200" y="381000"/>
            <a:ext cx="8229600" cy="914400"/>
          </a:xfrm>
        </p:spPr>
        <p:txBody>
          <a:bodyPr/>
          <a:lstStyle/>
          <a:p>
            <a:pPr eaLnBrk="1" hangingPunct="1">
              <a:defRPr/>
            </a:pPr>
            <a:r>
              <a:rPr lang="en-US" dirty="0"/>
              <a:t>13 Regular Appropriations Bills</a:t>
            </a:r>
          </a:p>
        </p:txBody>
      </p:sp>
      <p:sp>
        <p:nvSpPr>
          <p:cNvPr id="125955" name="Rectangle 3"/>
          <p:cNvSpPr>
            <a:spLocks noGrp="1" noChangeArrowheads="1"/>
          </p:cNvSpPr>
          <p:nvPr>
            <p:ph type="body" idx="1"/>
          </p:nvPr>
        </p:nvSpPr>
        <p:spPr>
          <a:xfrm>
            <a:off x="457200" y="1371600"/>
            <a:ext cx="8229600" cy="4724400"/>
          </a:xfrm>
        </p:spPr>
        <p:txBody>
          <a:bodyPr/>
          <a:lstStyle/>
          <a:p>
            <a:pPr eaLnBrk="1" hangingPunct="1">
              <a:lnSpc>
                <a:spcPct val="80000"/>
              </a:lnSpc>
              <a:defRPr/>
            </a:pPr>
            <a:r>
              <a:rPr lang="en-US" sz="2400" dirty="0"/>
              <a:t>Agricultural, Rural Development, FDA, &amp; related agencies</a:t>
            </a:r>
          </a:p>
          <a:p>
            <a:pPr eaLnBrk="1" hangingPunct="1">
              <a:lnSpc>
                <a:spcPct val="80000"/>
              </a:lnSpc>
              <a:defRPr/>
            </a:pPr>
            <a:r>
              <a:rPr lang="en-US" sz="2400" dirty="0"/>
              <a:t>Commerce, Justice, Science &amp; related agencies</a:t>
            </a:r>
          </a:p>
          <a:p>
            <a:pPr eaLnBrk="1" hangingPunct="1">
              <a:lnSpc>
                <a:spcPct val="80000"/>
              </a:lnSpc>
              <a:defRPr/>
            </a:pPr>
            <a:r>
              <a:rPr lang="en-US" sz="2400" dirty="0"/>
              <a:t>Defense</a:t>
            </a:r>
          </a:p>
          <a:p>
            <a:pPr eaLnBrk="1" hangingPunct="1">
              <a:lnSpc>
                <a:spcPct val="80000"/>
              </a:lnSpc>
              <a:defRPr/>
            </a:pPr>
            <a:r>
              <a:rPr lang="en-US" sz="2400" dirty="0"/>
              <a:t>Energy and Water Development</a:t>
            </a:r>
          </a:p>
          <a:p>
            <a:pPr eaLnBrk="1" hangingPunct="1">
              <a:lnSpc>
                <a:spcPct val="80000"/>
              </a:lnSpc>
              <a:defRPr/>
            </a:pPr>
            <a:r>
              <a:rPr lang="en-US" sz="2400" dirty="0"/>
              <a:t>Financial Services and General Government</a:t>
            </a:r>
          </a:p>
          <a:p>
            <a:pPr eaLnBrk="1" hangingPunct="1">
              <a:lnSpc>
                <a:spcPct val="80000"/>
              </a:lnSpc>
              <a:defRPr/>
            </a:pPr>
            <a:r>
              <a:rPr lang="en-US" sz="2400" dirty="0"/>
              <a:t>Homeland security</a:t>
            </a:r>
          </a:p>
          <a:p>
            <a:pPr eaLnBrk="1" hangingPunct="1">
              <a:lnSpc>
                <a:spcPct val="80000"/>
              </a:lnSpc>
              <a:defRPr/>
            </a:pPr>
            <a:r>
              <a:rPr lang="en-US" sz="2400" dirty="0">
                <a:solidFill>
                  <a:srgbClr val="FF0000"/>
                </a:solidFill>
              </a:rPr>
              <a:t>Interior, Environment &amp; related agencies</a:t>
            </a:r>
          </a:p>
          <a:p>
            <a:pPr eaLnBrk="1" hangingPunct="1">
              <a:lnSpc>
                <a:spcPct val="80000"/>
              </a:lnSpc>
              <a:defRPr/>
            </a:pPr>
            <a:r>
              <a:rPr lang="en-US" sz="2400" dirty="0"/>
              <a:t>Labor, Health and Human services, Education</a:t>
            </a:r>
          </a:p>
          <a:p>
            <a:pPr eaLnBrk="1" hangingPunct="1">
              <a:lnSpc>
                <a:spcPct val="80000"/>
              </a:lnSpc>
              <a:defRPr/>
            </a:pPr>
            <a:r>
              <a:rPr lang="en-US" sz="2400" dirty="0"/>
              <a:t>Legislative branch</a:t>
            </a:r>
          </a:p>
          <a:p>
            <a:pPr eaLnBrk="1" hangingPunct="1">
              <a:lnSpc>
                <a:spcPct val="80000"/>
              </a:lnSpc>
              <a:defRPr/>
            </a:pPr>
            <a:r>
              <a:rPr lang="en-US" sz="2400" dirty="0"/>
              <a:t>Military Construction, Veterans Affairs</a:t>
            </a:r>
          </a:p>
          <a:p>
            <a:pPr eaLnBrk="1" hangingPunct="1">
              <a:lnSpc>
                <a:spcPct val="80000"/>
              </a:lnSpc>
              <a:defRPr/>
            </a:pPr>
            <a:r>
              <a:rPr lang="en-US" sz="2400" dirty="0"/>
              <a:t>State and Foreign Operations</a:t>
            </a:r>
          </a:p>
          <a:p>
            <a:pPr eaLnBrk="1" hangingPunct="1">
              <a:lnSpc>
                <a:spcPct val="80000"/>
              </a:lnSpc>
              <a:defRPr/>
            </a:pPr>
            <a:r>
              <a:rPr lang="en-US" sz="2400" dirty="0"/>
              <a:t>Transportation, Housing and Urban Development</a:t>
            </a:r>
          </a:p>
          <a:p>
            <a:pPr eaLnBrk="1" hangingPunct="1">
              <a:lnSpc>
                <a:spcPct val="80000"/>
              </a:lnSpc>
              <a:defRPr/>
            </a:pPr>
            <a:r>
              <a:rPr lang="en-US" sz="2400" dirty="0"/>
              <a:t>Select Intelligence Oversight Panel</a:t>
            </a:r>
          </a:p>
          <a:p>
            <a:pPr eaLnBrk="1" hangingPunct="1">
              <a:lnSpc>
                <a:spcPct val="80000"/>
              </a:lnSpc>
              <a:defRPr/>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152400"/>
            <a:ext cx="7772400" cy="1143000"/>
          </a:xfrm>
        </p:spPr>
        <p:txBody>
          <a:bodyPr/>
          <a:lstStyle/>
          <a:p>
            <a:pPr eaLnBrk="1" hangingPunct="1">
              <a:defRPr/>
            </a:pPr>
            <a:r>
              <a:rPr lang="en-US" sz="3200" dirty="0"/>
              <a:t>Budget Process for BLM</a:t>
            </a:r>
          </a:p>
        </p:txBody>
      </p:sp>
      <p:sp>
        <p:nvSpPr>
          <p:cNvPr id="123907" name="Rectangle 3"/>
          <p:cNvSpPr>
            <a:spLocks noGrp="1" noChangeArrowheads="1"/>
          </p:cNvSpPr>
          <p:nvPr>
            <p:ph type="body" idx="1"/>
          </p:nvPr>
        </p:nvSpPr>
        <p:spPr>
          <a:xfrm>
            <a:off x="685800" y="1219200"/>
            <a:ext cx="7848600" cy="5410200"/>
          </a:xfrm>
        </p:spPr>
        <p:txBody>
          <a:bodyPr/>
          <a:lstStyle/>
          <a:p>
            <a:pPr eaLnBrk="1" hangingPunct="1">
              <a:lnSpc>
                <a:spcPct val="90000"/>
              </a:lnSpc>
              <a:defRPr/>
            </a:pPr>
            <a:endParaRPr lang="en-US" sz="2400" dirty="0"/>
          </a:p>
          <a:p>
            <a:pPr eaLnBrk="1" hangingPunct="1">
              <a:lnSpc>
                <a:spcPct val="90000"/>
              </a:lnSpc>
              <a:defRPr/>
            </a:pPr>
            <a:r>
              <a:rPr lang="en-US" sz="2400" dirty="0"/>
              <a:t>Money for the BLM comes from a Subcommittee of  the Appropriations committee called </a:t>
            </a:r>
            <a:r>
              <a:rPr lang="en-US" sz="2400" dirty="0">
                <a:solidFill>
                  <a:srgbClr val="FF0000"/>
                </a:solidFill>
              </a:rPr>
              <a:t>“Interior, Environment and Related Agencies”</a:t>
            </a:r>
            <a:r>
              <a:rPr lang="en-US" sz="2400" dirty="0"/>
              <a:t>.</a:t>
            </a:r>
          </a:p>
          <a:p>
            <a:pPr marL="0" indent="0" eaLnBrk="1" hangingPunct="1">
              <a:lnSpc>
                <a:spcPct val="90000"/>
              </a:lnSpc>
              <a:buNone/>
              <a:defRPr/>
            </a:pPr>
            <a:endParaRPr lang="en-US" sz="2400" dirty="0"/>
          </a:p>
          <a:p>
            <a:pPr eaLnBrk="1" hangingPunct="1">
              <a:lnSpc>
                <a:spcPct val="90000"/>
              </a:lnSpc>
              <a:defRPr/>
            </a:pPr>
            <a:r>
              <a:rPr lang="en-US" sz="2400" dirty="0"/>
              <a:t>The </a:t>
            </a:r>
            <a:r>
              <a:rPr lang="en-US" sz="2400" dirty="0">
                <a:solidFill>
                  <a:srgbClr val="FF0000"/>
                </a:solidFill>
              </a:rPr>
              <a:t>“Interior, Environment and Related Agencies”</a:t>
            </a:r>
            <a:r>
              <a:rPr lang="en-US" sz="2400" dirty="0"/>
              <a:t> appropriations bill funds about 35 different agencies, including DOI, the Forest Service, the Smithsonian Institution, the National Endowment for the Arts, plus many other museums and cultural institutions.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 to the Field</a:t>
            </a:r>
            <a:endParaRPr lang="en-US" dirty="0"/>
          </a:p>
        </p:txBody>
      </p:sp>
      <p:sp>
        <p:nvSpPr>
          <p:cNvPr id="6" name="Content Placeholder 5"/>
          <p:cNvSpPr>
            <a:spLocks noGrp="1"/>
          </p:cNvSpPr>
          <p:nvPr>
            <p:ph idx="1"/>
          </p:nvPr>
        </p:nvSpPr>
        <p:spPr/>
        <p:txBody>
          <a:bodyPr/>
          <a:lstStyle/>
          <a:p>
            <a:r>
              <a:rPr lang="en-US" dirty="0" smtClean="0"/>
              <a:t>WO DOI-BLM Budget Office</a:t>
            </a:r>
          </a:p>
          <a:p>
            <a:r>
              <a:rPr lang="en-US" dirty="0" smtClean="0"/>
              <a:t>Colorado State BLM Office</a:t>
            </a:r>
          </a:p>
          <a:p>
            <a:r>
              <a:rPr lang="en-US" dirty="0" smtClean="0"/>
              <a:t>NW District Office</a:t>
            </a:r>
          </a:p>
          <a:p>
            <a:r>
              <a:rPr lang="en-US" dirty="0" smtClean="0"/>
              <a:t>Field Office</a:t>
            </a:r>
            <a:endParaRPr lang="en-US" dirty="0"/>
          </a:p>
        </p:txBody>
      </p:sp>
    </p:spTree>
    <p:extLst>
      <p:ext uri="{BB962C8B-B14F-4D97-AF65-F5344CB8AC3E}">
        <p14:creationId xmlns:p14="http://schemas.microsoft.com/office/powerpoint/2010/main" val="194972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pPr eaLnBrk="1" hangingPunct="1">
              <a:defRPr/>
            </a:pPr>
            <a:r>
              <a:rPr lang="en-US" sz="2800" dirty="0"/>
              <a:t>The Discretionary component of Federal spending has decreased as Mandatory spending increases</a:t>
            </a:r>
          </a:p>
        </p:txBody>
      </p:sp>
      <p:sp>
        <p:nvSpPr>
          <p:cNvPr id="22532" name="TextBox 4"/>
          <p:cNvSpPr txBox="1">
            <a:spLocks noChangeArrowheads="1"/>
          </p:cNvSpPr>
          <p:nvPr/>
        </p:nvSpPr>
        <p:spPr bwMode="auto">
          <a:xfrm>
            <a:off x="304800" y="1905000"/>
            <a:ext cx="3200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dirty="0">
                <a:latin typeface="Calibri" pitchFamily="34" charset="0"/>
              </a:rPr>
              <a:t>Mandatory Federal Spending has almost tripled, from 26% of the entire Federal budget in 1962 to 59% in 2013.</a:t>
            </a:r>
          </a:p>
          <a:p>
            <a:pPr eaLnBrk="1" hangingPunct="1"/>
            <a:endParaRPr lang="en-US" altLang="en-US" sz="2400" dirty="0">
              <a:latin typeface="Calibri" pitchFamily="34" charset="0"/>
            </a:endParaRPr>
          </a:p>
          <a:p>
            <a:pPr eaLnBrk="1" hangingPunct="1"/>
            <a:r>
              <a:rPr lang="en-US" altLang="en-US" sz="2400" dirty="0">
                <a:latin typeface="Calibri" pitchFamily="34" charset="0"/>
              </a:rPr>
              <a:t>As a result, less money remains for Discretionary programs such as the Forest Service and DOI.</a:t>
            </a:r>
          </a:p>
          <a:p>
            <a:pPr eaLnBrk="1" hangingPunct="1"/>
            <a:endParaRPr lang="en-US" altLang="en-US" sz="2400" dirty="0">
              <a:latin typeface="Calibri" pitchFamily="34"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905000"/>
            <a:ext cx="3481387"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289365"/>
            <a:ext cx="3481387"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idx="4294967295"/>
          </p:nvPr>
        </p:nvSpPr>
        <p:spPr>
          <a:xfrm>
            <a:off x="0" y="0"/>
            <a:ext cx="8229600" cy="1371600"/>
          </a:xfrm>
        </p:spPr>
        <p:txBody>
          <a:bodyPr/>
          <a:lstStyle/>
          <a:p>
            <a:pPr eaLnBrk="1" hangingPunct="1">
              <a:defRPr/>
            </a:pPr>
            <a:r>
              <a:rPr lang="en-US" sz="3200" dirty="0"/>
              <a:t>USDA  and DOI accounts for only 3% of Federal Discretionary Appropriations</a:t>
            </a:r>
          </a:p>
        </p:txBody>
      </p:sp>
      <p:pic>
        <p:nvPicPr>
          <p:cNvPr id="1028" name="Picture 2"/>
          <p:cNvPicPr>
            <a:picLocks noChangeAspect="1" noChangeArrowheads="1"/>
          </p:cNvPicPr>
          <p:nvPr/>
        </p:nvPicPr>
        <p:blipFill>
          <a:blip r:embed="rId4">
            <a:extLst>
              <a:ext uri="{28A0092B-C50C-407E-A947-70E740481C1C}">
                <a14:useLocalDpi xmlns:a14="http://schemas.microsoft.com/office/drawing/2010/main" val="0"/>
              </a:ext>
            </a:extLst>
          </a:blip>
          <a:srcRect l="48441" t="21402" b="21402"/>
          <a:stretch>
            <a:fillRect/>
          </a:stretch>
        </p:blipFill>
        <p:spPr bwMode="auto">
          <a:xfrm>
            <a:off x="6324600" y="1371600"/>
            <a:ext cx="231775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12"/>
          <p:cNvSpPr>
            <a:spLocks noChangeShapeType="1"/>
          </p:cNvSpPr>
          <p:nvPr/>
        </p:nvSpPr>
        <p:spPr bwMode="auto">
          <a:xfrm flipV="1">
            <a:off x="2895600" y="2438400"/>
            <a:ext cx="3657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13"/>
          <p:cNvSpPr>
            <a:spLocks noChangeShapeType="1"/>
          </p:cNvSpPr>
          <p:nvPr/>
        </p:nvSpPr>
        <p:spPr bwMode="auto">
          <a:xfrm flipV="1">
            <a:off x="3962400" y="3200400"/>
            <a:ext cx="4114800" cy="304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6" name="Object 11"/>
          <p:cNvGraphicFramePr>
            <a:graphicFrameLocks noChangeAspect="1"/>
          </p:cNvGraphicFramePr>
          <p:nvPr>
            <p:extLst>
              <p:ext uri="{D42A27DB-BD31-4B8C-83A1-F6EECF244321}">
                <p14:modId xmlns:p14="http://schemas.microsoft.com/office/powerpoint/2010/main" val="2288426141"/>
              </p:ext>
            </p:extLst>
          </p:nvPr>
        </p:nvGraphicFramePr>
        <p:xfrm>
          <a:off x="-74613" y="1376363"/>
          <a:ext cx="5408613" cy="5476875"/>
        </p:xfrm>
        <a:graphic>
          <a:graphicData uri="http://schemas.openxmlformats.org/presentationml/2006/ole">
            <mc:AlternateContent xmlns:mc="http://schemas.openxmlformats.org/markup-compatibility/2006">
              <mc:Choice xmlns:v="urn:schemas-microsoft-com:vml" Requires="v">
                <p:oleObj spid="_x0000_s1054" name="Chart" r:id="rId5" imgW="7238949" imgH="3276626" progId="Excel.Chart.8">
                  <p:embed/>
                </p:oleObj>
              </mc:Choice>
              <mc:Fallback>
                <p:oleObj name="Chart" r:id="rId5" imgW="7238949" imgH="3276626" progId="Excel.Chart.8">
                  <p:embed/>
                  <p:pic>
                    <p:nvPicPr>
                      <p:cNvPr id="0" name="Object 11"/>
                      <p:cNvPicPr>
                        <a:picLocks noChangeAspect="1" noChangeArrowheads="1"/>
                      </p:cNvPicPr>
                      <p:nvPr/>
                    </p:nvPicPr>
                    <p:blipFill>
                      <a:blip r:embed="rId6"/>
                      <a:srcRect l="31250" t="12415" r="31250"/>
                      <a:stretch>
                        <a:fillRect/>
                      </a:stretch>
                    </p:blipFill>
                    <p:spPr bwMode="auto">
                      <a:xfrm>
                        <a:off x="-74613" y="1376363"/>
                        <a:ext cx="5408613" cy="5476875"/>
                      </a:xfrm>
                      <a:prstGeom prst="rect">
                        <a:avLst/>
                      </a:prstGeom>
                      <a:noFill/>
                      <a:ln>
                        <a:noFill/>
                      </a:ln>
                      <a:effectLs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97678739"/>
              </p:ext>
            </p:extLst>
          </p:nvPr>
        </p:nvGraphicFramePr>
        <p:xfrm>
          <a:off x="152400" y="1150143"/>
          <a:ext cx="8763000" cy="517445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33400" y="304800"/>
            <a:ext cx="8077200" cy="1323439"/>
          </a:xfrm>
          <a:prstGeom prst="rect">
            <a:avLst/>
          </a:prstGeom>
          <a:noFill/>
        </p:spPr>
        <p:txBody>
          <a:bodyPr wrap="square" rtlCol="0">
            <a:spAutoFit/>
          </a:bodyPr>
          <a:lstStyle/>
          <a:p>
            <a:pPr algn="ctr"/>
            <a:r>
              <a:rPr lang="en-US" sz="4000" dirty="0"/>
              <a:t>2016 DOI Budget Allocation</a:t>
            </a:r>
          </a:p>
          <a:p>
            <a:pPr algn="ctr"/>
            <a:endParaRPr lang="en-US" sz="4000" dirty="0"/>
          </a:p>
        </p:txBody>
      </p:sp>
    </p:spTree>
    <p:extLst>
      <p:ext uri="{BB962C8B-B14F-4D97-AF65-F5344CB8AC3E}">
        <p14:creationId xmlns:p14="http://schemas.microsoft.com/office/powerpoint/2010/main" val="2963173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That 9%...</a:t>
            </a:r>
            <a:endParaRPr lang="en-US" dirty="0"/>
          </a:p>
        </p:txBody>
      </p:sp>
      <p:sp>
        <p:nvSpPr>
          <p:cNvPr id="3" name="Content Placeholder 2"/>
          <p:cNvSpPr>
            <a:spLocks noGrp="1"/>
          </p:cNvSpPr>
          <p:nvPr>
            <p:ph sz="half" idx="1"/>
          </p:nvPr>
        </p:nvSpPr>
        <p:spPr/>
        <p:txBody>
          <a:bodyPr/>
          <a:lstStyle/>
          <a:p>
            <a:r>
              <a:rPr lang="en-US" dirty="0" smtClean="0"/>
              <a:t>Over 50 different program areas are appropriated</a:t>
            </a:r>
          </a:p>
          <a:p>
            <a:r>
              <a:rPr lang="en-US" dirty="0" smtClean="0"/>
              <a:t>Each program has specific direction on how it can be spent</a:t>
            </a:r>
          </a:p>
          <a:p>
            <a:r>
              <a:rPr lang="en-US" dirty="0" smtClean="0"/>
              <a:t>Each appropriation must be spent to 2% by the end of fiscal</a:t>
            </a:r>
          </a:p>
        </p:txBody>
      </p:sp>
      <p:sp>
        <p:nvSpPr>
          <p:cNvPr id="4" name="Content Placeholder 3"/>
          <p:cNvSpPr>
            <a:spLocks noGrp="1"/>
          </p:cNvSpPr>
          <p:nvPr>
            <p:ph sz="half" idx="2"/>
          </p:nvPr>
        </p:nvSpPr>
        <p:spPr/>
        <p:txBody>
          <a:bodyPr/>
          <a:lstStyle/>
          <a:p>
            <a:r>
              <a:rPr lang="en-US" dirty="0" smtClean="0"/>
              <a:t>We manage almost 60 other non-appropriated accounts</a:t>
            </a:r>
          </a:p>
          <a:p>
            <a:r>
              <a:rPr lang="en-US" dirty="0" smtClean="0"/>
              <a:t>Rec, grazing, realty, Oil &amp;  Gas application and royalties, grant and matching funds, etc.</a:t>
            </a:r>
            <a:endParaRPr lang="en-US" dirty="0"/>
          </a:p>
        </p:txBody>
      </p:sp>
    </p:spTree>
    <p:extLst>
      <p:ext uri="{BB962C8B-B14F-4D97-AF65-F5344CB8AC3E}">
        <p14:creationId xmlns:p14="http://schemas.microsoft.com/office/powerpoint/2010/main" val="2041121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 xmlns:a16="http://schemas.microsoft.com/office/drawing/2014/main" id="{1B02FA33-4109-46F2-B843-D55209A20AF3}"/>
              </a:ext>
            </a:extLst>
          </p:cNvPr>
          <p:cNvGraphicFramePr>
            <a:graphicFrameLocks/>
          </p:cNvGraphicFramePr>
          <p:nvPr>
            <p:extLst>
              <p:ext uri="{D42A27DB-BD31-4B8C-83A1-F6EECF244321}">
                <p14:modId xmlns:p14="http://schemas.microsoft.com/office/powerpoint/2010/main" val="370124434"/>
              </p:ext>
            </p:extLst>
          </p:nvPr>
        </p:nvGraphicFramePr>
        <p:xfrm>
          <a:off x="457200" y="685800"/>
          <a:ext cx="84582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6412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38618557"/>
              </p:ext>
            </p:extLst>
          </p:nvPr>
        </p:nvGraphicFramePr>
        <p:xfrm>
          <a:off x="228597" y="2438399"/>
          <a:ext cx="8686805" cy="3840480"/>
        </p:xfrm>
        <a:graphic>
          <a:graphicData uri="http://schemas.openxmlformats.org/drawingml/2006/table">
            <a:tbl>
              <a:tblPr/>
              <a:tblGrid>
                <a:gridCol w="1726568">
                  <a:extLst>
                    <a:ext uri="{9D8B030D-6E8A-4147-A177-3AD203B41FA5}">
                      <a16:colId xmlns="" xmlns:a16="http://schemas.microsoft.com/office/drawing/2014/main" val="1027648065"/>
                    </a:ext>
                  </a:extLst>
                </a:gridCol>
                <a:gridCol w="1151047">
                  <a:extLst>
                    <a:ext uri="{9D8B030D-6E8A-4147-A177-3AD203B41FA5}">
                      <a16:colId xmlns="" xmlns:a16="http://schemas.microsoft.com/office/drawing/2014/main" val="3874626816"/>
                    </a:ext>
                  </a:extLst>
                </a:gridCol>
                <a:gridCol w="1151047">
                  <a:extLst>
                    <a:ext uri="{9D8B030D-6E8A-4147-A177-3AD203B41FA5}">
                      <a16:colId xmlns="" xmlns:a16="http://schemas.microsoft.com/office/drawing/2014/main" val="636755604"/>
                    </a:ext>
                  </a:extLst>
                </a:gridCol>
                <a:gridCol w="1151047">
                  <a:extLst>
                    <a:ext uri="{9D8B030D-6E8A-4147-A177-3AD203B41FA5}">
                      <a16:colId xmlns="" xmlns:a16="http://schemas.microsoft.com/office/drawing/2014/main" val="2562097080"/>
                    </a:ext>
                  </a:extLst>
                </a:gridCol>
                <a:gridCol w="1151047">
                  <a:extLst>
                    <a:ext uri="{9D8B030D-6E8A-4147-A177-3AD203B41FA5}">
                      <a16:colId xmlns="" xmlns:a16="http://schemas.microsoft.com/office/drawing/2014/main" val="3956348263"/>
                    </a:ext>
                  </a:extLst>
                </a:gridCol>
                <a:gridCol w="1151047">
                  <a:extLst>
                    <a:ext uri="{9D8B030D-6E8A-4147-A177-3AD203B41FA5}">
                      <a16:colId xmlns="" xmlns:a16="http://schemas.microsoft.com/office/drawing/2014/main" val="4028793057"/>
                    </a:ext>
                  </a:extLst>
                </a:gridCol>
                <a:gridCol w="1205002">
                  <a:extLst>
                    <a:ext uri="{9D8B030D-6E8A-4147-A177-3AD203B41FA5}">
                      <a16:colId xmlns="" xmlns:a16="http://schemas.microsoft.com/office/drawing/2014/main" val="123502344"/>
                    </a:ext>
                  </a:extLst>
                </a:gridCol>
              </a:tblGrid>
              <a:tr h="426720">
                <a:tc>
                  <a:txBody>
                    <a:bodyPr/>
                    <a:lstStyle/>
                    <a:p>
                      <a:pPr algn="l" fontAlgn="b"/>
                      <a:endParaRPr lang="en-US" sz="2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bg2">
                        <a:lumMod val="20000"/>
                        <a:lumOff val="80000"/>
                      </a:schemeClr>
                    </a:solidFill>
                  </a:tcPr>
                </a:tc>
                <a:tc gridSpan="6">
                  <a:txBody>
                    <a:bodyPr/>
                    <a:lstStyle/>
                    <a:p>
                      <a:pPr algn="ctr" fontAlgn="b"/>
                      <a:endParaRPr lang="en-US" sz="28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401891800"/>
                  </a:ext>
                </a:extLst>
              </a:tr>
              <a:tr h="853440">
                <a:tc>
                  <a:txBody>
                    <a:bodyPr/>
                    <a:lstStyle/>
                    <a:p>
                      <a:pPr algn="l" fontAlgn="b"/>
                      <a:endParaRPr lang="en-US" sz="20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solidFill>
                      <a:schemeClr val="bg2">
                        <a:lumMod val="20000"/>
                        <a:lumOff val="80000"/>
                      </a:schemeClr>
                    </a:solidFill>
                  </a:tcPr>
                </a:tc>
                <a:tc>
                  <a:txBody>
                    <a:bodyPr/>
                    <a:lstStyle/>
                    <a:p>
                      <a:pPr algn="ctr" fontAlgn="b"/>
                      <a:r>
                        <a:rPr lang="en-US" sz="2000" b="0" i="0" u="sng" strike="noStrike" dirty="0">
                          <a:solidFill>
                            <a:srgbClr val="000000"/>
                          </a:solidFill>
                          <a:effectLst/>
                          <a:latin typeface="Calibri" panose="020F0502020204030204" pitchFamily="34" charset="0"/>
                        </a:rPr>
                        <a:t>FY12</a:t>
                      </a:r>
                    </a:p>
                  </a:txBody>
                  <a:tcPr marL="0" marR="0" marT="0" marB="0">
                    <a:lnL>
                      <a:noFill/>
                    </a:lnL>
                    <a:lnR>
                      <a:noFill/>
                    </a:lnR>
                    <a:lnT>
                      <a:noFill/>
                    </a:lnT>
                    <a:lnB>
                      <a:noFill/>
                    </a:lnB>
                    <a:solidFill>
                      <a:schemeClr val="bg2">
                        <a:lumMod val="20000"/>
                        <a:lumOff val="80000"/>
                      </a:schemeClr>
                    </a:solidFill>
                  </a:tcPr>
                </a:tc>
                <a:tc>
                  <a:txBody>
                    <a:bodyPr/>
                    <a:lstStyle/>
                    <a:p>
                      <a:pPr algn="ctr" fontAlgn="b"/>
                      <a:r>
                        <a:rPr lang="en-US" sz="2000" b="0" i="0" u="sng" strike="noStrike" dirty="0">
                          <a:solidFill>
                            <a:srgbClr val="000000"/>
                          </a:solidFill>
                          <a:effectLst/>
                          <a:latin typeface="Calibri" panose="020F0502020204030204" pitchFamily="34" charset="0"/>
                        </a:rPr>
                        <a:t>FY13</a:t>
                      </a:r>
                    </a:p>
                  </a:txBody>
                  <a:tcPr marL="0" marR="0" marT="0" marB="0">
                    <a:lnL>
                      <a:noFill/>
                    </a:lnL>
                    <a:lnR>
                      <a:noFill/>
                    </a:lnR>
                    <a:lnT>
                      <a:noFill/>
                    </a:lnT>
                    <a:lnB>
                      <a:noFill/>
                    </a:lnB>
                    <a:solidFill>
                      <a:schemeClr val="bg2">
                        <a:lumMod val="20000"/>
                        <a:lumOff val="80000"/>
                      </a:schemeClr>
                    </a:solidFill>
                  </a:tcPr>
                </a:tc>
                <a:tc>
                  <a:txBody>
                    <a:bodyPr/>
                    <a:lstStyle/>
                    <a:p>
                      <a:pPr algn="ctr" fontAlgn="b"/>
                      <a:r>
                        <a:rPr lang="en-US" sz="2000" b="0" i="0" u="sng" strike="noStrike" dirty="0">
                          <a:solidFill>
                            <a:srgbClr val="000000"/>
                          </a:solidFill>
                          <a:effectLst/>
                          <a:latin typeface="Calibri" panose="020F0502020204030204" pitchFamily="34" charset="0"/>
                        </a:rPr>
                        <a:t>FY14</a:t>
                      </a:r>
                    </a:p>
                  </a:txBody>
                  <a:tcPr marL="0" marR="0" marT="0" marB="0">
                    <a:lnL>
                      <a:noFill/>
                    </a:lnL>
                    <a:lnR>
                      <a:noFill/>
                    </a:lnR>
                    <a:lnT>
                      <a:noFill/>
                    </a:lnT>
                    <a:lnB>
                      <a:noFill/>
                    </a:lnB>
                    <a:solidFill>
                      <a:schemeClr val="bg2">
                        <a:lumMod val="20000"/>
                        <a:lumOff val="80000"/>
                      </a:schemeClr>
                    </a:solidFill>
                  </a:tcPr>
                </a:tc>
                <a:tc>
                  <a:txBody>
                    <a:bodyPr/>
                    <a:lstStyle/>
                    <a:p>
                      <a:pPr algn="ctr" fontAlgn="b"/>
                      <a:r>
                        <a:rPr lang="en-US" sz="2000" b="0" i="0" u="sng" strike="noStrike" dirty="0">
                          <a:solidFill>
                            <a:srgbClr val="000000"/>
                          </a:solidFill>
                          <a:effectLst/>
                          <a:latin typeface="Calibri" panose="020F0502020204030204" pitchFamily="34" charset="0"/>
                        </a:rPr>
                        <a:t>FY15</a:t>
                      </a:r>
                    </a:p>
                  </a:txBody>
                  <a:tcPr marL="0" marR="0" marT="0" marB="0">
                    <a:lnL>
                      <a:noFill/>
                    </a:lnL>
                    <a:lnR>
                      <a:noFill/>
                    </a:lnR>
                    <a:lnT>
                      <a:noFill/>
                    </a:lnT>
                    <a:lnB>
                      <a:noFill/>
                    </a:lnB>
                    <a:solidFill>
                      <a:schemeClr val="bg2">
                        <a:lumMod val="20000"/>
                        <a:lumOff val="80000"/>
                      </a:schemeClr>
                    </a:solidFill>
                  </a:tcPr>
                </a:tc>
                <a:tc>
                  <a:txBody>
                    <a:bodyPr/>
                    <a:lstStyle/>
                    <a:p>
                      <a:pPr algn="ctr" fontAlgn="b"/>
                      <a:r>
                        <a:rPr lang="en-US" sz="2000" b="0" i="0" u="sng" strike="noStrike" dirty="0">
                          <a:solidFill>
                            <a:srgbClr val="000000"/>
                          </a:solidFill>
                          <a:effectLst/>
                          <a:latin typeface="Calibri" panose="020F0502020204030204" pitchFamily="34" charset="0"/>
                        </a:rPr>
                        <a:t>FY16</a:t>
                      </a:r>
                    </a:p>
                  </a:txBody>
                  <a:tcPr marL="0" marR="0" marT="0" marB="0">
                    <a:lnL>
                      <a:noFill/>
                    </a:lnL>
                    <a:lnR>
                      <a:noFill/>
                    </a:lnR>
                    <a:lnT>
                      <a:noFill/>
                    </a:lnT>
                    <a:lnB>
                      <a:noFill/>
                    </a:lnB>
                    <a:solidFill>
                      <a:schemeClr val="bg2">
                        <a:lumMod val="20000"/>
                        <a:lumOff val="80000"/>
                      </a:schemeClr>
                    </a:solidFill>
                  </a:tcPr>
                </a:tc>
                <a:tc>
                  <a:txBody>
                    <a:bodyPr/>
                    <a:lstStyle/>
                    <a:p>
                      <a:pPr algn="ctr" fontAlgn="b"/>
                      <a:r>
                        <a:rPr lang="en-US" sz="2000" b="0" i="0" u="sng" strike="noStrike" dirty="0">
                          <a:solidFill>
                            <a:srgbClr val="000000"/>
                          </a:solidFill>
                          <a:effectLst/>
                          <a:latin typeface="Calibri" panose="020F0502020204030204" pitchFamily="34" charset="0"/>
                        </a:rPr>
                        <a:t>% Change</a:t>
                      </a:r>
                    </a:p>
                  </a:txBody>
                  <a:tcPr marL="0" marR="0" marT="0" marB="0">
                    <a:lnL>
                      <a:noFill/>
                    </a:lnL>
                    <a:lnR>
                      <a:noFill/>
                    </a:lnR>
                    <a:lnT>
                      <a:noFill/>
                    </a:lnT>
                    <a:lnB>
                      <a:noFill/>
                    </a:lnB>
                    <a:solidFill>
                      <a:schemeClr val="bg2">
                        <a:lumMod val="20000"/>
                        <a:lumOff val="80000"/>
                      </a:schemeClr>
                    </a:solidFill>
                  </a:tcPr>
                </a:tc>
                <a:extLst>
                  <a:ext uri="{0D108BD9-81ED-4DB2-BD59-A6C34878D82A}">
                    <a16:rowId xmlns="" xmlns:a16="http://schemas.microsoft.com/office/drawing/2014/main" val="296082521"/>
                  </a:ext>
                </a:extLst>
              </a:tr>
              <a:tr h="853440">
                <a:tc>
                  <a:txBody>
                    <a:bodyPr/>
                    <a:lstStyle/>
                    <a:p>
                      <a:pPr algn="ctr" fontAlgn="b"/>
                      <a:r>
                        <a:rPr lang="en-US" sz="2000" b="0" i="0" u="none" strike="noStrike" dirty="0">
                          <a:solidFill>
                            <a:srgbClr val="000000"/>
                          </a:solidFill>
                          <a:effectLst/>
                          <a:latin typeface="Calibri" panose="020F0502020204030204" pitchFamily="34" charset="0"/>
                        </a:rPr>
                        <a:t>L1220</a:t>
                      </a: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937,131</a:t>
                      </a: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841,012</a:t>
                      </a: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807,793</a:t>
                      </a: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780,076</a:t>
                      </a: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730,785</a:t>
                      </a:r>
                      <a:endParaRPr lang="en-US" sz="20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-22.02%</a:t>
                      </a:r>
                    </a:p>
                    <a:p>
                      <a:pPr algn="r" fontAlgn="b"/>
                      <a:endParaRPr lang="en-US" sz="20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solidFill>
                      <a:schemeClr val="bg2">
                        <a:lumMod val="20000"/>
                        <a:lumOff val="80000"/>
                      </a:schemeClr>
                    </a:solidFill>
                  </a:tcPr>
                </a:tc>
                <a:extLst>
                  <a:ext uri="{0D108BD9-81ED-4DB2-BD59-A6C34878D82A}">
                    <a16:rowId xmlns="" xmlns:a16="http://schemas.microsoft.com/office/drawing/2014/main" val="2098178859"/>
                  </a:ext>
                </a:extLst>
              </a:tr>
              <a:tr h="853440">
                <a:tc>
                  <a:txBody>
                    <a:bodyPr/>
                    <a:lstStyle/>
                    <a:p>
                      <a:pPr algn="ctr" fontAlgn="b"/>
                      <a:r>
                        <a:rPr lang="en-US" sz="2000" b="0" i="0" u="none" strike="noStrike" dirty="0">
                          <a:solidFill>
                            <a:srgbClr val="000000"/>
                          </a:solidFill>
                          <a:effectLst/>
                          <a:latin typeface="Calibri" panose="020F0502020204030204" pitchFamily="34" charset="0"/>
                        </a:rPr>
                        <a:t>L1232</a:t>
                      </a: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336,027</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2000" b="0" i="0" u="none" strike="noStrike">
                          <a:solidFill>
                            <a:srgbClr val="000000"/>
                          </a:solidFill>
                          <a:effectLst/>
                          <a:latin typeface="Calibri" panose="020F0502020204030204" pitchFamily="34" charset="0"/>
                        </a:rPr>
                        <a:t>448,336</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515,605</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562,863</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625,090</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86.02%</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 xmlns:a16="http://schemas.microsoft.com/office/drawing/2014/main" val="2052284249"/>
                  </a:ext>
                </a:extLst>
              </a:tr>
              <a:tr h="853440">
                <a:tc>
                  <a:txBody>
                    <a:bodyPr/>
                    <a:lstStyle/>
                    <a:p>
                      <a:pPr algn="l" fontAlgn="b"/>
                      <a:endParaRPr lang="en-US" sz="20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1,273,158</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r" fontAlgn="b"/>
                      <a:r>
                        <a:rPr lang="en-US" sz="2000" b="0" i="0" u="none" strike="noStrike">
                          <a:solidFill>
                            <a:srgbClr val="000000"/>
                          </a:solidFill>
                          <a:effectLst/>
                          <a:latin typeface="Calibri" panose="020F0502020204030204" pitchFamily="34" charset="0"/>
                        </a:rPr>
                        <a:t>1,289,348</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1,323,398</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1,342,939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1,355,875</a:t>
                      </a:r>
                    </a:p>
                    <a:p>
                      <a:pPr algn="r" fontAlgn="b"/>
                      <a:endParaRPr lang="en-US" sz="2000" b="0" i="0" u="none" strike="noStrike" dirty="0">
                        <a:solidFill>
                          <a:srgbClr val="000000"/>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6.50%</a:t>
                      </a:r>
                      <a:endParaRPr lang="en-US" sz="2000" b="0" i="0" u="none" strike="noStrike" dirty="0">
                        <a:solidFill>
                          <a:srgbClr val="000000"/>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extLst>
                  <a:ext uri="{0D108BD9-81ED-4DB2-BD59-A6C34878D82A}">
                    <a16:rowId xmlns="" xmlns:a16="http://schemas.microsoft.com/office/drawing/2014/main" val="2887546445"/>
                  </a:ext>
                </a:extLst>
              </a:tr>
            </a:tbl>
          </a:graphicData>
        </a:graphic>
      </p:graphicFrame>
      <p:sp>
        <p:nvSpPr>
          <p:cNvPr id="4" name="Title 3"/>
          <p:cNvSpPr>
            <a:spLocks noGrp="1"/>
          </p:cNvSpPr>
          <p:nvPr>
            <p:ph type="title" idx="4294967295"/>
          </p:nvPr>
        </p:nvSpPr>
        <p:spPr>
          <a:xfrm>
            <a:off x="0" y="152400"/>
            <a:ext cx="9144000" cy="1600200"/>
          </a:xfrm>
        </p:spPr>
        <p:txBody>
          <a:bodyPr/>
          <a:lstStyle/>
          <a:p>
            <a:r>
              <a:rPr lang="en-US" dirty="0"/>
              <a:t>Recreation Funding Trend</a:t>
            </a:r>
            <a:br>
              <a:rPr lang="en-US" dirty="0"/>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97" y="1036504"/>
            <a:ext cx="1981203" cy="134556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2804" y="1003427"/>
            <a:ext cx="1752598" cy="136001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3752" y="851387"/>
            <a:ext cx="2705100" cy="1548753"/>
          </a:xfrm>
          <a:prstGeom prst="rect">
            <a:avLst/>
          </a:prstGeom>
        </p:spPr>
      </p:pic>
    </p:spTree>
    <p:extLst>
      <p:ext uri="{BB962C8B-B14F-4D97-AF65-F5344CB8AC3E}">
        <p14:creationId xmlns:p14="http://schemas.microsoft.com/office/powerpoint/2010/main" val="259011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a:t>Objectives</a:t>
            </a:r>
          </a:p>
        </p:txBody>
      </p:sp>
      <p:sp>
        <p:nvSpPr>
          <p:cNvPr id="93187" name="Rectangle 3"/>
          <p:cNvSpPr>
            <a:spLocks noGrp="1" noChangeArrowheads="1"/>
          </p:cNvSpPr>
          <p:nvPr>
            <p:ph type="body" idx="1"/>
          </p:nvPr>
        </p:nvSpPr>
        <p:spPr/>
        <p:txBody>
          <a:bodyPr/>
          <a:lstStyle/>
          <a:p>
            <a:pPr eaLnBrk="1" hangingPunct="1">
              <a:defRPr/>
            </a:pPr>
            <a:r>
              <a:rPr lang="en-US" dirty="0"/>
              <a:t>Describe the federal budget process</a:t>
            </a:r>
          </a:p>
          <a:p>
            <a:pPr eaLnBrk="1" hangingPunct="1">
              <a:defRPr/>
            </a:pPr>
            <a:endParaRPr lang="en-US" dirty="0"/>
          </a:p>
          <a:p>
            <a:pPr eaLnBrk="1" hangingPunct="1">
              <a:defRPr/>
            </a:pPr>
            <a:r>
              <a:rPr lang="en-US" dirty="0"/>
              <a:t>Describe how agency budgets are developed and executed</a:t>
            </a:r>
          </a:p>
          <a:p>
            <a:pPr marL="0" indent="0" eaLnBrk="1" hangingPunct="1">
              <a:buNone/>
              <a:defRPr/>
            </a:pPr>
            <a:endParaRPr lang="en-US" dirty="0"/>
          </a:p>
          <a:p>
            <a:pPr eaLnBrk="1" hangingPunct="1">
              <a:defRPr/>
            </a:pPr>
            <a:r>
              <a:rPr lang="en-US" dirty="0"/>
              <a:t>Discuss multi-year budget trend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a:t>Objectives</a:t>
            </a:r>
          </a:p>
        </p:txBody>
      </p:sp>
      <p:sp>
        <p:nvSpPr>
          <p:cNvPr id="93187" name="Rectangle 3"/>
          <p:cNvSpPr>
            <a:spLocks noGrp="1" noChangeArrowheads="1"/>
          </p:cNvSpPr>
          <p:nvPr>
            <p:ph type="body" idx="1"/>
          </p:nvPr>
        </p:nvSpPr>
        <p:spPr/>
        <p:txBody>
          <a:bodyPr/>
          <a:lstStyle/>
          <a:p>
            <a:pPr eaLnBrk="1" hangingPunct="1">
              <a:defRPr/>
            </a:pPr>
            <a:r>
              <a:rPr lang="en-US" dirty="0"/>
              <a:t>Describe the federal budget process</a:t>
            </a:r>
          </a:p>
          <a:p>
            <a:pPr eaLnBrk="1" hangingPunct="1">
              <a:defRPr/>
            </a:pPr>
            <a:endParaRPr lang="en-US" dirty="0"/>
          </a:p>
          <a:p>
            <a:pPr eaLnBrk="1" hangingPunct="1">
              <a:defRPr/>
            </a:pPr>
            <a:r>
              <a:rPr lang="en-US" dirty="0"/>
              <a:t>Describe how agency budgets are developed and executed</a:t>
            </a:r>
          </a:p>
          <a:p>
            <a:pPr marL="0" indent="0" eaLnBrk="1" hangingPunct="1">
              <a:buNone/>
              <a:defRPr/>
            </a:pPr>
            <a:endParaRPr lang="en-US" dirty="0"/>
          </a:p>
          <a:p>
            <a:pPr eaLnBrk="1" hangingPunct="1">
              <a:defRPr/>
            </a:pPr>
            <a:r>
              <a:rPr lang="en-US" dirty="0"/>
              <a:t>Discuss multi-year budget trend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2800" y="2362200"/>
            <a:ext cx="2583180" cy="3228975"/>
          </a:xfrm>
          <a:ln>
            <a:solidFill>
              <a:schemeClr val="tx2">
                <a:lumMod val="75000"/>
              </a:schemeClr>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Important Terms</a:t>
            </a:r>
          </a:p>
        </p:txBody>
      </p:sp>
      <p:sp>
        <p:nvSpPr>
          <p:cNvPr id="3" name="Content Placeholder 2"/>
          <p:cNvSpPr>
            <a:spLocks noGrp="1"/>
          </p:cNvSpPr>
          <p:nvPr>
            <p:ph idx="1"/>
          </p:nvPr>
        </p:nvSpPr>
        <p:spPr>
          <a:xfrm>
            <a:off x="457200" y="1600200"/>
            <a:ext cx="8229600" cy="4495800"/>
          </a:xfrm>
        </p:spPr>
        <p:txBody>
          <a:bodyPr/>
          <a:lstStyle/>
          <a:p>
            <a:pPr>
              <a:defRPr/>
            </a:pPr>
            <a:r>
              <a:rPr lang="en-US" b="1" dirty="0"/>
              <a:t>Discretionary Spending:</a:t>
            </a:r>
          </a:p>
          <a:p>
            <a:pPr>
              <a:defRPr/>
            </a:pPr>
            <a:r>
              <a:rPr lang="en-US" dirty="0">
                <a:hlinkClick r:id="rId2"/>
              </a:rPr>
              <a:t>Discretionary spending</a:t>
            </a:r>
            <a:r>
              <a:rPr lang="en-US" dirty="0"/>
              <a:t> is that part of the U.S. Federal Budget that is negotiated between the President and Congress each year as part of the </a:t>
            </a:r>
            <a:r>
              <a:rPr lang="en-US" dirty="0">
                <a:hlinkClick r:id="rId3"/>
              </a:rPr>
              <a:t>budget process</a:t>
            </a:r>
            <a:r>
              <a:rPr lang="en-US" dirty="0"/>
              <a:t>. It includes everything that is not in the mandatory budget, which are programs required by law to provide certain benefits, such as Social Security and Medicare.</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Important Terms cont.</a:t>
            </a:r>
          </a:p>
        </p:txBody>
      </p:sp>
      <p:sp>
        <p:nvSpPr>
          <p:cNvPr id="3" name="Content Placeholder 2"/>
          <p:cNvSpPr>
            <a:spLocks noGrp="1"/>
          </p:cNvSpPr>
          <p:nvPr>
            <p:ph idx="1"/>
          </p:nvPr>
        </p:nvSpPr>
        <p:spPr/>
        <p:txBody>
          <a:bodyPr/>
          <a:lstStyle/>
          <a:p>
            <a:pPr>
              <a:defRPr/>
            </a:pPr>
            <a:r>
              <a:rPr lang="en-US" dirty="0"/>
              <a:t>Budget Formulation:</a:t>
            </a:r>
          </a:p>
          <a:p>
            <a:pPr lvl="1">
              <a:defRPr/>
            </a:pPr>
            <a:r>
              <a:rPr lang="en-US" dirty="0"/>
              <a:t>Developing the President’s budget</a:t>
            </a:r>
          </a:p>
          <a:p>
            <a:pPr>
              <a:defRPr/>
            </a:pPr>
            <a:r>
              <a:rPr lang="en-US" dirty="0"/>
              <a:t>Budget Presentation:</a:t>
            </a:r>
          </a:p>
          <a:p>
            <a:pPr lvl="1">
              <a:defRPr/>
            </a:pPr>
            <a:r>
              <a:rPr lang="en-US" dirty="0"/>
              <a:t>Explaining/defending the budget to congress</a:t>
            </a:r>
          </a:p>
          <a:p>
            <a:pPr>
              <a:defRPr/>
            </a:pPr>
            <a:r>
              <a:rPr lang="en-US" dirty="0"/>
              <a:t>Budget Execution:</a:t>
            </a:r>
          </a:p>
          <a:p>
            <a:pPr lvl="1">
              <a:defRPr/>
            </a:pPr>
            <a:r>
              <a:rPr lang="en-US" dirty="0"/>
              <a:t>Distributing the dollars and completing the work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381000"/>
            <a:ext cx="7772400" cy="1371600"/>
          </a:xfrm>
        </p:spPr>
        <p:txBody>
          <a:bodyPr/>
          <a:lstStyle/>
          <a:p>
            <a:pPr eaLnBrk="1" hangingPunct="1">
              <a:defRPr/>
            </a:pPr>
            <a:r>
              <a:rPr lang="en-US" sz="3200" b="1" u="sng" dirty="0"/>
              <a:t>Where is the Authority for the US Budget</a:t>
            </a:r>
            <a:r>
              <a:rPr lang="en-US" sz="3200" u="sng" dirty="0"/>
              <a:t>?</a:t>
            </a:r>
          </a:p>
        </p:txBody>
      </p:sp>
      <p:sp>
        <p:nvSpPr>
          <p:cNvPr id="97283" name="Rectangle 3"/>
          <p:cNvSpPr>
            <a:spLocks noGrp="1" noChangeArrowheads="1"/>
          </p:cNvSpPr>
          <p:nvPr>
            <p:ph type="body" idx="1"/>
          </p:nvPr>
        </p:nvSpPr>
        <p:spPr>
          <a:xfrm>
            <a:off x="685800" y="1524000"/>
            <a:ext cx="7772400" cy="4114800"/>
          </a:xfrm>
        </p:spPr>
        <p:txBody>
          <a:bodyPr/>
          <a:lstStyle/>
          <a:p>
            <a:pPr eaLnBrk="1" hangingPunct="1">
              <a:defRPr/>
            </a:pPr>
            <a:r>
              <a:rPr lang="en-US" sz="2800" dirty="0"/>
              <a:t>US Constitution, Article 1, Section 1: “All </a:t>
            </a:r>
            <a:r>
              <a:rPr lang="en-US" sz="2800" dirty="0">
                <a:solidFill>
                  <a:srgbClr val="FF0000"/>
                </a:solidFill>
              </a:rPr>
              <a:t>legislative powers</a:t>
            </a:r>
            <a:r>
              <a:rPr lang="en-US" sz="2800" dirty="0"/>
              <a:t> herein granted shall be vested in a Congress of the United States, which shall consist of a Senate and House of Representatives.”</a:t>
            </a:r>
          </a:p>
          <a:p>
            <a:pPr eaLnBrk="1" hangingPunct="1">
              <a:defRPr/>
            </a:pPr>
            <a:r>
              <a:rPr lang="en-US" sz="2800" dirty="0"/>
              <a:t>Article 1, Section 7:  “All bills for raising </a:t>
            </a:r>
            <a:r>
              <a:rPr lang="en-US" sz="2800" dirty="0">
                <a:solidFill>
                  <a:srgbClr val="FF0000"/>
                </a:solidFill>
              </a:rPr>
              <a:t>revenue</a:t>
            </a:r>
            <a:r>
              <a:rPr lang="en-US" sz="2800" dirty="0"/>
              <a:t> shall originate in the House of Representatives; but the Senate may propose or concur with amendments as on other bills.”</a:t>
            </a:r>
          </a:p>
          <a:p>
            <a:pPr eaLnBrk="1" hangingPunct="1">
              <a:buFont typeface="Wingdings" pitchFamily="2" charset="2"/>
              <a:buNone/>
              <a:defRPr/>
            </a:pPr>
            <a:endParaRPr lang="en-US" sz="2800" dirty="0"/>
          </a:p>
          <a:p>
            <a:pPr lvl="1" eaLnBrk="1" hangingPunct="1">
              <a:buFont typeface="Wingdings" pitchFamily="2" charset="2"/>
              <a:buNone/>
              <a:defRP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sz="3200" b="1" u="sng" dirty="0"/>
              <a:t>Where is the Authority for the US Budget?</a:t>
            </a:r>
          </a:p>
        </p:txBody>
      </p:sp>
      <p:sp>
        <p:nvSpPr>
          <p:cNvPr id="99331" name="Rectangle 3"/>
          <p:cNvSpPr>
            <a:spLocks noGrp="1" noChangeArrowheads="1"/>
          </p:cNvSpPr>
          <p:nvPr>
            <p:ph type="body" idx="1"/>
          </p:nvPr>
        </p:nvSpPr>
        <p:spPr/>
        <p:txBody>
          <a:bodyPr/>
          <a:lstStyle/>
          <a:p>
            <a:pPr eaLnBrk="1" hangingPunct="1">
              <a:defRPr/>
            </a:pPr>
            <a:r>
              <a:rPr lang="en-US" sz="2800" dirty="0"/>
              <a:t>US Constitution, Article 1, Section 7:  “Every bill which shall have passed the House of Representatives and the Senate, shall, before it becomes law, be presented to </a:t>
            </a:r>
            <a:r>
              <a:rPr lang="en-US" sz="2800" dirty="0">
                <a:solidFill>
                  <a:srgbClr val="FF0000"/>
                </a:solidFill>
              </a:rPr>
              <a:t>the President of the United States</a:t>
            </a:r>
            <a:r>
              <a:rPr lang="en-US" sz="2800" dirty="0"/>
              <a:t>.”</a:t>
            </a:r>
          </a:p>
          <a:p>
            <a:pPr eaLnBrk="1" hangingPunct="1">
              <a:defRPr/>
            </a:pPr>
            <a:r>
              <a:rPr lang="en-US" sz="2800" dirty="0"/>
              <a:t>Article 1, Section 8:  “The Congress shall have the power to lay and collect taxes…[and] to </a:t>
            </a:r>
            <a:r>
              <a:rPr lang="en-US" sz="2800" dirty="0">
                <a:solidFill>
                  <a:srgbClr val="FF0000"/>
                </a:solidFill>
              </a:rPr>
              <a:t>pay [the] debts</a:t>
            </a:r>
            <a:r>
              <a:rPr lang="en-US" sz="2800" dirty="0"/>
              <a:t>… of the United States.”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sz="3200" b="1" u="sng" dirty="0"/>
              <a:t>Where is the Authority for the US Budget?</a:t>
            </a:r>
          </a:p>
        </p:txBody>
      </p:sp>
      <p:sp>
        <p:nvSpPr>
          <p:cNvPr id="101379" name="Rectangle 3"/>
          <p:cNvSpPr>
            <a:spLocks noGrp="1" noChangeArrowheads="1"/>
          </p:cNvSpPr>
          <p:nvPr>
            <p:ph type="body" idx="1"/>
          </p:nvPr>
        </p:nvSpPr>
        <p:spPr/>
        <p:txBody>
          <a:bodyPr/>
          <a:lstStyle/>
          <a:p>
            <a:pPr eaLnBrk="1" hangingPunct="1">
              <a:defRPr/>
            </a:pPr>
            <a:r>
              <a:rPr lang="en-US" dirty="0"/>
              <a:t>Article 1, Section 9:  “No money shall be drawn from the treasury, but in consequence of appropriations made </a:t>
            </a:r>
            <a:r>
              <a:rPr lang="en-US" dirty="0">
                <a:solidFill>
                  <a:srgbClr val="FF0000"/>
                </a:solidFill>
              </a:rPr>
              <a:t>by</a:t>
            </a:r>
            <a:r>
              <a:rPr lang="en-US" dirty="0"/>
              <a:t> </a:t>
            </a:r>
            <a:r>
              <a:rPr lang="en-US" dirty="0">
                <a:solidFill>
                  <a:srgbClr val="FF0000"/>
                </a:solidFill>
              </a:rPr>
              <a:t>law</a:t>
            </a:r>
            <a:r>
              <a:rPr lang="en-US" dirty="0"/>
              <a:t>…”</a:t>
            </a:r>
          </a:p>
          <a:p>
            <a:pPr eaLnBrk="1" hangingPunct="1">
              <a:buFont typeface="Wingdings" pitchFamily="2" charset="2"/>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does this mean?</a:t>
            </a:r>
          </a:p>
        </p:txBody>
      </p:sp>
      <p:sp>
        <p:nvSpPr>
          <p:cNvPr id="3" name="Content Placeholder 2"/>
          <p:cNvSpPr>
            <a:spLocks noGrp="1"/>
          </p:cNvSpPr>
          <p:nvPr>
            <p:ph idx="1"/>
          </p:nvPr>
        </p:nvSpPr>
        <p:spPr/>
        <p:txBody>
          <a:bodyPr/>
          <a:lstStyle/>
          <a:p>
            <a:pPr>
              <a:defRPr/>
            </a:pPr>
            <a:r>
              <a:rPr lang="en-US" dirty="0"/>
              <a:t>Congress authorizes and appropriates money</a:t>
            </a:r>
          </a:p>
          <a:p>
            <a:pPr>
              <a:defRPr/>
            </a:pPr>
            <a:r>
              <a:rPr lang="en-US" dirty="0"/>
              <a:t>The President and Congress must reach agreement</a:t>
            </a:r>
          </a:p>
          <a:p>
            <a:pPr>
              <a:defRPr/>
            </a:pPr>
            <a:r>
              <a:rPr lang="en-US" dirty="0"/>
              <a:t>The President can only “ask” Congress for money </a:t>
            </a:r>
          </a:p>
          <a:p>
            <a:pPr>
              <a:defRPr/>
            </a:pPr>
            <a:r>
              <a:rPr lang="en-US" dirty="0"/>
              <a:t>Appropriation bills are law, not guidelines</a:t>
            </a: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Textured</Template>
  <TotalTime>2123</TotalTime>
  <Words>1238</Words>
  <Application>Microsoft Office PowerPoint</Application>
  <PresentationFormat>On-screen Show (4:3)</PresentationFormat>
  <Paragraphs>210</Paragraphs>
  <Slides>31</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Textured</vt:lpstr>
      <vt:lpstr>Chart</vt:lpstr>
      <vt:lpstr>BLM Budget Process</vt:lpstr>
      <vt:lpstr>Federal Budget Process (Simplified)</vt:lpstr>
      <vt:lpstr>Objectives</vt:lpstr>
      <vt:lpstr>Important Terms</vt:lpstr>
      <vt:lpstr>Important Terms cont.</vt:lpstr>
      <vt:lpstr>Where is the Authority for the US Budget?</vt:lpstr>
      <vt:lpstr>Where is the Authority for the US Budget?</vt:lpstr>
      <vt:lpstr>Where is the Authority for the US Budget?</vt:lpstr>
      <vt:lpstr>What does this mean?</vt:lpstr>
      <vt:lpstr>The Federal Dollar—Where did it go? President’s Budget 2016</vt:lpstr>
      <vt:lpstr>PowerPoint Presentation</vt:lpstr>
      <vt:lpstr>PowerPoint Presentation</vt:lpstr>
      <vt:lpstr>PowerPoint Presentation</vt:lpstr>
      <vt:lpstr>PowerPoint Presentation</vt:lpstr>
      <vt:lpstr>PowerPoint Presentation</vt:lpstr>
      <vt:lpstr>PowerPoint Presentation</vt:lpstr>
      <vt:lpstr>Budget Process - Timeframe</vt:lpstr>
      <vt:lpstr>Budget Creation Recap</vt:lpstr>
      <vt:lpstr>Recap Continues…</vt:lpstr>
      <vt:lpstr>Continuing Resolutions</vt:lpstr>
      <vt:lpstr>13 Regular Appropriations Bills</vt:lpstr>
      <vt:lpstr>Budget Process for BLM</vt:lpstr>
      <vt:lpstr>Process to the Field</vt:lpstr>
      <vt:lpstr>The Discretionary component of Federal spending has decreased as Mandatory spending increases</vt:lpstr>
      <vt:lpstr>USDA  and DOI accounts for only 3% of Federal Discretionary Appropriations</vt:lpstr>
      <vt:lpstr>PowerPoint Presentation</vt:lpstr>
      <vt:lpstr>Of That 9%...</vt:lpstr>
      <vt:lpstr>PowerPoint Presentation</vt:lpstr>
      <vt:lpstr>Recreation Funding Trend </vt:lpstr>
      <vt:lpstr>Objectives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Trends Affecting the Forest Service</dc:title>
  <dc:creator>Btsiemens</dc:creator>
  <cp:lastModifiedBy>Boyd, David L</cp:lastModifiedBy>
  <cp:revision>134</cp:revision>
  <dcterms:created xsi:type="dcterms:W3CDTF">2008-02-19T18:09:48Z</dcterms:created>
  <dcterms:modified xsi:type="dcterms:W3CDTF">2016-12-08T17:50:54Z</dcterms:modified>
</cp:coreProperties>
</file>