
<file path=[Content_Types].xml><?xml version="1.0" encoding="utf-8"?>
<Types xmlns="http://schemas.openxmlformats.org/package/2006/content-types">
  <Default Extension="bin" ContentType="application/vnd.openxmlformats-officedocument.oleObject"/>
  <Default Extension="tmp" ContentType="image/png"/>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81" r:id="rId2"/>
    <p:sldId id="274" r:id="rId3"/>
    <p:sldId id="306" r:id="rId4"/>
    <p:sldId id="287" r:id="rId5"/>
    <p:sldId id="288" r:id="rId6"/>
    <p:sldId id="273" r:id="rId7"/>
    <p:sldId id="302" r:id="rId8"/>
    <p:sldId id="303" r:id="rId9"/>
    <p:sldId id="304" r:id="rId10"/>
    <p:sldId id="305" r:id="rId11"/>
    <p:sldId id="289" r:id="rId12"/>
    <p:sldId id="257" r:id="rId13"/>
    <p:sldId id="263" r:id="rId14"/>
    <p:sldId id="264" r:id="rId15"/>
    <p:sldId id="256" r:id="rId16"/>
    <p:sldId id="300" r:id="rId17"/>
    <p:sldId id="277" r:id="rId18"/>
    <p:sldId id="265" r:id="rId19"/>
    <p:sldId id="301" r:id="rId20"/>
    <p:sldId id="266" r:id="rId21"/>
    <p:sldId id="282" r:id="rId22"/>
    <p:sldId id="283" r:id="rId23"/>
    <p:sldId id="307" r:id="rId24"/>
    <p:sldId id="284" r:id="rId25"/>
    <p:sldId id="290" r:id="rId26"/>
    <p:sldId id="291" r:id="rId27"/>
    <p:sldId id="292" r:id="rId28"/>
    <p:sldId id="308" r:id="rId29"/>
    <p:sldId id="275" r:id="rId30"/>
    <p:sldId id="286" r:id="rId31"/>
    <p:sldId id="285" r:id="rId32"/>
    <p:sldId id="296" r:id="rId33"/>
    <p:sldId id="279" r:id="rId34"/>
    <p:sldId id="272" r:id="rId35"/>
    <p:sldId id="267" r:id="rId36"/>
    <p:sldId id="293" r:id="rId37"/>
    <p:sldId id="309" r:id="rId38"/>
    <p:sldId id="310" r:id="rId39"/>
    <p:sldId id="269" r:id="rId40"/>
    <p:sldId id="294" r:id="rId41"/>
    <p:sldId id="276" r:id="rId42"/>
    <p:sldId id="278" r:id="rId43"/>
    <p:sldId id="295" r:id="rId44"/>
    <p:sldId id="271"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040" autoAdjust="0"/>
    <p:restoredTop sz="94673" autoAdjust="0"/>
  </p:normalViewPr>
  <p:slideViewPr>
    <p:cSldViewPr>
      <p:cViewPr>
        <p:scale>
          <a:sx n="134" d="100"/>
          <a:sy n="134" d="100"/>
        </p:scale>
        <p:origin x="-72" y="7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546"/>
    </p:cViewPr>
  </p:sorterViewPr>
  <p:notesViewPr>
    <p:cSldViewPr>
      <p:cViewPr varScale="1">
        <p:scale>
          <a:sx n="70" d="100"/>
          <a:sy n="70" d="100"/>
        </p:scale>
        <p:origin x="-281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50AD406-3503-410F-B26C-F9220FC09EA1}" type="datetimeFigureOut">
              <a:rPr lang="en-US" smtClean="0"/>
              <a:t>3/2/2017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B7F6A8-14CB-41D7-A08C-093D51545B66}" type="slidenum">
              <a:rPr lang="en-US" smtClean="0"/>
              <a:t>‹#›</a:t>
            </a:fld>
            <a:endParaRPr lang="en-US"/>
          </a:p>
        </p:txBody>
      </p:sp>
    </p:spTree>
    <p:extLst>
      <p:ext uri="{BB962C8B-B14F-4D97-AF65-F5344CB8AC3E}">
        <p14:creationId xmlns:p14="http://schemas.microsoft.com/office/powerpoint/2010/main" val="22700476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C33EF6-CCB9-4B17-BB27-F7B849568BF7}" type="datetimeFigureOut">
              <a:rPr lang="en-US" smtClean="0"/>
              <a:t>3/2/2017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8B8A39-5DA5-47B2-B692-A90A2C78696F}" type="slidenum">
              <a:rPr lang="en-US" smtClean="0"/>
              <a:t>‹#›</a:t>
            </a:fld>
            <a:endParaRPr lang="en-US"/>
          </a:p>
        </p:txBody>
      </p:sp>
    </p:spTree>
    <p:extLst>
      <p:ext uri="{BB962C8B-B14F-4D97-AF65-F5344CB8AC3E}">
        <p14:creationId xmlns:p14="http://schemas.microsoft.com/office/powerpoint/2010/main" val="3548272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ecfr.gov/cgi-bin/text-idx?SID=48342c5241967d4abfb5397255157404&amp;mc=true&amp;tpl=/ecfrbrowse/Title49/49CIsubchapD.tpl"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opsweb.phmsa.dot.gov/primis_pdm/pipeline_miles_facilities_2010up.asp"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opsweb.phmsa.dot.gov/primis_pdm/serious_inc_trend.asp"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ecfr.gov/cgi-bin/text-idx?SID=1d49a3b137cb1b6fc45251074e634b44&amp;c=ecfr&amp;tpl=/ecfrbrowse/Title49/49cfrv3_02.tpl" TargetMode="External"/><Relationship Id="rId2" Type="http://schemas.openxmlformats.org/officeDocument/2006/relationships/slide" Target="../slides/slide39.xml"/><Relationship Id="rId1" Type="http://schemas.openxmlformats.org/officeDocument/2006/relationships/notesMaster" Target="../notesMasters/notesMaster1.xml"/><Relationship Id="rId4" Type="http://schemas.openxmlformats.org/officeDocument/2006/relationships/hyperlink" Target="http://www.napsr.org/compendium"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That's enough to circle the earth about 100 times.</a:t>
            </a:r>
          </a:p>
          <a:p>
            <a:r>
              <a:rPr lang="en-US" dirty="0" smtClean="0"/>
              <a:t>most of us are unaware that this vast network even exists. This is due to the strong safety record of pipelines and the fact that most of them are located underground. Installing pipelines underground protects them from damage and helps protect our communities as well.</a:t>
            </a:r>
          </a:p>
          <a:p>
            <a:r>
              <a:rPr lang="en-US" dirty="0" smtClean="0"/>
              <a:t>__Gathering -</a:t>
            </a:r>
            <a:r>
              <a:rPr lang="en-US" dirty="0" smtClean="0">
                <a:effectLst/>
              </a:rPr>
              <a:t>Technically speaking: For gas pipelines, a gathering line is a pipeline that transports gas from a current production facility to a transmission line or main (49CFR 192.3). For hazardous liquid pipelines, a gathering line is a pipeline that is no more than 8 5/8 inches in diameter and transports petroleum from a production facility (49CFR 195.2).</a:t>
            </a:r>
          </a:p>
          <a:p>
            <a:r>
              <a:rPr lang="en-US" dirty="0" smtClean="0">
                <a:effectLst/>
              </a:rPr>
              <a:t>-- transmission line is a pipeline used to transport natural gas from a gathering, processing or storage facility to a processing or storage facility, large volume customer, or distribution system. A large volume customer may receive similar volumes of gas as a distribution center, and includes factories, power plants, and institutional users of gas. Often used to describe hazardous liquid pipelines also, a transmission line is a pipeline used to transport crude oil from a gathering line to a refinery and refined products from a refinery to a distribution center.</a:t>
            </a:r>
            <a:br>
              <a:rPr lang="en-US" dirty="0" smtClean="0">
                <a:effectLst/>
              </a:rPr>
            </a:br>
            <a:r>
              <a:rPr lang="en-US" dirty="0" smtClean="0"/>
              <a:t>The Colorado Pipeline Association (</a:t>
            </a:r>
            <a:r>
              <a:rPr lang="en-US" dirty="0" err="1" smtClean="0"/>
              <a:t>CoPA</a:t>
            </a:r>
            <a:r>
              <a:rPr lang="en-US" dirty="0" smtClean="0"/>
              <a:t>) is comprised of pipeline operators in Colorado that are dedicated to promoting pipeline safety by providing information for excavators, state residents, businesses, emergency responders and public officials</a:t>
            </a:r>
            <a:endParaRPr lang="en-US" dirty="0"/>
          </a:p>
        </p:txBody>
      </p:sp>
      <p:sp>
        <p:nvSpPr>
          <p:cNvPr id="4" name="Slide Number Placeholder 3"/>
          <p:cNvSpPr>
            <a:spLocks noGrp="1"/>
          </p:cNvSpPr>
          <p:nvPr>
            <p:ph type="sldNum" sz="quarter" idx="10"/>
          </p:nvPr>
        </p:nvSpPr>
        <p:spPr/>
        <p:txBody>
          <a:bodyPr/>
          <a:lstStyle/>
          <a:p>
            <a:fld id="{4E8B8A39-5DA5-47B2-B692-A90A2C78696F}" type="slidenum">
              <a:rPr lang="en-US" smtClean="0"/>
              <a:t>2</a:t>
            </a:fld>
            <a:endParaRPr lang="en-US"/>
          </a:p>
        </p:txBody>
      </p:sp>
    </p:spTree>
    <p:extLst>
      <p:ext uri="{BB962C8B-B14F-4D97-AF65-F5344CB8AC3E}">
        <p14:creationId xmlns:p14="http://schemas.microsoft.com/office/powerpoint/2010/main" val="2470688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Markers and warning signs are located at frequent intervals along transmission and liquid pipeline rights-of-way (ROW). They are found where a pipeline intersects a street, highway, railway or waterway, and at other prominent points along the route. Markers warn that a transmission pipeline is located in the area, identify the product transported in the line, and provide the name of the pipeline operator and a telephone number to call in the event of an emergency. </a:t>
            </a:r>
          </a:p>
          <a:p>
            <a:endParaRPr lang="en-US" dirty="0" smtClean="0"/>
          </a:p>
          <a:p>
            <a:r>
              <a:rPr lang="en-US" dirty="0" smtClean="0"/>
              <a:t>Pipeline markers indicate only the presence of a pipeline. They can not be relied upon to determine the exact location of the pipeline. Pipeline locations within a ROW may vary along the length of the ROW. Additionally, there may be multiple pipelines located in the same ROW.</a:t>
            </a:r>
          </a:p>
          <a:p>
            <a:endParaRPr lang="en-US" dirty="0"/>
          </a:p>
        </p:txBody>
      </p:sp>
      <p:sp>
        <p:nvSpPr>
          <p:cNvPr id="4" name="Slide Number Placeholder 3"/>
          <p:cNvSpPr>
            <a:spLocks noGrp="1"/>
          </p:cNvSpPr>
          <p:nvPr>
            <p:ph type="sldNum" sz="quarter" idx="10"/>
          </p:nvPr>
        </p:nvSpPr>
        <p:spPr/>
        <p:txBody>
          <a:bodyPr/>
          <a:lstStyle/>
          <a:p>
            <a:fld id="{4E8B8A39-5DA5-47B2-B692-A90A2C78696F}" type="slidenum">
              <a:rPr lang="en-US" smtClean="0"/>
              <a:t>21</a:t>
            </a:fld>
            <a:endParaRPr lang="en-US"/>
          </a:p>
        </p:txBody>
      </p:sp>
    </p:spTree>
    <p:extLst>
      <p:ext uri="{BB962C8B-B14F-4D97-AF65-F5344CB8AC3E}">
        <p14:creationId xmlns:p14="http://schemas.microsoft.com/office/powerpoint/2010/main" val="2737552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8B8A39-5DA5-47B2-B692-A90A2C78696F}" type="slidenum">
              <a:rPr lang="en-US" smtClean="0"/>
              <a:t>22</a:t>
            </a:fld>
            <a:endParaRPr lang="en-US"/>
          </a:p>
        </p:txBody>
      </p:sp>
    </p:spTree>
    <p:extLst>
      <p:ext uri="{BB962C8B-B14F-4D97-AF65-F5344CB8AC3E}">
        <p14:creationId xmlns:p14="http://schemas.microsoft.com/office/powerpoint/2010/main" val="211460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8B8A39-5DA5-47B2-B692-A90A2C78696F}" type="slidenum">
              <a:rPr lang="en-US" smtClean="0"/>
              <a:t>24</a:t>
            </a:fld>
            <a:endParaRPr lang="en-US"/>
          </a:p>
        </p:txBody>
      </p:sp>
    </p:spTree>
    <p:extLst>
      <p:ext uri="{BB962C8B-B14F-4D97-AF65-F5344CB8AC3E}">
        <p14:creationId xmlns:p14="http://schemas.microsoft.com/office/powerpoint/2010/main" val="2523099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NGA was an economic act only; </a:t>
            </a:r>
          </a:p>
          <a:p>
            <a:endParaRPr lang="en-US" dirty="0"/>
          </a:p>
        </p:txBody>
      </p:sp>
      <p:sp>
        <p:nvSpPr>
          <p:cNvPr id="4" name="Slide Number Placeholder 3"/>
          <p:cNvSpPr>
            <a:spLocks noGrp="1"/>
          </p:cNvSpPr>
          <p:nvPr>
            <p:ph type="sldNum" sz="quarter" idx="10"/>
          </p:nvPr>
        </p:nvSpPr>
        <p:spPr/>
        <p:txBody>
          <a:bodyPr/>
          <a:lstStyle/>
          <a:p>
            <a:fld id="{4E8B8A39-5DA5-47B2-B692-A90A2C78696F}" type="slidenum">
              <a:rPr lang="en-US" smtClean="0"/>
              <a:t>25</a:t>
            </a:fld>
            <a:endParaRPr lang="en-US"/>
          </a:p>
        </p:txBody>
      </p:sp>
    </p:spTree>
    <p:extLst>
      <p:ext uri="{BB962C8B-B14F-4D97-AF65-F5344CB8AC3E}">
        <p14:creationId xmlns:p14="http://schemas.microsoft.com/office/powerpoint/2010/main" val="3739643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8B8A39-5DA5-47B2-B692-A90A2C78696F}" type="slidenum">
              <a:rPr lang="en-US" smtClean="0"/>
              <a:t>26</a:t>
            </a:fld>
            <a:endParaRPr lang="en-US"/>
          </a:p>
        </p:txBody>
      </p:sp>
    </p:spTree>
    <p:extLst>
      <p:ext uri="{BB962C8B-B14F-4D97-AF65-F5344CB8AC3E}">
        <p14:creationId xmlns:p14="http://schemas.microsoft.com/office/powerpoint/2010/main" val="4243143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8B8A39-5DA5-47B2-B692-A90A2C78696F}" type="slidenum">
              <a:rPr lang="en-US" smtClean="0"/>
              <a:t>27</a:t>
            </a:fld>
            <a:endParaRPr lang="en-US"/>
          </a:p>
        </p:txBody>
      </p:sp>
    </p:spTree>
    <p:extLst>
      <p:ext uri="{BB962C8B-B14F-4D97-AF65-F5344CB8AC3E}">
        <p14:creationId xmlns:p14="http://schemas.microsoft.com/office/powerpoint/2010/main" val="873463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8B8A39-5DA5-47B2-B692-A90A2C78696F}" type="slidenum">
              <a:rPr lang="en-US" smtClean="0"/>
              <a:t>29</a:t>
            </a:fld>
            <a:endParaRPr lang="en-US"/>
          </a:p>
        </p:txBody>
      </p:sp>
    </p:spTree>
    <p:extLst>
      <p:ext uri="{BB962C8B-B14F-4D97-AF65-F5344CB8AC3E}">
        <p14:creationId xmlns:p14="http://schemas.microsoft.com/office/powerpoint/2010/main" val="1372559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8B8A39-5DA5-47B2-B692-A90A2C78696F}" type="slidenum">
              <a:rPr lang="en-US" smtClean="0"/>
              <a:t>30</a:t>
            </a:fld>
            <a:endParaRPr lang="en-US"/>
          </a:p>
        </p:txBody>
      </p:sp>
    </p:spTree>
    <p:extLst>
      <p:ext uri="{BB962C8B-B14F-4D97-AF65-F5344CB8AC3E}">
        <p14:creationId xmlns:p14="http://schemas.microsoft.com/office/powerpoint/2010/main" val="2965168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8B8A39-5DA5-47B2-B692-A90A2C78696F}" type="slidenum">
              <a:rPr lang="en-US" smtClean="0"/>
              <a:t>31</a:t>
            </a:fld>
            <a:endParaRPr lang="en-US"/>
          </a:p>
        </p:txBody>
      </p:sp>
    </p:spTree>
    <p:extLst>
      <p:ext uri="{BB962C8B-B14F-4D97-AF65-F5344CB8AC3E}">
        <p14:creationId xmlns:p14="http://schemas.microsoft.com/office/powerpoint/2010/main" val="167462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8B8A39-5DA5-47B2-B692-A90A2C78696F}" type="slidenum">
              <a:rPr lang="en-US" smtClean="0"/>
              <a:t>32</a:t>
            </a:fld>
            <a:endParaRPr lang="en-US"/>
          </a:p>
        </p:txBody>
      </p:sp>
    </p:spTree>
    <p:extLst>
      <p:ext uri="{BB962C8B-B14F-4D97-AF65-F5344CB8AC3E}">
        <p14:creationId xmlns:p14="http://schemas.microsoft.com/office/powerpoint/2010/main" val="3178247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8B8A39-5DA5-47B2-B692-A90A2C78696F}" type="slidenum">
              <a:rPr lang="en-US" smtClean="0"/>
              <a:t>6</a:t>
            </a:fld>
            <a:endParaRPr lang="en-US"/>
          </a:p>
        </p:txBody>
      </p:sp>
    </p:spTree>
    <p:extLst>
      <p:ext uri="{BB962C8B-B14F-4D97-AF65-F5344CB8AC3E}">
        <p14:creationId xmlns:p14="http://schemas.microsoft.com/office/powerpoint/2010/main" val="2166085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191000"/>
            <a:ext cx="5486400" cy="4114800"/>
          </a:xfrm>
        </p:spPr>
        <p:txBody>
          <a:bodyPr/>
          <a:lstStyle/>
          <a:p>
            <a:r>
              <a:rPr lang="en-US" sz="1000" dirty="0" smtClean="0">
                <a:effectLst/>
              </a:rPr>
              <a:t>The rules governing pipeline safety are included in Title 49 of the Code of Federal Regulations (CFR), Parts 190-199. Individual states may have additional or more stringent pipeline safety regulations.</a:t>
            </a:r>
          </a:p>
          <a:p>
            <a:r>
              <a:rPr lang="en-US" sz="1000" b="1" dirty="0" smtClean="0">
                <a:effectLst/>
                <a:hlinkClick r:id="rId3"/>
              </a:rPr>
              <a:t>Part 190</a:t>
            </a:r>
            <a:r>
              <a:rPr lang="en-US" sz="1000" dirty="0" smtClean="0">
                <a:effectLst/>
              </a:rPr>
              <a:t> describes the procedures used by </a:t>
            </a:r>
            <a:r>
              <a:rPr lang="en-US" sz="1000" dirty="0" err="1" smtClean="0">
                <a:effectLst/>
              </a:rPr>
              <a:t>PHMSA</a:t>
            </a:r>
            <a:r>
              <a:rPr lang="en-US" sz="1000" dirty="0" smtClean="0">
                <a:effectLst/>
              </a:rPr>
              <a:t> in carrying out its regulatory duties. This part authorizes </a:t>
            </a:r>
            <a:r>
              <a:rPr lang="en-US" sz="1000" dirty="0" err="1" smtClean="0">
                <a:effectLst/>
              </a:rPr>
              <a:t>PHMSA</a:t>
            </a:r>
            <a:r>
              <a:rPr lang="en-US" sz="1000" dirty="0" smtClean="0">
                <a:effectLst/>
              </a:rPr>
              <a:t> to inspect pipelines and describes the procedures by which </a:t>
            </a:r>
            <a:r>
              <a:rPr lang="en-US" sz="1000" dirty="0" err="1" smtClean="0">
                <a:effectLst/>
              </a:rPr>
              <a:t>PHMSA</a:t>
            </a:r>
            <a:r>
              <a:rPr lang="en-US" sz="1000" dirty="0" smtClean="0">
                <a:effectLst/>
              </a:rPr>
              <a:t> can enforce the regulations. This part also describes the legal rights and options that the operating companies have in response to </a:t>
            </a:r>
            <a:r>
              <a:rPr lang="en-US" sz="1000" dirty="0" err="1" smtClean="0">
                <a:effectLst/>
              </a:rPr>
              <a:t>PHMSA</a:t>
            </a:r>
            <a:r>
              <a:rPr lang="en-US" sz="1000" dirty="0" smtClean="0">
                <a:effectLst/>
              </a:rPr>
              <a:t> enforcement actions.</a:t>
            </a:r>
          </a:p>
          <a:p>
            <a:r>
              <a:rPr lang="en-US" sz="1000" b="1" dirty="0" smtClean="0">
                <a:effectLst/>
                <a:hlinkClick r:id="rId3"/>
              </a:rPr>
              <a:t>Part 191</a:t>
            </a:r>
            <a:r>
              <a:rPr lang="en-US" sz="1000" dirty="0" smtClean="0">
                <a:effectLst/>
              </a:rPr>
              <a:t> describes requirements on operators of gas pipelines (including gas gathering, transmission, and distribution systems) for reporting of incidents, safety-related conditions, and annual summary data.</a:t>
            </a:r>
          </a:p>
          <a:p>
            <a:r>
              <a:rPr lang="en-US" sz="1000" b="1" dirty="0" smtClean="0">
                <a:effectLst/>
                <a:hlinkClick r:id="rId3"/>
              </a:rPr>
              <a:t>Part 192</a:t>
            </a:r>
            <a:r>
              <a:rPr lang="en-US" sz="1000" dirty="0" smtClean="0">
                <a:effectLst/>
              </a:rPr>
              <a:t> prescribes a wide variety of minimum safety requirements for gas pipelines. These regulations contain sections applicable to gas gathering, transmission, and distribution lines.</a:t>
            </a:r>
          </a:p>
          <a:p>
            <a:r>
              <a:rPr lang="en-US" sz="1000" b="1" dirty="0" smtClean="0">
                <a:effectLst/>
                <a:hlinkClick r:id="rId3"/>
              </a:rPr>
              <a:t>Part 193</a:t>
            </a:r>
            <a:r>
              <a:rPr lang="en-US" sz="1000" dirty="0" smtClean="0">
                <a:effectLst/>
              </a:rPr>
              <a:t> addresses safety standards for liquefied natural gas (LNG) facilities.</a:t>
            </a:r>
          </a:p>
          <a:p>
            <a:r>
              <a:rPr lang="en-US" sz="1000" b="1" dirty="0" smtClean="0">
                <a:effectLst/>
                <a:hlinkClick r:id="rId3"/>
              </a:rPr>
              <a:t>Part 194</a:t>
            </a:r>
            <a:r>
              <a:rPr lang="en-US" sz="1000" dirty="0" smtClean="0">
                <a:effectLst/>
              </a:rPr>
              <a:t> contains requirements for oil spill response plans. This part is intended to reduce the environmental impact of oil discharged from onshore oil pipelines.</a:t>
            </a:r>
          </a:p>
          <a:p>
            <a:r>
              <a:rPr lang="en-US" sz="1000" b="1" dirty="0" smtClean="0">
                <a:effectLst/>
                <a:hlinkClick r:id="rId3"/>
              </a:rPr>
              <a:t>Part 195</a:t>
            </a:r>
            <a:r>
              <a:rPr lang="en-US" sz="1000" dirty="0" smtClean="0">
                <a:effectLst/>
              </a:rPr>
              <a:t> prescribes the safety standards and reporting requirements for oil and carbon dioxide pipelines. As with the gas regulations, these regulations include detailed requirements on a broad spectrum of areas related to the safety and environmental protection of hazardous liquid pipelines. Part 195 also includes minimum requirements for operator qualification of individuals performing tasks required by the regulations.</a:t>
            </a:r>
          </a:p>
          <a:p>
            <a:r>
              <a:rPr lang="en-US" sz="1000" b="1" dirty="0" smtClean="0">
                <a:effectLst/>
                <a:hlinkClick r:id="rId3"/>
              </a:rPr>
              <a:t>Part 196</a:t>
            </a:r>
            <a:r>
              <a:rPr lang="en-US" sz="1000" dirty="0" smtClean="0">
                <a:effectLst/>
              </a:rPr>
              <a:t> prescribes regulations for protection of underground pipelines from excavation activity.</a:t>
            </a:r>
          </a:p>
          <a:p>
            <a:r>
              <a:rPr lang="en-US" sz="1000" b="1" dirty="0" smtClean="0">
                <a:effectLst/>
              </a:rPr>
              <a:t>Part 197</a:t>
            </a:r>
            <a:r>
              <a:rPr lang="en-US" sz="1000" dirty="0" smtClean="0">
                <a:effectLst/>
              </a:rPr>
              <a:t> is currently reserved for future use.</a:t>
            </a:r>
          </a:p>
          <a:p>
            <a:r>
              <a:rPr lang="en-US" sz="1000" b="1" dirty="0" smtClean="0">
                <a:effectLst/>
                <a:hlinkClick r:id="rId3"/>
              </a:rPr>
              <a:t>Part 198</a:t>
            </a:r>
            <a:r>
              <a:rPr lang="en-US" sz="1000" dirty="0" smtClean="0">
                <a:effectLst/>
              </a:rPr>
              <a:t> prescribes regulations governing grants-in-aid for State pipeline safety compliance programs.</a:t>
            </a:r>
          </a:p>
          <a:p>
            <a:r>
              <a:rPr lang="en-US" sz="1000" b="1" dirty="0" smtClean="0">
                <a:effectLst/>
                <a:hlinkClick r:id="rId3"/>
              </a:rPr>
              <a:t>Part 199</a:t>
            </a:r>
            <a:r>
              <a:rPr lang="en-US" sz="1000" dirty="0" smtClean="0">
                <a:effectLst/>
              </a:rPr>
              <a:t> requires operators of gas and hazardous liquid pipelines to establish programs for preventing alcohol misuse and to test employees for the presence of alcohol and prohibited drugs and provides the procedures and conditions for this testing.</a:t>
            </a:r>
          </a:p>
          <a:p>
            <a:endParaRPr lang="en-US" sz="1000" dirty="0"/>
          </a:p>
        </p:txBody>
      </p:sp>
      <p:sp>
        <p:nvSpPr>
          <p:cNvPr id="4" name="Slide Number Placeholder 3"/>
          <p:cNvSpPr>
            <a:spLocks noGrp="1"/>
          </p:cNvSpPr>
          <p:nvPr>
            <p:ph type="sldNum" sz="quarter" idx="10"/>
          </p:nvPr>
        </p:nvSpPr>
        <p:spPr/>
        <p:txBody>
          <a:bodyPr/>
          <a:lstStyle/>
          <a:p>
            <a:fld id="{4E8B8A39-5DA5-47B2-B692-A90A2C78696F}" type="slidenum">
              <a:rPr lang="en-US" smtClean="0"/>
              <a:t>33</a:t>
            </a:fld>
            <a:endParaRPr lang="en-US"/>
          </a:p>
        </p:txBody>
      </p:sp>
    </p:spTree>
    <p:extLst>
      <p:ext uri="{BB962C8B-B14F-4D97-AF65-F5344CB8AC3E}">
        <p14:creationId xmlns:p14="http://schemas.microsoft.com/office/powerpoint/2010/main" val="21032308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PHMSA's 188 federal inspection and enforcement staff and 340 state inspectors are responsible for </a:t>
            </a:r>
            <a:r>
              <a:rPr lang="en-US" u="sng" dirty="0">
                <a:hlinkClick r:id="rId3" tooltip="regulating nearly 3,000 companies"/>
              </a:rPr>
              <a:t>regulating nearly 3,000 companies</a:t>
            </a:r>
            <a:r>
              <a:rPr lang="en-US" dirty="0"/>
              <a:t> that operate 2.7 million miles of pipelines, 148 liquefied natural gas plants, and 7,574 hazardous liquid breakout tanks. Through PHMSA oversight programs, </a:t>
            </a:r>
            <a:r>
              <a:rPr lang="en-US" u="sng" dirty="0">
                <a:hlinkClick r:id="rId4" tooltip="serious pipeline incidents"/>
              </a:rPr>
              <a:t>serious pipeline incidents</a:t>
            </a:r>
            <a:r>
              <a:rPr lang="en-US" dirty="0"/>
              <a:t> have decreased by 39% since 2009.</a:t>
            </a:r>
          </a:p>
          <a:p>
            <a:r>
              <a:rPr lang="en-US" dirty="0"/>
              <a:t>PHMSA pipeline safety personnel spent 77 percent of their time conducting safety-related activities, including inspections and incident investigations on the ground, in the lab, and at the office, as well as enforcement and public outreach. In 2015, PHMSA pipeline safety personnel initiated 1,003 inspections of pipeline operators. Pipeline safety personnel in the regional offices worked a total of 16,590 days: 8,137 days in the office and 8,453 days out of the office. These figures do not include time spent by state inspection personnel who are funded largely by PHMSA. The allocation of PHMSA staff time is:</a:t>
            </a:r>
          </a:p>
          <a:p>
            <a:pPr lvl="0"/>
            <a:r>
              <a:rPr lang="en-US" dirty="0"/>
              <a:t>10% inspecting the construction of new pipeline facilities;</a:t>
            </a:r>
          </a:p>
          <a:p>
            <a:pPr lvl="0"/>
            <a:r>
              <a:rPr lang="en-US" dirty="0"/>
              <a:t>8% investigating pipeline system failures;</a:t>
            </a:r>
          </a:p>
          <a:p>
            <a:pPr lvl="0"/>
            <a:r>
              <a:rPr lang="en-US" dirty="0"/>
              <a:t>42% inspecting pipeline facilities for compliance with PHMSA operation, maintenance, integrity, and emergency response safety regulations</a:t>
            </a:r>
          </a:p>
          <a:p>
            <a:pPr lvl="0"/>
            <a:r>
              <a:rPr lang="en-US" dirty="0"/>
              <a:t>16% communicating with stakeholders, especially on excavation damage prevention and land use planning;</a:t>
            </a:r>
          </a:p>
          <a:p>
            <a:pPr lvl="0"/>
            <a:r>
              <a:rPr lang="en-US" dirty="0"/>
              <a:t>10% working on internal teams to continuously improve inspection methodologies and business processes;</a:t>
            </a:r>
          </a:p>
          <a:p>
            <a:pPr lvl="0"/>
            <a:r>
              <a:rPr lang="en-US" dirty="0"/>
              <a:t>13% training;</a:t>
            </a:r>
          </a:p>
          <a:p>
            <a:endParaRPr lang="en-US" dirty="0"/>
          </a:p>
        </p:txBody>
      </p:sp>
      <p:sp>
        <p:nvSpPr>
          <p:cNvPr id="4" name="Slide Number Placeholder 3"/>
          <p:cNvSpPr>
            <a:spLocks noGrp="1"/>
          </p:cNvSpPr>
          <p:nvPr>
            <p:ph type="sldNum" sz="quarter" idx="10"/>
          </p:nvPr>
        </p:nvSpPr>
        <p:spPr/>
        <p:txBody>
          <a:bodyPr/>
          <a:lstStyle/>
          <a:p>
            <a:fld id="{4E8B8A39-5DA5-47B2-B692-A90A2C78696F}" type="slidenum">
              <a:rPr lang="en-US" smtClean="0"/>
              <a:t>34</a:t>
            </a:fld>
            <a:endParaRPr lang="en-US"/>
          </a:p>
        </p:txBody>
      </p:sp>
    </p:spTree>
    <p:extLst>
      <p:ext uri="{BB962C8B-B14F-4D97-AF65-F5344CB8AC3E}">
        <p14:creationId xmlns:p14="http://schemas.microsoft.com/office/powerpoint/2010/main" val="2884836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OPS collaborates with partnering agencies and departments to ensure pipeline operation safety, security, monitoring and compliance. As of June 2010, 88 full-time PHMSA pipeline inspectors were employed to conduct the comprehensive OPS inspection and enforcement program to ensure that pipeline operators comply with all safety regulations</a:t>
            </a:r>
            <a:r>
              <a:rPr lang="en-US" dirty="0" smtClean="0"/>
              <a:t>. </a:t>
            </a:r>
            <a:r>
              <a:rPr lang="en-US" dirty="0" smtClean="0">
                <a:solidFill>
                  <a:srgbClr val="FF0000"/>
                </a:solidFill>
              </a:rPr>
              <a:t>In Colorado???</a:t>
            </a:r>
            <a:r>
              <a:rPr lang="en-US" dirty="0" smtClean="0"/>
              <a:t> </a:t>
            </a:r>
          </a:p>
        </p:txBody>
      </p:sp>
      <p:sp>
        <p:nvSpPr>
          <p:cNvPr id="4" name="Slide Number Placeholder 3"/>
          <p:cNvSpPr>
            <a:spLocks noGrp="1"/>
          </p:cNvSpPr>
          <p:nvPr>
            <p:ph type="sldNum" sz="quarter" idx="10"/>
          </p:nvPr>
        </p:nvSpPr>
        <p:spPr/>
        <p:txBody>
          <a:bodyPr/>
          <a:lstStyle/>
          <a:p>
            <a:fld id="{4E8B8A39-5DA5-47B2-B692-A90A2C78696F}" type="slidenum">
              <a:rPr lang="en-US" smtClean="0"/>
              <a:t>35</a:t>
            </a:fld>
            <a:endParaRPr lang="en-US"/>
          </a:p>
        </p:txBody>
      </p:sp>
    </p:spTree>
    <p:extLst>
      <p:ext uri="{BB962C8B-B14F-4D97-AF65-F5344CB8AC3E}">
        <p14:creationId xmlns:p14="http://schemas.microsoft.com/office/powerpoint/2010/main" val="304705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8B8A39-5DA5-47B2-B692-A90A2C78696F}" type="slidenum">
              <a:rPr lang="en-US" smtClean="0"/>
              <a:t>36</a:t>
            </a:fld>
            <a:endParaRPr lang="en-US"/>
          </a:p>
        </p:txBody>
      </p:sp>
    </p:spTree>
    <p:extLst>
      <p:ext uri="{BB962C8B-B14F-4D97-AF65-F5344CB8AC3E}">
        <p14:creationId xmlns:p14="http://schemas.microsoft.com/office/powerpoint/2010/main" val="4152163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pipeline safety statutes allow for States to assume safety authority over the intrastate gas and hazardous liquid pipelines through Certifications and Agreements with PHMSA under 49 U.S.C. §§ 60105- 60106. The District of Columbia, Puerto Rico, and all States except Alaska and Hawaii participate in the pipeline safety program. State pipeline safety programs employ approximately 328 full time pipeline safety inspectors responsible for inspecting and enforcing the Federal and State pipeline safety regulations over 80 percent of the Nation’s intrastate transmission and distribution pipelines.</a:t>
            </a:r>
          </a:p>
          <a:p>
            <a:r>
              <a:rPr lang="en-US" dirty="0"/>
              <a:t>To participate in the pipeline safety program States must adopt the </a:t>
            </a:r>
            <a:r>
              <a:rPr lang="en-US" dirty="0">
                <a:hlinkClick r:id="rId3"/>
              </a:rPr>
              <a:t>minimum pipeline safety regulations</a:t>
            </a:r>
            <a:r>
              <a:rPr lang="en-US" dirty="0"/>
              <a:t>; however, States may pass more </a:t>
            </a:r>
            <a:r>
              <a:rPr lang="en-US" dirty="0">
                <a:hlinkClick r:id="rId4"/>
              </a:rPr>
              <a:t>stringent regulations</a:t>
            </a:r>
            <a:r>
              <a:rPr lang="en-US" dirty="0"/>
              <a:t> for pipeline safety through their State Legislatures. If States did not participate in the pipeline safety program, these intrastate pipeline facilities would be PHMSA’s responsibility for inspection and enforcement.</a:t>
            </a:r>
          </a:p>
          <a:p>
            <a:r>
              <a:rPr lang="en-US" dirty="0"/>
              <a:t>To support States participating in the pipeline safety program PHMSA provides grants to States to reimburse up to 80 percent of the total cost of the personnel, equipment, and activities reasonably required by the State agency for conducting its pipeline safety program during a given calendar year. State pipeline safety programs provide a local presence for protecting the public from pipeline incidents. PHMSA works closely with State pipeline safety programs to improve pipeline safety across the </a:t>
            </a:r>
            <a:r>
              <a:rPr lang="en-US" dirty="0" smtClean="0"/>
              <a:t>Nation.</a:t>
            </a:r>
            <a:endParaRPr lang="en-US" dirty="0"/>
          </a:p>
          <a:p>
            <a:endParaRPr lang="en-US" dirty="0"/>
          </a:p>
        </p:txBody>
      </p:sp>
      <p:sp>
        <p:nvSpPr>
          <p:cNvPr id="4" name="Slide Number Placeholder 3"/>
          <p:cNvSpPr>
            <a:spLocks noGrp="1"/>
          </p:cNvSpPr>
          <p:nvPr>
            <p:ph type="sldNum" sz="quarter" idx="10"/>
          </p:nvPr>
        </p:nvSpPr>
        <p:spPr/>
        <p:txBody>
          <a:bodyPr/>
          <a:lstStyle/>
          <a:p>
            <a:fld id="{4E8B8A39-5DA5-47B2-B692-A90A2C78696F}" type="slidenum">
              <a:rPr lang="en-US" smtClean="0"/>
              <a:t>39</a:t>
            </a:fld>
            <a:endParaRPr lang="en-US"/>
          </a:p>
        </p:txBody>
      </p:sp>
    </p:spTree>
    <p:extLst>
      <p:ext uri="{BB962C8B-B14F-4D97-AF65-F5344CB8AC3E}">
        <p14:creationId xmlns:p14="http://schemas.microsoft.com/office/powerpoint/2010/main" val="282559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the diameter of the pipeline is less than 10”, the hoop stress is less than 20%, and the pipeline is not in proximity to residences or other sensitive areas it is considered, by some counties, a “minor facility”. If the pipeline is deemed a minor facility then the permit can be determined administratively, without BCC review, once the pipeline company submits the proper information to the planning commission.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 counties use their authority to identify, designate, and regulate areas and activities of state interest through their local permitting process prior to their decision (commonly referred as 1041 powers).</a:t>
            </a:r>
          </a:p>
          <a:p>
            <a:endParaRPr lang="en-US" dirty="0"/>
          </a:p>
        </p:txBody>
      </p:sp>
      <p:sp>
        <p:nvSpPr>
          <p:cNvPr id="4" name="Slide Number Placeholder 3"/>
          <p:cNvSpPr>
            <a:spLocks noGrp="1"/>
          </p:cNvSpPr>
          <p:nvPr>
            <p:ph type="sldNum" sz="quarter" idx="10"/>
          </p:nvPr>
        </p:nvSpPr>
        <p:spPr/>
        <p:txBody>
          <a:bodyPr/>
          <a:lstStyle/>
          <a:p>
            <a:fld id="{4E8B8A39-5DA5-47B2-B692-A90A2C78696F}" type="slidenum">
              <a:rPr lang="en-US" smtClean="0"/>
              <a:t>40</a:t>
            </a:fld>
            <a:endParaRPr lang="en-US"/>
          </a:p>
        </p:txBody>
      </p:sp>
    </p:spTree>
    <p:extLst>
      <p:ext uri="{BB962C8B-B14F-4D97-AF65-F5344CB8AC3E}">
        <p14:creationId xmlns:p14="http://schemas.microsoft.com/office/powerpoint/2010/main" val="42685698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8B8A39-5DA5-47B2-B692-A90A2C78696F}" type="slidenum">
              <a:rPr lang="en-US" smtClean="0"/>
              <a:t>41</a:t>
            </a:fld>
            <a:endParaRPr lang="en-US"/>
          </a:p>
        </p:txBody>
      </p:sp>
    </p:spTree>
    <p:extLst>
      <p:ext uri="{BB962C8B-B14F-4D97-AF65-F5344CB8AC3E}">
        <p14:creationId xmlns:p14="http://schemas.microsoft.com/office/powerpoint/2010/main" val="1240948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8B8A39-5DA5-47B2-B692-A90A2C78696F}" type="slidenum">
              <a:rPr lang="en-US" smtClean="0"/>
              <a:t>42</a:t>
            </a:fld>
            <a:endParaRPr lang="en-US"/>
          </a:p>
        </p:txBody>
      </p:sp>
    </p:spTree>
    <p:extLst>
      <p:ext uri="{BB962C8B-B14F-4D97-AF65-F5344CB8AC3E}">
        <p14:creationId xmlns:p14="http://schemas.microsoft.com/office/powerpoint/2010/main" val="693637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8B8A39-5DA5-47B2-B692-A90A2C78696F}" type="slidenum">
              <a:rPr lang="en-US" smtClean="0"/>
              <a:t>43</a:t>
            </a:fld>
            <a:endParaRPr lang="en-US"/>
          </a:p>
        </p:txBody>
      </p:sp>
    </p:spTree>
    <p:extLst>
      <p:ext uri="{BB962C8B-B14F-4D97-AF65-F5344CB8AC3E}">
        <p14:creationId xmlns:p14="http://schemas.microsoft.com/office/powerpoint/2010/main" val="3243634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8B8A39-5DA5-47B2-B692-A90A2C78696F}" type="slidenum">
              <a:rPr lang="en-US" smtClean="0"/>
              <a:t>44</a:t>
            </a:fld>
            <a:endParaRPr lang="en-US"/>
          </a:p>
        </p:txBody>
      </p:sp>
    </p:spTree>
    <p:extLst>
      <p:ext uri="{BB962C8B-B14F-4D97-AF65-F5344CB8AC3E}">
        <p14:creationId xmlns:p14="http://schemas.microsoft.com/office/powerpoint/2010/main" val="566938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Trans-Alaska Pipeline Authorization Act of Nov 16,1973</a:t>
            </a:r>
          </a:p>
          <a:p>
            <a:endParaRPr lang="en-US" dirty="0"/>
          </a:p>
        </p:txBody>
      </p:sp>
      <p:sp>
        <p:nvSpPr>
          <p:cNvPr id="4" name="Slide Number Placeholder 3"/>
          <p:cNvSpPr>
            <a:spLocks noGrp="1"/>
          </p:cNvSpPr>
          <p:nvPr>
            <p:ph type="sldNum" sz="quarter" idx="10"/>
          </p:nvPr>
        </p:nvSpPr>
        <p:spPr/>
        <p:txBody>
          <a:bodyPr/>
          <a:lstStyle/>
          <a:p>
            <a:fld id="{4E8B8A39-5DA5-47B2-B692-A90A2C78696F}" type="slidenum">
              <a:rPr lang="en-US" smtClean="0"/>
              <a:t>12</a:t>
            </a:fld>
            <a:endParaRPr lang="en-US"/>
          </a:p>
        </p:txBody>
      </p:sp>
    </p:spTree>
    <p:extLst>
      <p:ext uri="{BB962C8B-B14F-4D97-AF65-F5344CB8AC3E}">
        <p14:creationId xmlns:p14="http://schemas.microsoft.com/office/powerpoint/2010/main" val="249085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where the surface of fed lands involved is under one jurisdiction, that agency head, rather than the Secretary, can grant or renew a ROW… but where surface of fed lands is more than one agency, the BLM is the lead.</a:t>
            </a:r>
          </a:p>
          <a:p>
            <a:pPr marL="0" marR="0" lvl="2" indent="0" algn="l" defTabSz="914400" rtl="0" eaLnBrk="1" fontAlgn="auto" latinLnBrk="0" hangingPunct="1">
              <a:lnSpc>
                <a:spcPct val="100000"/>
              </a:lnSpc>
              <a:spcBef>
                <a:spcPts val="0"/>
              </a:spcBef>
              <a:spcAft>
                <a:spcPts val="0"/>
              </a:spcAft>
              <a:buClrTx/>
              <a:buSzTx/>
              <a:buFontTx/>
              <a:buNone/>
              <a:tabLst/>
              <a:defRPr/>
            </a:pPr>
            <a:r>
              <a:rPr lang="en-US" altLang="en-US" sz="1100" dirty="0" smtClean="0">
                <a:solidFill>
                  <a:srgbClr val="FF0000"/>
                </a:solidFill>
              </a:rPr>
              <a:t>BLM administers the grant. </a:t>
            </a:r>
            <a:r>
              <a:rPr lang="en-US" sz="1100" dirty="0" smtClean="0"/>
              <a:t>enter into interagency agreements with all other Federal agencies having jurisdiction over Federal lands for the purpose of avoiding duplication, assigning responsibility, expediting review of rights-of-way or permit applications, issuing joint regulations, and assuring a decision based upon a comprehensive review of all factors involved in any right-of-way or permit application. Each agency head shall administer and enforce the provisions of this section, appropriate regulations, and the terms and conditions of rights-of-way or permits insofar as they involve Federal lands under the agency head's jurisdiction.</a:t>
            </a:r>
            <a:endParaRPr lang="en-US" altLang="en-US" sz="1100" dirty="0" smtClean="0"/>
          </a:p>
          <a:p>
            <a:endParaRPr lang="en-US" baseline="0" dirty="0" smtClean="0"/>
          </a:p>
          <a:p>
            <a:r>
              <a:rPr lang="en-US" baseline="0" dirty="0" smtClean="0"/>
              <a:t> </a:t>
            </a:r>
          </a:p>
          <a:p>
            <a:endParaRPr lang="en-US" dirty="0"/>
          </a:p>
        </p:txBody>
      </p:sp>
      <p:sp>
        <p:nvSpPr>
          <p:cNvPr id="4" name="Slide Number Placeholder 3"/>
          <p:cNvSpPr>
            <a:spLocks noGrp="1"/>
          </p:cNvSpPr>
          <p:nvPr>
            <p:ph type="sldNum" sz="quarter" idx="10"/>
          </p:nvPr>
        </p:nvSpPr>
        <p:spPr/>
        <p:txBody>
          <a:bodyPr/>
          <a:lstStyle/>
          <a:p>
            <a:fld id="{4E8B8A39-5DA5-47B2-B692-A90A2C78696F}" type="slidenum">
              <a:rPr lang="en-US" smtClean="0"/>
              <a:t>13</a:t>
            </a:fld>
            <a:endParaRPr lang="en-US"/>
          </a:p>
        </p:txBody>
      </p:sp>
    </p:spTree>
    <p:extLst>
      <p:ext uri="{BB962C8B-B14F-4D97-AF65-F5344CB8AC3E}">
        <p14:creationId xmlns:p14="http://schemas.microsoft.com/office/powerpoint/2010/main" val="3472673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8B8A39-5DA5-47B2-B692-A90A2C78696F}" type="slidenum">
              <a:rPr lang="en-US" smtClean="0"/>
              <a:t>14</a:t>
            </a:fld>
            <a:endParaRPr lang="en-US"/>
          </a:p>
        </p:txBody>
      </p:sp>
    </p:spTree>
    <p:extLst>
      <p:ext uri="{BB962C8B-B14F-4D97-AF65-F5344CB8AC3E}">
        <p14:creationId xmlns:p14="http://schemas.microsoft.com/office/powerpoint/2010/main" val="688147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Pipelines are by far the safest method for transporting energy products. However, when pipeline incidents occur they can present significant risks to the public and the environment.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4E8B8A39-5DA5-47B2-B692-A90A2C78696F}" type="slidenum">
              <a:rPr lang="en-US" smtClean="0"/>
              <a:t>15</a:t>
            </a:fld>
            <a:endParaRPr lang="en-US"/>
          </a:p>
        </p:txBody>
      </p:sp>
    </p:spTree>
    <p:extLst>
      <p:ext uri="{BB962C8B-B14F-4D97-AF65-F5344CB8AC3E}">
        <p14:creationId xmlns:p14="http://schemas.microsoft.com/office/powerpoint/2010/main" val="3295863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8B8A39-5DA5-47B2-B692-A90A2C78696F}" type="slidenum">
              <a:rPr lang="en-US" smtClean="0"/>
              <a:t>18</a:t>
            </a:fld>
            <a:endParaRPr lang="en-US"/>
          </a:p>
        </p:txBody>
      </p:sp>
    </p:spTree>
    <p:extLst>
      <p:ext uri="{BB962C8B-B14F-4D97-AF65-F5344CB8AC3E}">
        <p14:creationId xmlns:p14="http://schemas.microsoft.com/office/powerpoint/2010/main" val="3518948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Pipe coatings protect pipelines from corrosion-related defects. They are just one element of the total package operators employ to ensure their pipelines are well protected. Cathodic protection and integrity assessments are also used to prevent corrosion, and to detect any defects that may result from corrosion. </a:t>
            </a:r>
            <a:endParaRPr lang="en-US" dirty="0" smtClean="0"/>
          </a:p>
          <a:p>
            <a:r>
              <a:rPr lang="en-US" dirty="0"/>
              <a:t>Today pipe coatings are applied by the pipe manufacturer at the time the pipe is manufactured. This has obvious advantages. The coating can be applied in a consistent manner, the exterior of the pipe is clean, and application conditions can be better controlled. Exterior pipe coatings still need to be applied during construction in the field at the girth welds when pipe sections are joined together. </a:t>
            </a:r>
          </a:p>
          <a:p>
            <a:endParaRPr lang="en-US" dirty="0"/>
          </a:p>
          <a:p>
            <a:r>
              <a:rPr lang="en-US" dirty="0"/>
              <a:t>The most widely used pipe coating today is Fusion Bonded Epoxy (</a:t>
            </a:r>
            <a:r>
              <a:rPr lang="en-US" dirty="0" err="1"/>
              <a:t>FBE</a:t>
            </a:r>
            <a:r>
              <a:rPr lang="en-US" dirty="0"/>
              <a:t>). </a:t>
            </a:r>
            <a:r>
              <a:rPr lang="en-US" dirty="0" err="1"/>
              <a:t>FBE</a:t>
            </a:r>
            <a:r>
              <a:rPr lang="en-US" dirty="0"/>
              <a:t> is applied to hot rotating pipe that is electrostatically charged. </a:t>
            </a:r>
            <a:r>
              <a:rPr lang="en-US" dirty="0" err="1"/>
              <a:t>FBE</a:t>
            </a:r>
            <a:r>
              <a:rPr lang="en-US" dirty="0"/>
              <a:t> is resistant to high temperature, can withstand high stress, and provides good protection against corrosion.</a:t>
            </a:r>
          </a:p>
          <a:p>
            <a:r>
              <a:rPr lang="en-US" dirty="0"/>
              <a:t>Cathodic Protection (CP) systems help prevent corrosion from occurring on the exterior of pipes, by substituting a new source of electrons, commonly referred to as either a “sacrificial anode” or “impressed current anode”. Both systems operate by imparting a direct current onto the buried pipeline, using devices called rectifiers. As long as the current is sufficient, corrosion is prevented, or at least mitigated and held in check. </a:t>
            </a:r>
          </a:p>
        </p:txBody>
      </p:sp>
      <p:sp>
        <p:nvSpPr>
          <p:cNvPr id="4" name="Slide Number Placeholder 3"/>
          <p:cNvSpPr>
            <a:spLocks noGrp="1"/>
          </p:cNvSpPr>
          <p:nvPr>
            <p:ph type="sldNum" sz="quarter" idx="10"/>
          </p:nvPr>
        </p:nvSpPr>
        <p:spPr/>
        <p:txBody>
          <a:bodyPr/>
          <a:lstStyle/>
          <a:p>
            <a:fld id="{4E8B8A39-5DA5-47B2-B692-A90A2C78696F}" type="slidenum">
              <a:rPr lang="en-US" smtClean="0"/>
              <a:t>19</a:t>
            </a:fld>
            <a:endParaRPr lang="en-US"/>
          </a:p>
        </p:txBody>
      </p:sp>
    </p:spTree>
    <p:extLst>
      <p:ext uri="{BB962C8B-B14F-4D97-AF65-F5344CB8AC3E}">
        <p14:creationId xmlns:p14="http://schemas.microsoft.com/office/powerpoint/2010/main" val="832259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8B8A39-5DA5-47B2-B692-A90A2C78696F}" type="slidenum">
              <a:rPr lang="en-US" smtClean="0"/>
              <a:t>20</a:t>
            </a:fld>
            <a:endParaRPr lang="en-US"/>
          </a:p>
        </p:txBody>
      </p:sp>
    </p:spTree>
    <p:extLst>
      <p:ext uri="{BB962C8B-B14F-4D97-AF65-F5344CB8AC3E}">
        <p14:creationId xmlns:p14="http://schemas.microsoft.com/office/powerpoint/2010/main" val="1353102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A84943-C32F-4279-9E75-F30957E24519}"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35464-16A7-4FAA-86DE-E393DB9D9AF2}" type="slidenum">
              <a:rPr lang="en-US" smtClean="0"/>
              <a:t>‹#›</a:t>
            </a:fld>
            <a:endParaRPr lang="en-US"/>
          </a:p>
        </p:txBody>
      </p:sp>
    </p:spTree>
    <p:extLst>
      <p:ext uri="{BB962C8B-B14F-4D97-AF65-F5344CB8AC3E}">
        <p14:creationId xmlns:p14="http://schemas.microsoft.com/office/powerpoint/2010/main" val="1752894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A84943-C32F-4279-9E75-F30957E24519}"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35464-16A7-4FAA-86DE-E393DB9D9AF2}" type="slidenum">
              <a:rPr lang="en-US" smtClean="0"/>
              <a:t>‹#›</a:t>
            </a:fld>
            <a:endParaRPr lang="en-US"/>
          </a:p>
        </p:txBody>
      </p:sp>
    </p:spTree>
    <p:extLst>
      <p:ext uri="{BB962C8B-B14F-4D97-AF65-F5344CB8AC3E}">
        <p14:creationId xmlns:p14="http://schemas.microsoft.com/office/powerpoint/2010/main" val="2493827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A84943-C32F-4279-9E75-F30957E24519}"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35464-16A7-4FAA-86DE-E393DB9D9AF2}" type="slidenum">
              <a:rPr lang="en-US" smtClean="0"/>
              <a:t>‹#›</a:t>
            </a:fld>
            <a:endParaRPr lang="en-US"/>
          </a:p>
        </p:txBody>
      </p:sp>
    </p:spTree>
    <p:extLst>
      <p:ext uri="{BB962C8B-B14F-4D97-AF65-F5344CB8AC3E}">
        <p14:creationId xmlns:p14="http://schemas.microsoft.com/office/powerpoint/2010/main" val="3649799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A84943-C32F-4279-9E75-F30957E24519}"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35464-16A7-4FAA-86DE-E393DB9D9AF2}" type="slidenum">
              <a:rPr lang="en-US" smtClean="0"/>
              <a:t>‹#›</a:t>
            </a:fld>
            <a:endParaRPr lang="en-US"/>
          </a:p>
        </p:txBody>
      </p:sp>
    </p:spTree>
    <p:extLst>
      <p:ext uri="{BB962C8B-B14F-4D97-AF65-F5344CB8AC3E}">
        <p14:creationId xmlns:p14="http://schemas.microsoft.com/office/powerpoint/2010/main" val="3828403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A84943-C32F-4279-9E75-F30957E24519}" type="datetimeFigureOut">
              <a:rPr lang="en-US" smtClean="0"/>
              <a:t>3/2/2017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835464-16A7-4FAA-86DE-E393DB9D9AF2}" type="slidenum">
              <a:rPr lang="en-US" smtClean="0"/>
              <a:t>‹#›</a:t>
            </a:fld>
            <a:endParaRPr lang="en-US"/>
          </a:p>
        </p:txBody>
      </p:sp>
    </p:spTree>
    <p:extLst>
      <p:ext uri="{BB962C8B-B14F-4D97-AF65-F5344CB8AC3E}">
        <p14:creationId xmlns:p14="http://schemas.microsoft.com/office/powerpoint/2010/main" val="1390842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A84943-C32F-4279-9E75-F30957E24519}" type="datetimeFigureOut">
              <a:rPr lang="en-US" smtClean="0"/>
              <a:t>3/2/2017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35464-16A7-4FAA-86DE-E393DB9D9AF2}" type="slidenum">
              <a:rPr lang="en-US" smtClean="0"/>
              <a:t>‹#›</a:t>
            </a:fld>
            <a:endParaRPr lang="en-US"/>
          </a:p>
        </p:txBody>
      </p:sp>
    </p:spTree>
    <p:extLst>
      <p:ext uri="{BB962C8B-B14F-4D97-AF65-F5344CB8AC3E}">
        <p14:creationId xmlns:p14="http://schemas.microsoft.com/office/powerpoint/2010/main" val="2287415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A84943-C32F-4279-9E75-F30957E24519}" type="datetimeFigureOut">
              <a:rPr lang="en-US" smtClean="0"/>
              <a:t>3/2/2017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835464-16A7-4FAA-86DE-E393DB9D9AF2}" type="slidenum">
              <a:rPr lang="en-US" smtClean="0"/>
              <a:t>‹#›</a:t>
            </a:fld>
            <a:endParaRPr lang="en-US"/>
          </a:p>
        </p:txBody>
      </p:sp>
    </p:spTree>
    <p:extLst>
      <p:ext uri="{BB962C8B-B14F-4D97-AF65-F5344CB8AC3E}">
        <p14:creationId xmlns:p14="http://schemas.microsoft.com/office/powerpoint/2010/main" val="3501329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A84943-C32F-4279-9E75-F30957E24519}" type="datetimeFigureOut">
              <a:rPr lang="en-US" smtClean="0"/>
              <a:t>3/2/2017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835464-16A7-4FAA-86DE-E393DB9D9AF2}" type="slidenum">
              <a:rPr lang="en-US" smtClean="0"/>
              <a:t>‹#›</a:t>
            </a:fld>
            <a:endParaRPr lang="en-US"/>
          </a:p>
        </p:txBody>
      </p:sp>
    </p:spTree>
    <p:extLst>
      <p:ext uri="{BB962C8B-B14F-4D97-AF65-F5344CB8AC3E}">
        <p14:creationId xmlns:p14="http://schemas.microsoft.com/office/powerpoint/2010/main" val="415493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A84943-C32F-4279-9E75-F30957E24519}" type="datetimeFigureOut">
              <a:rPr lang="en-US" smtClean="0"/>
              <a:t>3/2/2017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35464-16A7-4FAA-86DE-E393DB9D9AF2}" type="slidenum">
              <a:rPr lang="en-US" smtClean="0"/>
              <a:t>‹#›</a:t>
            </a:fld>
            <a:endParaRPr lang="en-US"/>
          </a:p>
        </p:txBody>
      </p:sp>
    </p:spTree>
    <p:extLst>
      <p:ext uri="{BB962C8B-B14F-4D97-AF65-F5344CB8AC3E}">
        <p14:creationId xmlns:p14="http://schemas.microsoft.com/office/powerpoint/2010/main" val="254385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A84943-C32F-4279-9E75-F30957E24519}" type="datetimeFigureOut">
              <a:rPr lang="en-US" smtClean="0"/>
              <a:t>3/2/2017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35464-16A7-4FAA-86DE-E393DB9D9AF2}" type="slidenum">
              <a:rPr lang="en-US" smtClean="0"/>
              <a:t>‹#›</a:t>
            </a:fld>
            <a:endParaRPr lang="en-US"/>
          </a:p>
        </p:txBody>
      </p:sp>
    </p:spTree>
    <p:extLst>
      <p:ext uri="{BB962C8B-B14F-4D97-AF65-F5344CB8AC3E}">
        <p14:creationId xmlns:p14="http://schemas.microsoft.com/office/powerpoint/2010/main" val="3950049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A84943-C32F-4279-9E75-F30957E24519}" type="datetimeFigureOut">
              <a:rPr lang="en-US" smtClean="0"/>
              <a:t>3/2/2017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835464-16A7-4FAA-86DE-E393DB9D9AF2}" type="slidenum">
              <a:rPr lang="en-US" smtClean="0"/>
              <a:t>‹#›</a:t>
            </a:fld>
            <a:endParaRPr lang="en-US"/>
          </a:p>
        </p:txBody>
      </p:sp>
    </p:spTree>
    <p:extLst>
      <p:ext uri="{BB962C8B-B14F-4D97-AF65-F5344CB8AC3E}">
        <p14:creationId xmlns:p14="http://schemas.microsoft.com/office/powerpoint/2010/main" val="2603210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A84943-C32F-4279-9E75-F30957E24519}" type="datetimeFigureOut">
              <a:rPr lang="en-US" smtClean="0"/>
              <a:t>3/2/2017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835464-16A7-4FAA-86DE-E393DB9D9AF2}" type="slidenum">
              <a:rPr lang="en-US" smtClean="0"/>
              <a:t>‹#›</a:t>
            </a:fld>
            <a:endParaRPr lang="en-US"/>
          </a:p>
        </p:txBody>
      </p:sp>
    </p:spTree>
    <p:extLst>
      <p:ext uri="{BB962C8B-B14F-4D97-AF65-F5344CB8AC3E}">
        <p14:creationId xmlns:p14="http://schemas.microsoft.com/office/powerpoint/2010/main" val="3991625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838090282"/>
              </p:ext>
            </p:extLst>
          </p:nvPr>
        </p:nvGraphicFramePr>
        <p:xfrm>
          <a:off x="228600" y="72736"/>
          <a:ext cx="8682318" cy="6709064"/>
        </p:xfrm>
        <a:graphic>
          <a:graphicData uri="http://schemas.openxmlformats.org/presentationml/2006/ole">
            <mc:AlternateContent xmlns:mc="http://schemas.openxmlformats.org/markup-compatibility/2006">
              <mc:Choice xmlns:v="urn:schemas-microsoft-com:vml" Requires="v">
                <p:oleObj spid="_x0000_s1049" name="Acrobat Document" r:id="rId3" imgW="7543732" imgH="5829300" progId="AcroExch.Document.2015">
                  <p:embed/>
                </p:oleObj>
              </mc:Choice>
              <mc:Fallback>
                <p:oleObj name="Acrobat Document" r:id="rId3" imgW="7543732" imgH="5829300" progId="AcroExch.Document.2015">
                  <p:embed/>
                  <p:pic>
                    <p:nvPicPr>
                      <p:cNvPr id="0" name=""/>
                      <p:cNvPicPr/>
                      <p:nvPr/>
                    </p:nvPicPr>
                    <p:blipFill>
                      <a:blip r:embed="rId4"/>
                      <a:stretch>
                        <a:fillRect/>
                      </a:stretch>
                    </p:blipFill>
                    <p:spPr>
                      <a:xfrm>
                        <a:off x="228600" y="72736"/>
                        <a:ext cx="8682318" cy="6709064"/>
                      </a:xfrm>
                      <a:prstGeom prst="rect">
                        <a:avLst/>
                      </a:prstGeom>
                    </p:spPr>
                  </p:pic>
                </p:oleObj>
              </mc:Fallback>
            </mc:AlternateContent>
          </a:graphicData>
        </a:graphic>
      </p:graphicFrame>
    </p:spTree>
    <p:extLst>
      <p:ext uri="{BB962C8B-B14F-4D97-AF65-F5344CB8AC3E}">
        <p14:creationId xmlns:p14="http://schemas.microsoft.com/office/powerpoint/2010/main" val="10268934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5954" b="5649"/>
          <a:stretch/>
        </p:blipFill>
        <p:spPr bwMode="auto">
          <a:xfrm>
            <a:off x="152400" y="152400"/>
            <a:ext cx="6553200" cy="6418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6064" b="5977"/>
          <a:stretch/>
        </p:blipFill>
        <p:spPr bwMode="auto">
          <a:xfrm>
            <a:off x="145312" y="230767"/>
            <a:ext cx="6560288" cy="6389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421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circle(in)">
                                      <p:cBhvr>
                                        <p:cTn id="7"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are these authorized?</a:t>
            </a:r>
            <a:endParaRPr lang="en-US" dirty="0"/>
          </a:p>
        </p:txBody>
      </p:sp>
      <p:sp>
        <p:nvSpPr>
          <p:cNvPr id="3" name="Content Placeholder 2"/>
          <p:cNvSpPr>
            <a:spLocks noGrp="1"/>
          </p:cNvSpPr>
          <p:nvPr>
            <p:ph idx="1"/>
          </p:nvPr>
        </p:nvSpPr>
        <p:spPr/>
        <p:txBody>
          <a:bodyPr/>
          <a:lstStyle/>
          <a:p>
            <a:r>
              <a:rPr lang="en-US" dirty="0" smtClean="0"/>
              <a:t>Off lease pipelines are authorized under the Mineral </a:t>
            </a:r>
            <a:r>
              <a:rPr lang="en-US" dirty="0"/>
              <a:t>Leasing Act of 1920, as amended (30 </a:t>
            </a:r>
            <a:r>
              <a:rPr lang="en-US" dirty="0" err="1"/>
              <a:t>U.S.C</a:t>
            </a:r>
            <a:r>
              <a:rPr lang="en-US" dirty="0"/>
              <a:t>. 185</a:t>
            </a:r>
            <a:r>
              <a:rPr lang="en-US" dirty="0" smtClean="0"/>
              <a:t>)</a:t>
            </a:r>
          </a:p>
          <a:p>
            <a:r>
              <a:rPr lang="en-US" dirty="0" smtClean="0"/>
              <a:t>On lease pipelines </a:t>
            </a:r>
            <a:r>
              <a:rPr lang="en-US" dirty="0"/>
              <a:t>are </a:t>
            </a:r>
            <a:r>
              <a:rPr lang="en-US" dirty="0" smtClean="0"/>
              <a:t>authorized through the lease operations</a:t>
            </a:r>
            <a:endParaRPr lang="en-US" dirty="0"/>
          </a:p>
        </p:txBody>
      </p:sp>
    </p:spTree>
    <p:extLst>
      <p:ext uri="{BB962C8B-B14F-4D97-AF65-F5344CB8AC3E}">
        <p14:creationId xmlns:p14="http://schemas.microsoft.com/office/powerpoint/2010/main" val="21987541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Overview of Mineral Leasing Act of 1920, as amended (30 </a:t>
            </a:r>
            <a:r>
              <a:rPr lang="en-US" dirty="0" err="1"/>
              <a:t>U.S.C</a:t>
            </a:r>
            <a:r>
              <a:rPr lang="en-US" dirty="0"/>
              <a:t>. 185</a:t>
            </a:r>
            <a:r>
              <a:rPr lang="en-US" dirty="0" smtClean="0"/>
              <a:t>)</a:t>
            </a:r>
            <a:endParaRPr lang="en-US" dirty="0"/>
          </a:p>
        </p:txBody>
      </p:sp>
      <p:sp>
        <p:nvSpPr>
          <p:cNvPr id="3" name="Content Placeholder 2"/>
          <p:cNvSpPr>
            <a:spLocks noGrp="1"/>
          </p:cNvSpPr>
          <p:nvPr>
            <p:ph idx="1"/>
          </p:nvPr>
        </p:nvSpPr>
        <p:spPr/>
        <p:txBody>
          <a:bodyPr>
            <a:normAutofit fontScale="70000" lnSpcReduction="20000"/>
          </a:bodyPr>
          <a:lstStyle/>
          <a:p>
            <a:r>
              <a:rPr lang="en-US" altLang="en-US" dirty="0"/>
              <a:t>1973 Amendment to MLA of 1920 </a:t>
            </a:r>
            <a:r>
              <a:rPr lang="en-US" altLang="en-US" sz="2400" dirty="0"/>
              <a:t>(Pub. L. 93-153)</a:t>
            </a:r>
            <a:r>
              <a:rPr lang="en-US" altLang="en-US" sz="2000" dirty="0"/>
              <a:t> </a:t>
            </a:r>
            <a:r>
              <a:rPr lang="en-US" altLang="en-US" dirty="0"/>
              <a:t>changed the granting and administration of pipeline ROW on Federal Land.</a:t>
            </a:r>
          </a:p>
          <a:p>
            <a:endParaRPr lang="en-US" dirty="0" smtClean="0"/>
          </a:p>
          <a:p>
            <a:r>
              <a:rPr lang="en-US" dirty="0" smtClean="0"/>
              <a:t>Sec 28 </a:t>
            </a:r>
          </a:p>
          <a:p>
            <a:pPr lvl="1"/>
            <a:r>
              <a:rPr lang="en-US" dirty="0" smtClean="0"/>
              <a:t>Sec. 185 Rights-of-way for pipelines through Federal Lands</a:t>
            </a:r>
          </a:p>
          <a:p>
            <a:pPr marL="1371600" lvl="2" indent="-457200">
              <a:buAutoNum type="alphaLcParenR"/>
            </a:pPr>
            <a:r>
              <a:rPr lang="en-US" dirty="0" smtClean="0"/>
              <a:t>Grant of Authority:  </a:t>
            </a:r>
            <a:r>
              <a:rPr lang="en-US" dirty="0" smtClean="0">
                <a:effectLst>
                  <a:outerShdw blurRad="38100" dist="38100" dir="2700000" algn="tl">
                    <a:srgbClr val="000000">
                      <a:alpha val="43137"/>
                    </a:srgbClr>
                  </a:outerShdw>
                </a:effectLst>
              </a:rPr>
              <a:t>Rights-of-way</a:t>
            </a:r>
            <a:r>
              <a:rPr lang="en-US" dirty="0" smtClean="0"/>
              <a:t> through any Federal lands may be granted by the Secretary of the Interior or appropriate agency head for pipeline purposes for the transportation of oil, natural gas, synthetic liquid or gaseous fuels, or any refined product produced therefrom to any applicant possessing the qualifications provided in section 181 of this title in accordance with the provisions of this section.</a:t>
            </a:r>
          </a:p>
          <a:p>
            <a:pPr marL="1371600" lvl="2" indent="-457200">
              <a:buFont typeface="Arial" panose="020B0604020202020204" pitchFamily="34" charset="0"/>
              <a:buAutoNum type="alphaLcParenR"/>
            </a:pPr>
            <a:r>
              <a:rPr lang="en-US" dirty="0" smtClean="0"/>
              <a:t>Definitions : </a:t>
            </a:r>
          </a:p>
          <a:p>
            <a:pPr marL="1828800" lvl="3" indent="-457200">
              <a:buFont typeface="Arial" panose="020B0604020202020204" pitchFamily="34" charset="0"/>
              <a:buAutoNum type="romanUcPeriod"/>
            </a:pPr>
            <a:r>
              <a:rPr lang="en-US" dirty="0" smtClean="0">
                <a:effectLst>
                  <a:outerShdw blurRad="38100" dist="38100" dir="2700000" algn="tl">
                    <a:srgbClr val="000000">
                      <a:alpha val="43137"/>
                    </a:srgbClr>
                  </a:outerShdw>
                </a:effectLst>
              </a:rPr>
              <a:t>Federal </a:t>
            </a:r>
            <a:r>
              <a:rPr lang="en-US" dirty="0">
                <a:effectLst>
                  <a:outerShdw blurRad="38100" dist="38100" dir="2700000" algn="tl">
                    <a:srgbClr val="000000">
                      <a:alpha val="43137"/>
                    </a:srgbClr>
                  </a:outerShdw>
                </a:effectLst>
              </a:rPr>
              <a:t>lands </a:t>
            </a:r>
            <a:r>
              <a:rPr lang="en-US" dirty="0"/>
              <a:t>means all lands owned by the united states except lands in the NPS, lands held in trust for an Indian or Indian tribe, and lands on the outer continental shelf. </a:t>
            </a:r>
            <a:endParaRPr lang="en-US" dirty="0" smtClean="0"/>
          </a:p>
          <a:p>
            <a:pPr marL="1828800" lvl="3" indent="-457200">
              <a:buFont typeface="Arial" panose="020B0604020202020204" pitchFamily="34" charset="0"/>
              <a:buAutoNum type="romanUcPeriod"/>
            </a:pPr>
            <a:r>
              <a:rPr lang="en-US" dirty="0" smtClean="0">
                <a:effectLst>
                  <a:outerShdw blurRad="38100" dist="38100" dir="2700000" algn="tl">
                    <a:srgbClr val="000000">
                      <a:alpha val="43137"/>
                    </a:srgbClr>
                  </a:outerShdw>
                </a:effectLst>
              </a:rPr>
              <a:t>Secretary</a:t>
            </a:r>
            <a:r>
              <a:rPr lang="en-US" dirty="0" smtClean="0"/>
              <a:t> means the Secretary of the Interior</a:t>
            </a:r>
          </a:p>
          <a:p>
            <a:pPr marL="1828800" lvl="3" indent="-457200">
              <a:buFont typeface="Arial" panose="020B0604020202020204" pitchFamily="34" charset="0"/>
              <a:buAutoNum type="romanUcPeriod"/>
            </a:pPr>
            <a:r>
              <a:rPr lang="en-US" dirty="0" smtClean="0">
                <a:effectLst>
                  <a:outerShdw blurRad="38100" dist="38100" dir="2700000" algn="tl">
                    <a:srgbClr val="000000">
                      <a:alpha val="43137"/>
                    </a:srgbClr>
                  </a:outerShdw>
                </a:effectLst>
              </a:rPr>
              <a:t>Agency head </a:t>
            </a:r>
            <a:r>
              <a:rPr lang="en-US" dirty="0" smtClean="0"/>
              <a:t>means the head of any Federal department or independent Federal office or agency other than the Secretary, which has jurisdiction over Federal lands. </a:t>
            </a:r>
          </a:p>
        </p:txBody>
      </p:sp>
    </p:spTree>
    <p:extLst>
      <p:ext uri="{BB962C8B-B14F-4D97-AF65-F5344CB8AC3E}">
        <p14:creationId xmlns:p14="http://schemas.microsoft.com/office/powerpoint/2010/main" val="26322515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Mineral Leasing </a:t>
            </a:r>
            <a:r>
              <a:rPr lang="en-US" dirty="0" smtClean="0"/>
              <a:t>Act </a:t>
            </a:r>
            <a:r>
              <a:rPr lang="en-US" dirty="0" err="1" smtClean="0"/>
              <a:t>con’t</a:t>
            </a:r>
            <a:endParaRPr lang="en-US" dirty="0"/>
          </a:p>
        </p:txBody>
      </p:sp>
      <p:sp>
        <p:nvSpPr>
          <p:cNvPr id="3" name="Content Placeholder 2"/>
          <p:cNvSpPr>
            <a:spLocks noGrp="1"/>
          </p:cNvSpPr>
          <p:nvPr>
            <p:ph idx="1"/>
          </p:nvPr>
        </p:nvSpPr>
        <p:spPr>
          <a:xfrm>
            <a:off x="457200" y="1447800"/>
            <a:ext cx="8229600" cy="5105400"/>
          </a:xfrm>
        </p:spPr>
        <p:txBody>
          <a:bodyPr>
            <a:normAutofit/>
          </a:bodyPr>
          <a:lstStyle/>
          <a:p>
            <a:pPr marL="114300" lvl="1" indent="0">
              <a:lnSpc>
                <a:spcPct val="90000"/>
              </a:lnSpc>
              <a:spcBef>
                <a:spcPct val="60000"/>
              </a:spcBef>
              <a:buNone/>
              <a:tabLst>
                <a:tab pos="2114550" algn="l"/>
              </a:tabLst>
            </a:pPr>
            <a:r>
              <a:rPr lang="en-US" sz="1100" dirty="0" smtClean="0"/>
              <a:t>(c)  Inter-agency Coordination:  Where </a:t>
            </a:r>
            <a:r>
              <a:rPr lang="en-US" sz="1100" dirty="0"/>
              <a:t>the surface of the Federal lands involved is administered by the Secretary or </a:t>
            </a:r>
            <a:r>
              <a:rPr lang="en-US" sz="1100" dirty="0">
                <a:effectLst>
                  <a:outerShdw blurRad="38100" dist="38100" dir="2700000" algn="tl">
                    <a:srgbClr val="000000">
                      <a:alpha val="43137"/>
                    </a:srgbClr>
                  </a:outerShdw>
                </a:effectLst>
              </a:rPr>
              <a:t>by two or more Federal agencies, the Secretary is authorized</a:t>
            </a:r>
            <a:r>
              <a:rPr lang="en-US" sz="1100" dirty="0"/>
              <a:t>, after consultation with the agencies involved, to grant or renew rights-of-way or permits through the Federal lands </a:t>
            </a:r>
            <a:r>
              <a:rPr lang="en-US" sz="1100" dirty="0" smtClean="0"/>
              <a:t>involved. </a:t>
            </a:r>
            <a:r>
              <a:rPr lang="en-US" altLang="en-US" sz="1100" dirty="0" smtClean="0"/>
              <a:t>BLM is the lead (and issues the grant) for projects that cross lands managed by more than one Federal agency (even if no NSPL land is involved</a:t>
            </a:r>
            <a:r>
              <a:rPr lang="en-US" altLang="en-US" sz="1100" dirty="0"/>
              <a:t>). </a:t>
            </a:r>
            <a:endParaRPr lang="en-US" altLang="en-US" sz="1100" dirty="0" smtClean="0"/>
          </a:p>
          <a:p>
            <a:pPr marL="114300" lvl="1" indent="0">
              <a:lnSpc>
                <a:spcPct val="90000"/>
              </a:lnSpc>
              <a:spcBef>
                <a:spcPct val="60000"/>
              </a:spcBef>
              <a:buNone/>
              <a:tabLst>
                <a:tab pos="2114550" algn="l"/>
              </a:tabLst>
            </a:pPr>
            <a:r>
              <a:rPr lang="en-US" sz="1100" dirty="0" smtClean="0"/>
              <a:t>(d) Width Limitations:  The </a:t>
            </a:r>
            <a:r>
              <a:rPr lang="en-US" sz="1100" dirty="0"/>
              <a:t>width of a right-of-way shall </a:t>
            </a:r>
            <a:r>
              <a:rPr lang="en-US" sz="1100" dirty="0">
                <a:effectLst>
                  <a:outerShdw blurRad="38100" dist="38100" dir="2700000" algn="tl">
                    <a:srgbClr val="000000">
                      <a:alpha val="43137"/>
                    </a:srgbClr>
                  </a:outerShdw>
                </a:effectLst>
              </a:rPr>
              <a:t>not exceed fifty feet plus </a:t>
            </a:r>
            <a:r>
              <a:rPr lang="en-US" sz="1100" dirty="0"/>
              <a:t>the ground occupied by the pipeline (that is, the pipe and its related facilities</a:t>
            </a:r>
            <a:r>
              <a:rPr lang="en-US" sz="1100" dirty="0" smtClean="0"/>
              <a:t>)</a:t>
            </a:r>
          </a:p>
          <a:p>
            <a:pPr marL="114300" lvl="1" indent="0">
              <a:lnSpc>
                <a:spcPct val="90000"/>
              </a:lnSpc>
              <a:spcBef>
                <a:spcPct val="60000"/>
              </a:spcBef>
              <a:buNone/>
              <a:tabLst>
                <a:tab pos="2114550" algn="l"/>
              </a:tabLst>
            </a:pPr>
            <a:r>
              <a:rPr lang="en-US" sz="1100" dirty="0" smtClean="0"/>
              <a:t>(e)  Temporary Permits:  A </a:t>
            </a:r>
            <a:r>
              <a:rPr lang="en-US" sz="1100" dirty="0"/>
              <a:t>right-of-way may be supplemented by such </a:t>
            </a:r>
            <a:r>
              <a:rPr lang="en-US" sz="1100" dirty="0">
                <a:effectLst>
                  <a:outerShdw blurRad="38100" dist="38100" dir="2700000" algn="tl">
                    <a:srgbClr val="000000">
                      <a:alpha val="43137"/>
                    </a:srgbClr>
                  </a:outerShdw>
                </a:effectLst>
              </a:rPr>
              <a:t>temporary permits</a:t>
            </a:r>
            <a:r>
              <a:rPr lang="en-US" sz="1100" dirty="0"/>
              <a:t> for the use of Federal lands in the vicinity of the pipeline as the Secretary or agency head finds are necessary in connection with construction, operation, maintenance, or termination of the pipeline, or to protect the natural environment or public </a:t>
            </a:r>
            <a:r>
              <a:rPr lang="en-US" sz="1100" dirty="0" smtClean="0"/>
              <a:t>safety.</a:t>
            </a:r>
          </a:p>
          <a:p>
            <a:pPr marL="114300" lvl="1" indent="0">
              <a:lnSpc>
                <a:spcPct val="90000"/>
              </a:lnSpc>
              <a:spcBef>
                <a:spcPct val="60000"/>
              </a:spcBef>
              <a:buNone/>
              <a:tabLst>
                <a:tab pos="2114550" algn="l"/>
              </a:tabLst>
            </a:pPr>
            <a:r>
              <a:rPr lang="en-US" sz="1100" dirty="0"/>
              <a:t>(f</a:t>
            </a:r>
            <a:r>
              <a:rPr lang="en-US" sz="1100" dirty="0" smtClean="0"/>
              <a:t>)  </a:t>
            </a:r>
            <a:r>
              <a:rPr lang="en-US" sz="1100" cap="small" dirty="0" smtClean="0"/>
              <a:t>Regulatory authority:  </a:t>
            </a:r>
            <a:r>
              <a:rPr lang="en-US" sz="1100" dirty="0" smtClean="0"/>
              <a:t>Rights-of-way </a:t>
            </a:r>
            <a:r>
              <a:rPr lang="en-US" sz="1100" dirty="0"/>
              <a:t>or permits granted or renewed pursuant to this section shall be subject to regulations promulgated in accord with the provisions of this section and shall be subject to such </a:t>
            </a:r>
            <a:r>
              <a:rPr lang="en-US" sz="1100" dirty="0">
                <a:effectLst>
                  <a:outerShdw blurRad="38100" dist="38100" dir="2700000" algn="tl">
                    <a:srgbClr val="000000">
                      <a:alpha val="43137"/>
                    </a:srgbClr>
                  </a:outerShdw>
                </a:effectLst>
              </a:rPr>
              <a:t>terms and conditions as the Secretary or agency head may prescribe</a:t>
            </a:r>
            <a:r>
              <a:rPr lang="en-US" sz="1100" dirty="0"/>
              <a:t> regarding extent, duration, survey, location, construction, operation, maintenance, use, and termination.</a:t>
            </a:r>
          </a:p>
          <a:p>
            <a:pPr marL="114300" lvl="1" indent="0">
              <a:lnSpc>
                <a:spcPct val="90000"/>
              </a:lnSpc>
              <a:spcBef>
                <a:spcPct val="60000"/>
              </a:spcBef>
              <a:buNone/>
              <a:tabLst>
                <a:tab pos="2114550" algn="l"/>
              </a:tabLst>
            </a:pPr>
            <a:r>
              <a:rPr lang="en-US" sz="1100" dirty="0"/>
              <a:t>(g)</a:t>
            </a:r>
            <a:r>
              <a:rPr lang="en-US" sz="1100" cap="small" dirty="0"/>
              <a:t>Pipeline </a:t>
            </a:r>
            <a:r>
              <a:rPr lang="en-US" sz="1100" cap="small" dirty="0" smtClean="0"/>
              <a:t>safety:  </a:t>
            </a:r>
            <a:r>
              <a:rPr lang="en-US" sz="1100" dirty="0" smtClean="0"/>
              <a:t>The </a:t>
            </a:r>
            <a:r>
              <a:rPr lang="en-US" sz="1100" dirty="0"/>
              <a:t>Secretary or agency head shall impose requirements for the operation of the pipeline and related facilities in a manner that will </a:t>
            </a:r>
            <a:r>
              <a:rPr lang="en-US" sz="1100" dirty="0">
                <a:effectLst>
                  <a:outerShdw blurRad="38100" dist="38100" dir="2700000" algn="tl">
                    <a:srgbClr val="000000">
                      <a:alpha val="43137"/>
                    </a:srgbClr>
                  </a:outerShdw>
                </a:effectLst>
              </a:rPr>
              <a:t>protect the safety of workers and protect the public </a:t>
            </a:r>
            <a:r>
              <a:rPr lang="en-US" sz="1100" dirty="0"/>
              <a:t>from sudden ruptures and slow degradation of the pipeline.</a:t>
            </a:r>
          </a:p>
          <a:p>
            <a:pPr marL="114300" lvl="1" indent="0">
              <a:lnSpc>
                <a:spcPct val="90000"/>
              </a:lnSpc>
              <a:spcBef>
                <a:spcPct val="60000"/>
              </a:spcBef>
              <a:buNone/>
              <a:tabLst>
                <a:tab pos="2114550" algn="l"/>
              </a:tabLst>
            </a:pPr>
            <a:r>
              <a:rPr lang="en-US" sz="1100" dirty="0"/>
              <a:t>(n)</a:t>
            </a:r>
            <a:r>
              <a:rPr lang="en-US" sz="1100" cap="small" dirty="0"/>
              <a:t>Duration of </a:t>
            </a:r>
            <a:r>
              <a:rPr lang="en-US" sz="1100" cap="small" dirty="0" smtClean="0"/>
              <a:t>grant:  </a:t>
            </a:r>
            <a:r>
              <a:rPr lang="en-US" sz="1100" dirty="0" smtClean="0"/>
              <a:t>Each </a:t>
            </a:r>
            <a:r>
              <a:rPr lang="en-US" sz="1100" dirty="0"/>
              <a:t>right-of-way or permit granted or renewed pursuant to this section shall be limited to a </a:t>
            </a:r>
            <a:r>
              <a:rPr lang="en-US" sz="1100" dirty="0">
                <a:effectLst>
                  <a:outerShdw blurRad="38100" dist="38100" dir="2700000" algn="tl">
                    <a:srgbClr val="000000">
                      <a:alpha val="43137"/>
                    </a:srgbClr>
                  </a:outerShdw>
                </a:effectLst>
              </a:rPr>
              <a:t>reasonable term</a:t>
            </a:r>
            <a:r>
              <a:rPr lang="en-US" sz="1100" dirty="0"/>
              <a:t> in light of all circumstances concerning the project, but in no event more than </a:t>
            </a:r>
            <a:r>
              <a:rPr lang="en-US" sz="1100" dirty="0">
                <a:effectLst>
                  <a:outerShdw blurRad="38100" dist="38100" dir="2700000" algn="tl">
                    <a:srgbClr val="000000">
                      <a:alpha val="43137"/>
                    </a:srgbClr>
                  </a:outerShdw>
                </a:effectLst>
              </a:rPr>
              <a:t>thirty years</a:t>
            </a:r>
            <a:r>
              <a:rPr lang="en-US" sz="1100" dirty="0" smtClean="0"/>
              <a:t>.</a:t>
            </a:r>
          </a:p>
          <a:p>
            <a:pPr marL="114300" lvl="1" indent="0">
              <a:lnSpc>
                <a:spcPct val="90000"/>
              </a:lnSpc>
              <a:spcBef>
                <a:spcPct val="60000"/>
              </a:spcBef>
              <a:buNone/>
              <a:tabLst>
                <a:tab pos="2114550" algn="l"/>
              </a:tabLst>
            </a:pPr>
            <a:r>
              <a:rPr lang="en-US" sz="1100" dirty="0"/>
              <a:t>(v)</a:t>
            </a:r>
            <a:r>
              <a:rPr lang="en-US" sz="1100" cap="small" dirty="0"/>
              <a:t>State </a:t>
            </a:r>
            <a:r>
              <a:rPr lang="en-US" sz="1100" cap="small" dirty="0" smtClean="0"/>
              <a:t>standards:  </a:t>
            </a:r>
            <a:r>
              <a:rPr lang="en-US" sz="1100" dirty="0" smtClean="0"/>
              <a:t>The </a:t>
            </a:r>
            <a:r>
              <a:rPr lang="en-US" sz="1100" dirty="0"/>
              <a:t>Secretary or agency head shall take into consideration and to the extent practical comply with </a:t>
            </a:r>
            <a:r>
              <a:rPr lang="en-US" sz="1100" dirty="0">
                <a:effectLst>
                  <a:outerShdw blurRad="38100" dist="38100" dir="2700000" algn="tl">
                    <a:srgbClr val="000000">
                      <a:alpha val="43137"/>
                    </a:srgbClr>
                  </a:outerShdw>
                </a:effectLst>
              </a:rPr>
              <a:t>State standards</a:t>
            </a:r>
            <a:r>
              <a:rPr lang="en-US" sz="1100" dirty="0"/>
              <a:t> for right-of-way construction, operation, and maintenance.</a:t>
            </a:r>
          </a:p>
          <a:p>
            <a:pPr marL="114300" lvl="1" indent="0">
              <a:lnSpc>
                <a:spcPct val="90000"/>
              </a:lnSpc>
              <a:spcBef>
                <a:spcPct val="60000"/>
              </a:spcBef>
              <a:buNone/>
              <a:tabLst>
                <a:tab pos="2114550" algn="l"/>
              </a:tabLst>
            </a:pPr>
            <a:r>
              <a:rPr lang="en-US" sz="1100" dirty="0"/>
              <a:t>(</a:t>
            </a:r>
            <a:r>
              <a:rPr lang="en-US" sz="1100" dirty="0" smtClean="0"/>
              <a:t>w)</a:t>
            </a:r>
            <a:r>
              <a:rPr lang="en-US" sz="1100" cap="small" dirty="0" smtClean="0"/>
              <a:t>Reports:  </a:t>
            </a:r>
            <a:r>
              <a:rPr lang="en-US" sz="1100" dirty="0" smtClean="0"/>
              <a:t>The </a:t>
            </a:r>
            <a:r>
              <a:rPr lang="en-US" sz="1100" dirty="0"/>
              <a:t>Secretary or agency head shall promptly notify the Committee on Natural Resources of the United States House of Representatives and the Committee on Energy and Natural Resources of the United States Senate upon receipt of an application for a right-of-way </a:t>
            </a:r>
            <a:r>
              <a:rPr lang="en-US" sz="1100" dirty="0">
                <a:effectLst>
                  <a:outerShdw blurRad="38100" dist="38100" dir="2700000" algn="tl">
                    <a:srgbClr val="000000">
                      <a:alpha val="43137"/>
                    </a:srgbClr>
                  </a:outerShdw>
                </a:effectLst>
              </a:rPr>
              <a:t>for a pipeline twenty-four inches or more in diameter</a:t>
            </a:r>
            <a:r>
              <a:rPr lang="en-US" sz="1100" dirty="0"/>
              <a:t>, and no right-of-way for such a pipeline shall be granted until a notice of intention to grant the right-of-way, together with the Secretary's or agency head's detailed findings as to the terms and conditions he proposes to impose, has been submitted to such committees.</a:t>
            </a:r>
            <a:endParaRPr lang="en-US" altLang="en-US" sz="1100" dirty="0" smtClean="0"/>
          </a:p>
          <a:p>
            <a:pPr marL="114300" lvl="1" indent="0">
              <a:lnSpc>
                <a:spcPct val="90000"/>
              </a:lnSpc>
              <a:spcBef>
                <a:spcPct val="60000"/>
              </a:spcBef>
              <a:buNone/>
              <a:tabLst>
                <a:tab pos="2114550" algn="l"/>
              </a:tabLst>
            </a:pPr>
            <a:r>
              <a:rPr lang="en-US" altLang="en-US" sz="1100" dirty="0" smtClean="0"/>
              <a:t>&lt;&gt;&lt;&gt;&lt;&gt;More… bonding, standards, liability, etc. </a:t>
            </a:r>
            <a:endParaRPr lang="en-US" sz="1100" dirty="0"/>
          </a:p>
        </p:txBody>
      </p:sp>
    </p:spTree>
    <p:extLst>
      <p:ext uri="{BB962C8B-B14F-4D97-AF65-F5344CB8AC3E}">
        <p14:creationId xmlns:p14="http://schemas.microsoft.com/office/powerpoint/2010/main" val="28503675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r>
              <a:rPr lang="en-US" altLang="en-US" sz="3600" dirty="0" smtClean="0"/>
              <a:t>Subpart 2885: Terms and Conditions of MLA grants and TUPs</a:t>
            </a:r>
          </a:p>
          <a:p>
            <a:r>
              <a:rPr lang="en-US" altLang="en-US" sz="3600" dirty="0" smtClean="0"/>
              <a:t>Subpart 2886: Operations on MLA grants and </a:t>
            </a:r>
            <a:r>
              <a:rPr lang="en-US" altLang="en-US" sz="3600" dirty="0" err="1" smtClean="0"/>
              <a:t>TUPs</a:t>
            </a:r>
            <a:endParaRPr lang="en-US" altLang="en-US" sz="3600" dirty="0" smtClean="0"/>
          </a:p>
          <a:p>
            <a:endParaRPr lang="en-US" altLang="en-US" dirty="0"/>
          </a:p>
          <a:p>
            <a:pPr marL="400050" lvl="2" indent="0">
              <a:buNone/>
            </a:pPr>
            <a:r>
              <a:rPr lang="en-US" sz="2800" b="1" i="1" dirty="0">
                <a:latin typeface="Albertus MT" pitchFamily="18" charset="0"/>
              </a:rPr>
              <a:t>This grant or permit is issued subject to the holder’s compliance with all applicable regulations contained in Title 43 Code of Federal Regulations parts 2800 and 2880</a:t>
            </a:r>
            <a:r>
              <a:rPr lang="en-US" sz="2800" b="1" i="1" dirty="0" smtClean="0">
                <a:latin typeface="Albertus MT" pitchFamily="18" charset="0"/>
              </a:rPr>
              <a:t>.</a:t>
            </a:r>
            <a:endParaRPr lang="en-US" altLang="en-US" sz="2800" b="1" i="1" dirty="0" smtClean="0">
              <a:latin typeface="Albertus MT" pitchFamily="18" charset="0"/>
            </a:endParaRPr>
          </a:p>
          <a:p>
            <a:pPr marL="0" indent="0">
              <a:buNone/>
            </a:pPr>
            <a:endParaRPr lang="en-US" dirty="0"/>
          </a:p>
        </p:txBody>
      </p:sp>
    </p:spTree>
    <p:extLst>
      <p:ext uri="{BB962C8B-B14F-4D97-AF65-F5344CB8AC3E}">
        <p14:creationId xmlns:p14="http://schemas.microsoft.com/office/powerpoint/2010/main" val="19500202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57200"/>
            <a:ext cx="7772400" cy="1470025"/>
          </a:xfrm>
        </p:spPr>
        <p:txBody>
          <a:bodyPr>
            <a:normAutofit/>
          </a:bodyPr>
          <a:lstStyle/>
          <a:p>
            <a:r>
              <a:rPr lang="en-US" dirty="0" smtClean="0"/>
              <a:t>Site Preparation</a:t>
            </a:r>
            <a:br>
              <a:rPr lang="en-US" dirty="0" smtClean="0"/>
            </a:br>
            <a:endParaRPr lang="en-US" sz="1100" dirty="0"/>
          </a:p>
        </p:txBody>
      </p:sp>
      <p:sp>
        <p:nvSpPr>
          <p:cNvPr id="3" name="Subtitle 2"/>
          <p:cNvSpPr>
            <a:spLocks noGrp="1"/>
          </p:cNvSpPr>
          <p:nvPr>
            <p:ph type="subTitle" idx="1"/>
          </p:nvPr>
        </p:nvSpPr>
        <p:spPr/>
        <p:txBody>
          <a:bodyPr/>
          <a:lstStyle/>
          <a:p>
            <a:endParaRPr lang="en-US"/>
          </a:p>
        </p:txBody>
      </p:sp>
      <p:pic>
        <p:nvPicPr>
          <p:cNvPr id="5" name="Picture 3" descr="Wyrowb11_ppt"/>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1295400" y="2030413"/>
            <a:ext cx="6629400" cy="44386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4838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904998"/>
            <a:ext cx="4400945" cy="4693043"/>
          </a:xfrm>
          <a:prstGeom prst="rect">
            <a:avLst/>
          </a:prstGeom>
        </p:spPr>
      </p:pic>
      <p:sp>
        <p:nvSpPr>
          <p:cNvPr id="3" name="Title 2"/>
          <p:cNvSpPr>
            <a:spLocks noGrp="1"/>
          </p:cNvSpPr>
          <p:nvPr>
            <p:ph type="ctrTitle"/>
          </p:nvPr>
        </p:nvSpPr>
        <p:spPr>
          <a:xfrm>
            <a:off x="533400" y="434974"/>
            <a:ext cx="7772400" cy="1470025"/>
          </a:xfrm>
        </p:spPr>
        <p:txBody>
          <a:bodyPr/>
          <a:lstStyle/>
          <a:p>
            <a:r>
              <a:rPr lang="en-US" dirty="0" smtClean="0"/>
              <a:t>Trenching/Pipe Stringing</a:t>
            </a:r>
            <a:endParaRPr lang="en-US" dirty="0"/>
          </a:p>
        </p:txBody>
      </p:sp>
    </p:spTree>
    <p:extLst>
      <p:ext uri="{BB962C8B-B14F-4D97-AF65-F5344CB8AC3E}">
        <p14:creationId xmlns:p14="http://schemas.microsoft.com/office/powerpoint/2010/main" val="42548002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02 Successful rescu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1905000"/>
            <a:ext cx="5379535"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01 Why it's a good idea to check the trench daily for wildlife"/>
          <p:cNvPicPr>
            <a:picLocks noGrp="1"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447800"/>
            <a:ext cx="5029202" cy="4572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19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400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Bending/Welding</a:t>
            </a:r>
            <a:endParaRPr lang="en-US" dirty="0"/>
          </a:p>
        </p:txBody>
      </p:sp>
      <p:pic>
        <p:nvPicPr>
          <p:cNvPr id="4" name="Picture 4" descr="EPNG 42-92"/>
          <p:cNvPicPr>
            <a:picLocks noGrp="1" noChangeAspect="1" noChangeArrowheads="1"/>
          </p:cNvPicPr>
          <p:nvPr>
            <p:ph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219200"/>
            <a:ext cx="6174229" cy="41465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3657600"/>
            <a:ext cx="3810000" cy="2857500"/>
          </a:xfrm>
          <a:prstGeom prst="rect">
            <a:avLst/>
          </a:prstGeom>
        </p:spPr>
      </p:pic>
    </p:spTree>
    <p:extLst>
      <p:ext uri="{BB962C8B-B14F-4D97-AF65-F5344CB8AC3E}">
        <p14:creationId xmlns:p14="http://schemas.microsoft.com/office/powerpoint/2010/main" val="8314993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Coating/Backfilling/Testing</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 y="1460500"/>
            <a:ext cx="4017461" cy="2882900"/>
          </a:xfrm>
          <a:prstGeom prst="rect">
            <a:avLst/>
          </a:prstGeom>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395" t="32646" r="27544" b="27876"/>
          <a:stretch/>
        </p:blipFill>
        <p:spPr bwMode="auto">
          <a:xfrm>
            <a:off x="4191000" y="3048000"/>
            <a:ext cx="4654571" cy="3476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77573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Liquid and Natural Gas Pipelines</a:t>
            </a:r>
            <a:endParaRPr lang="en-US" dirty="0"/>
          </a:p>
        </p:txBody>
      </p:sp>
      <p:sp>
        <p:nvSpPr>
          <p:cNvPr id="3" name="Content Placeholder 2"/>
          <p:cNvSpPr>
            <a:spLocks noGrp="1"/>
          </p:cNvSpPr>
          <p:nvPr>
            <p:ph idx="1"/>
          </p:nvPr>
        </p:nvSpPr>
        <p:spPr>
          <a:xfrm>
            <a:off x="381000" y="1524000"/>
            <a:ext cx="8229600" cy="4525963"/>
          </a:xfrm>
        </p:spPr>
        <p:txBody>
          <a:bodyPr>
            <a:normAutofit/>
          </a:bodyPr>
          <a:lstStyle/>
          <a:p>
            <a:r>
              <a:rPr lang="en-US" dirty="0"/>
              <a:t>The energy transportation network of the United States consists of over 2.5 million miles of pipelines</a:t>
            </a:r>
            <a:r>
              <a:rPr lang="en-US" dirty="0" smtClean="0"/>
              <a:t>.</a:t>
            </a:r>
          </a:p>
          <a:p>
            <a:r>
              <a:rPr lang="en-US" dirty="0"/>
              <a:t>P</a:t>
            </a:r>
            <a:r>
              <a:rPr lang="en-US" dirty="0" smtClean="0"/>
              <a:t>ipelines </a:t>
            </a:r>
            <a:r>
              <a:rPr lang="en-US" dirty="0"/>
              <a:t>exist in all fifty </a:t>
            </a:r>
            <a:r>
              <a:rPr lang="en-US" dirty="0" smtClean="0"/>
              <a:t>states.</a:t>
            </a:r>
          </a:p>
          <a:p>
            <a:r>
              <a:rPr lang="en-US" dirty="0"/>
              <a:t>Approximately 45,000 miles of pipelines crisscross </a:t>
            </a:r>
            <a:r>
              <a:rPr lang="en-US" dirty="0" smtClean="0"/>
              <a:t>Colorado</a:t>
            </a:r>
          </a:p>
        </p:txBody>
      </p:sp>
    </p:spTree>
    <p:extLst>
      <p:ext uri="{BB962C8B-B14F-4D97-AF65-F5344CB8AC3E}">
        <p14:creationId xmlns:p14="http://schemas.microsoft.com/office/powerpoint/2010/main" val="83145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nvSpPr>
        <p:spPr bwMode="auto">
          <a:xfrm>
            <a:off x="438150" y="205582"/>
            <a:ext cx="82296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dirty="0" smtClean="0"/>
              <a:t>Site Reclamation</a:t>
            </a:r>
          </a:p>
        </p:txBody>
      </p:sp>
      <p:pic>
        <p:nvPicPr>
          <p:cNvPr id="5" name="Picture 4" descr="RR05R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1607344"/>
            <a:ext cx="6972300" cy="47625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RR04R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74" y="2151691"/>
            <a:ext cx="4133850" cy="27686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Slide Number Placeholder 7"/>
          <p:cNvSpPr>
            <a:spLocks noGrp="1"/>
          </p:cNvSpPr>
          <p:nvPr/>
        </p:nvSpPr>
        <p:spPr bwMode="auto">
          <a:xfrm>
            <a:off x="6534150" y="6176169"/>
            <a:ext cx="2133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eaLnBrk="1" hangingPunct="1">
              <a:spcBef>
                <a:spcPct val="0"/>
              </a:spcBef>
              <a:buFontTx/>
              <a:buNone/>
            </a:pPr>
            <a:fld id="{1DB26BAC-CDF0-475E-8392-EFC15003C211}" type="slidenum">
              <a:rPr lang="en-US" altLang="en-US" sz="1400" smtClean="0"/>
              <a:pPr eaLnBrk="1" hangingPunct="1">
                <a:spcBef>
                  <a:spcPct val="0"/>
                </a:spcBef>
                <a:buFontTx/>
                <a:buNone/>
              </a:pPr>
              <a:t>20</a:t>
            </a:fld>
            <a:endParaRPr lang="en-US" altLang="en-US" sz="1400" smtClean="0"/>
          </a:p>
        </p:txBody>
      </p:sp>
    </p:spTree>
    <p:extLst>
      <p:ext uri="{BB962C8B-B14F-4D97-AF65-F5344CB8AC3E}">
        <p14:creationId xmlns:p14="http://schemas.microsoft.com/office/powerpoint/2010/main" val="19701754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Markers</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399" y="1152746"/>
            <a:ext cx="6870405" cy="5152804"/>
          </a:xfrm>
          <a:prstGeom prst="rect">
            <a:avLst/>
          </a:prstGeom>
        </p:spPr>
      </p:pic>
    </p:spTree>
    <p:extLst>
      <p:ext uri="{BB962C8B-B14F-4D97-AF65-F5344CB8AC3E}">
        <p14:creationId xmlns:p14="http://schemas.microsoft.com/office/powerpoint/2010/main" val="38571371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0859" t="27695" r="10795" b="27602"/>
          <a:stretch/>
        </p:blipFill>
        <p:spPr>
          <a:xfrm>
            <a:off x="236744" y="1371600"/>
            <a:ext cx="8654604" cy="3703674"/>
          </a:xfrm>
        </p:spPr>
      </p:pic>
    </p:spTree>
    <p:extLst>
      <p:ext uri="{BB962C8B-B14F-4D97-AF65-F5344CB8AC3E}">
        <p14:creationId xmlns:p14="http://schemas.microsoft.com/office/powerpoint/2010/main" val="4622914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Operators Keep Pipelines Safe</a:t>
            </a:r>
          </a:p>
        </p:txBody>
      </p:sp>
      <p:sp>
        <p:nvSpPr>
          <p:cNvPr id="3" name="Content Placeholder 2"/>
          <p:cNvSpPr>
            <a:spLocks noGrp="1"/>
          </p:cNvSpPr>
          <p:nvPr>
            <p:ph idx="1"/>
          </p:nvPr>
        </p:nvSpPr>
        <p:spPr>
          <a:xfrm>
            <a:off x="457200" y="1371600"/>
            <a:ext cx="8229600" cy="5105400"/>
          </a:xfrm>
        </p:spPr>
        <p:txBody>
          <a:bodyPr>
            <a:normAutofit fontScale="55000" lnSpcReduction="20000"/>
          </a:bodyPr>
          <a:lstStyle/>
          <a:p>
            <a:pPr marL="0" indent="0">
              <a:buNone/>
            </a:pPr>
            <a:r>
              <a:rPr lang="en-US" dirty="0"/>
              <a:t>Once construction is complete, operators monitor lines, follow maintenance procedures consistent with the type, location and product being transported and communicate with those living and working near their lines.  These procedures often include:</a:t>
            </a:r>
          </a:p>
          <a:p>
            <a:r>
              <a:rPr lang="en-US" dirty="0"/>
              <a:t>Patrolling pipelines from the air and on foot to identify potential problems</a:t>
            </a:r>
          </a:p>
          <a:p>
            <a:r>
              <a:rPr lang="en-US" dirty="0"/>
              <a:t>Installing cathodic protection or adding inhibitors to prevent corrosion</a:t>
            </a:r>
          </a:p>
          <a:p>
            <a:r>
              <a:rPr lang="en-US" dirty="0"/>
              <a:t>Implementing integrity management plans</a:t>
            </a:r>
          </a:p>
          <a:p>
            <a:r>
              <a:rPr lang="en-US" dirty="0"/>
              <a:t>Conducting special training for employees who are responsible for certain tasks or duties</a:t>
            </a:r>
          </a:p>
          <a:p>
            <a:r>
              <a:rPr lang="en-US" dirty="0"/>
              <a:t>Monitoring pipeline pressure and volume 24-hours a day, every day</a:t>
            </a:r>
          </a:p>
          <a:p>
            <a:r>
              <a:rPr lang="en-US" dirty="0"/>
              <a:t>Preparing and practicing emergency response protocols</a:t>
            </a:r>
          </a:p>
          <a:p>
            <a:r>
              <a:rPr lang="en-US" dirty="0"/>
              <a:t>Communicating regularly with those who live and work near their pipelines and emergency responders in the community</a:t>
            </a:r>
          </a:p>
          <a:p>
            <a:r>
              <a:rPr lang="en-US" dirty="0"/>
              <a:t>Installing permanent pipeline markers to identify the general location of the pipeline</a:t>
            </a:r>
          </a:p>
          <a:p>
            <a:r>
              <a:rPr lang="en-US" dirty="0"/>
              <a:t>Working with neighboring landowners to keep rights-of-way free of plants or structures that could impact the safety of underground pipelines or impact the operator’s ability to monitor the line</a:t>
            </a:r>
          </a:p>
          <a:p>
            <a:r>
              <a:rPr lang="en-US" dirty="0"/>
              <a:t>Testing samples of the products they transport</a:t>
            </a:r>
          </a:p>
          <a:p>
            <a:r>
              <a:rPr lang="en-US" dirty="0"/>
              <a:t>Participating in the One-Call process</a:t>
            </a:r>
          </a:p>
          <a:p>
            <a:endParaRPr lang="en-US" dirty="0"/>
          </a:p>
        </p:txBody>
      </p:sp>
    </p:spTree>
    <p:extLst>
      <p:ext uri="{BB962C8B-B14F-4D97-AF65-F5344CB8AC3E}">
        <p14:creationId xmlns:p14="http://schemas.microsoft.com/office/powerpoint/2010/main" val="31723609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Who is regulating these?</a:t>
            </a:r>
            <a:endParaRPr lang="en-US" dirty="0"/>
          </a:p>
        </p:txBody>
      </p:sp>
      <p:sp>
        <p:nvSpPr>
          <p:cNvPr id="3" name="Subtitle 2"/>
          <p:cNvSpPr>
            <a:spLocks noGrp="1"/>
          </p:cNvSpPr>
          <p:nvPr>
            <p:ph type="subTitle" idx="1"/>
          </p:nvPr>
        </p:nvSpPr>
        <p:spPr/>
        <p:txBody>
          <a:bodyPr/>
          <a:lstStyle/>
          <a:p>
            <a:r>
              <a:rPr lang="en-US" dirty="0" smtClean="0"/>
              <a:t>Good Question!</a:t>
            </a:r>
            <a:endParaRPr lang="en-US" dirty="0"/>
          </a:p>
        </p:txBody>
      </p:sp>
    </p:spTree>
    <p:extLst>
      <p:ext uri="{BB962C8B-B14F-4D97-AF65-F5344CB8AC3E}">
        <p14:creationId xmlns:p14="http://schemas.microsoft.com/office/powerpoint/2010/main" val="84009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Brief History</a:t>
            </a:r>
            <a:endParaRPr lang="en-US" dirty="0"/>
          </a:p>
        </p:txBody>
      </p:sp>
      <p:sp>
        <p:nvSpPr>
          <p:cNvPr id="3" name="Content Placeholder 2"/>
          <p:cNvSpPr>
            <a:spLocks noGrp="1"/>
          </p:cNvSpPr>
          <p:nvPr>
            <p:ph idx="1"/>
          </p:nvPr>
        </p:nvSpPr>
        <p:spPr>
          <a:xfrm>
            <a:off x="457200" y="1371600"/>
            <a:ext cx="8229600" cy="4876800"/>
          </a:xfrm>
        </p:spPr>
        <p:txBody>
          <a:bodyPr>
            <a:normAutofit fontScale="70000" lnSpcReduction="20000"/>
          </a:bodyPr>
          <a:lstStyle/>
          <a:p>
            <a:pPr marL="0" indent="0">
              <a:buNone/>
            </a:pPr>
            <a:r>
              <a:rPr lang="en-US" dirty="0" smtClean="0"/>
              <a:t>Pipeline </a:t>
            </a:r>
            <a:r>
              <a:rPr lang="en-US" dirty="0"/>
              <a:t>networks </a:t>
            </a:r>
            <a:r>
              <a:rPr lang="en-US" dirty="0" smtClean="0"/>
              <a:t>growth </a:t>
            </a:r>
            <a:r>
              <a:rPr lang="en-US" dirty="0"/>
              <a:t>in the 1920’s, </a:t>
            </a:r>
            <a:r>
              <a:rPr lang="en-US" dirty="0" smtClean="0"/>
              <a:t>became not only a local resource</a:t>
            </a:r>
            <a:r>
              <a:rPr lang="en-US" dirty="0"/>
              <a:t>, but an interstate commodity of increasing national </a:t>
            </a:r>
            <a:r>
              <a:rPr lang="en-US" dirty="0" smtClean="0"/>
              <a:t>importance</a:t>
            </a:r>
            <a:r>
              <a:rPr lang="en-US" dirty="0"/>
              <a:t>. </a:t>
            </a:r>
            <a:endParaRPr lang="en-US" dirty="0" smtClean="0"/>
          </a:p>
          <a:p>
            <a:pPr marL="0" indent="0">
              <a:buNone/>
            </a:pPr>
            <a:r>
              <a:rPr lang="en-US" dirty="0" smtClean="0"/>
              <a:t>Although some states </a:t>
            </a:r>
            <a:r>
              <a:rPr lang="en-US" dirty="0"/>
              <a:t>had made minor </a:t>
            </a:r>
            <a:r>
              <a:rPr lang="en-US" dirty="0" smtClean="0"/>
              <a:t>pipeline regulations, this growth and interstate transportation </a:t>
            </a:r>
            <a:r>
              <a:rPr lang="en-US" dirty="0"/>
              <a:t>brought them under the jurisdiction of </a:t>
            </a:r>
            <a:r>
              <a:rPr lang="en-US" dirty="0" smtClean="0"/>
              <a:t>the federal government.</a:t>
            </a:r>
          </a:p>
          <a:p>
            <a:pPr marL="0" indent="0">
              <a:buNone/>
            </a:pPr>
            <a:r>
              <a:rPr lang="en-US" dirty="0" smtClean="0"/>
              <a:t>In </a:t>
            </a:r>
            <a:r>
              <a:rPr lang="en-US" dirty="0"/>
              <a:t>1938, the Natural Gas Act (NGA) was passed. NGA </a:t>
            </a:r>
            <a:r>
              <a:rPr lang="en-US" dirty="0" smtClean="0"/>
              <a:t>provisions were </a:t>
            </a:r>
            <a:r>
              <a:rPr lang="en-US" dirty="0"/>
              <a:t>enforced by the Federal Power Commission (</a:t>
            </a:r>
            <a:r>
              <a:rPr lang="en-US" dirty="0" err="1" smtClean="0"/>
              <a:t>FPC</a:t>
            </a:r>
            <a:r>
              <a:rPr lang="en-US" dirty="0" smtClean="0"/>
              <a:t>). (Federal </a:t>
            </a:r>
            <a:r>
              <a:rPr lang="en-US" dirty="0"/>
              <a:t>Energy </a:t>
            </a:r>
            <a:r>
              <a:rPr lang="en-US" dirty="0" smtClean="0"/>
              <a:t>Regulatory Commission </a:t>
            </a:r>
            <a:r>
              <a:rPr lang="en-US" dirty="0"/>
              <a:t>(FERC) </a:t>
            </a:r>
            <a:r>
              <a:rPr lang="en-US" dirty="0" smtClean="0"/>
              <a:t>precursor)</a:t>
            </a:r>
          </a:p>
          <a:p>
            <a:pPr lvl="1"/>
            <a:r>
              <a:rPr lang="en-US" dirty="0" smtClean="0"/>
              <a:t>Drafted </a:t>
            </a:r>
            <a:r>
              <a:rPr lang="en-US" dirty="0"/>
              <a:t>rules regulating interstate gas delivery rates </a:t>
            </a:r>
            <a:r>
              <a:rPr lang="en-US" dirty="0" smtClean="0"/>
              <a:t>and had </a:t>
            </a:r>
            <a:r>
              <a:rPr lang="en-US" dirty="0"/>
              <a:t>the ability to approve/deny new interstate pipelines</a:t>
            </a:r>
            <a:r>
              <a:rPr lang="en-US" dirty="0" smtClean="0"/>
              <a:t>.</a:t>
            </a:r>
          </a:p>
          <a:p>
            <a:pPr lvl="1"/>
            <a:r>
              <a:rPr lang="en-US" dirty="0"/>
              <a:t>D</a:t>
            </a:r>
            <a:r>
              <a:rPr lang="en-US" dirty="0" smtClean="0"/>
              <a:t>id </a:t>
            </a:r>
            <a:r>
              <a:rPr lang="en-US" dirty="0"/>
              <a:t>not include any safety regulation</a:t>
            </a:r>
            <a:r>
              <a:rPr lang="en-US" dirty="0" smtClean="0"/>
              <a:t>.</a:t>
            </a:r>
          </a:p>
          <a:p>
            <a:pPr lvl="1"/>
            <a:r>
              <a:rPr lang="en-US" dirty="0"/>
              <a:t>It did introduce the concept that pipelines transporting natural gas are in the public interest and can be regulated, as well as the concept that transportation of natural gas is distinct from the act of production.</a:t>
            </a:r>
          </a:p>
        </p:txBody>
      </p:sp>
    </p:spTree>
    <p:extLst>
      <p:ext uri="{BB962C8B-B14F-4D97-AF65-F5344CB8AC3E}">
        <p14:creationId xmlns:p14="http://schemas.microsoft.com/office/powerpoint/2010/main" val="41456699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Natural Gas Pipeline Safety Act </a:t>
            </a:r>
            <a:r>
              <a:rPr lang="en-US" dirty="0" smtClean="0"/>
              <a:t>of </a:t>
            </a:r>
            <a:r>
              <a:rPr lang="en-US" dirty="0"/>
              <a:t>1968</a:t>
            </a:r>
          </a:p>
        </p:txBody>
      </p:sp>
      <p:sp>
        <p:nvSpPr>
          <p:cNvPr id="3" name="Content Placeholder 2"/>
          <p:cNvSpPr>
            <a:spLocks noGrp="1"/>
          </p:cNvSpPr>
          <p:nvPr>
            <p:ph idx="1"/>
          </p:nvPr>
        </p:nvSpPr>
        <p:spPr/>
        <p:txBody>
          <a:bodyPr>
            <a:normAutofit/>
          </a:bodyPr>
          <a:lstStyle/>
          <a:p>
            <a:r>
              <a:rPr lang="en-US" dirty="0"/>
              <a:t>F</a:t>
            </a:r>
            <a:r>
              <a:rPr lang="en-US" dirty="0" smtClean="0"/>
              <a:t>irst </a:t>
            </a:r>
            <a:r>
              <a:rPr lang="en-US" dirty="0"/>
              <a:t>Federal statute regulating pipeline safety </a:t>
            </a:r>
            <a:endParaRPr lang="en-US" dirty="0" smtClean="0"/>
          </a:p>
          <a:p>
            <a:r>
              <a:rPr lang="en-US" dirty="0" smtClean="0"/>
              <a:t>Applied </a:t>
            </a:r>
            <a:r>
              <a:rPr lang="en-US" dirty="0"/>
              <a:t>to all “pipeline facilities used in the transportation of </a:t>
            </a:r>
            <a:r>
              <a:rPr lang="en-US" dirty="0" smtClean="0"/>
              <a:t>gas or </a:t>
            </a:r>
            <a:r>
              <a:rPr lang="en-US" dirty="0"/>
              <a:t>the treatment of gas during the course of transportation.” </a:t>
            </a:r>
            <a:endParaRPr lang="en-US" dirty="0" smtClean="0"/>
          </a:p>
          <a:p>
            <a:r>
              <a:rPr lang="en-US" dirty="0" smtClean="0"/>
              <a:t>Did not apply to production </a:t>
            </a:r>
            <a:r>
              <a:rPr lang="en-US" dirty="0"/>
              <a:t>pipelines and rural gathering pipelines.</a:t>
            </a:r>
          </a:p>
        </p:txBody>
      </p:sp>
    </p:spTree>
    <p:extLst>
      <p:ext uri="{BB962C8B-B14F-4D97-AF65-F5344CB8AC3E}">
        <p14:creationId xmlns:p14="http://schemas.microsoft.com/office/powerpoint/2010/main" val="122433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381000"/>
            <a:ext cx="7772400" cy="6185475"/>
          </a:xfrm>
        </p:spPr>
        <p:txBody>
          <a:bodyPr>
            <a:normAutofit fontScale="92500" lnSpcReduction="10000"/>
          </a:bodyPr>
          <a:lstStyle/>
          <a:p>
            <a:pPr algn="l"/>
            <a:r>
              <a:rPr lang="en-US" dirty="0" smtClean="0">
                <a:solidFill>
                  <a:schemeClr val="tx1"/>
                </a:solidFill>
              </a:rPr>
              <a:t>Congress </a:t>
            </a:r>
            <a:r>
              <a:rPr lang="en-US" dirty="0">
                <a:solidFill>
                  <a:schemeClr val="tx1"/>
                </a:solidFill>
              </a:rPr>
              <a:t>amended the Natural Gas Pipeline Safety </a:t>
            </a:r>
            <a:r>
              <a:rPr lang="en-US" dirty="0" smtClean="0">
                <a:solidFill>
                  <a:schemeClr val="tx1"/>
                </a:solidFill>
              </a:rPr>
              <a:t>in </a:t>
            </a:r>
            <a:r>
              <a:rPr lang="en-US" dirty="0">
                <a:solidFill>
                  <a:schemeClr val="tx1"/>
                </a:solidFill>
              </a:rPr>
              <a:t>1976 and added liquid pipelines to the statute in </a:t>
            </a:r>
            <a:r>
              <a:rPr lang="en-US" dirty="0" smtClean="0">
                <a:solidFill>
                  <a:schemeClr val="tx1"/>
                </a:solidFill>
              </a:rPr>
              <a:t>1979. </a:t>
            </a:r>
          </a:p>
          <a:p>
            <a:pPr algn="l"/>
            <a:r>
              <a:rPr lang="en-US" dirty="0" smtClean="0">
                <a:solidFill>
                  <a:schemeClr val="tx1"/>
                </a:solidFill>
              </a:rPr>
              <a:t>Subsequent </a:t>
            </a:r>
            <a:r>
              <a:rPr lang="en-US" dirty="0">
                <a:solidFill>
                  <a:schemeClr val="tx1"/>
                </a:solidFill>
              </a:rPr>
              <a:t>bills that referenced and enhanced the Natural Gas Pipeline Safety Act </a:t>
            </a:r>
            <a:r>
              <a:rPr lang="en-US" dirty="0" smtClean="0">
                <a:solidFill>
                  <a:schemeClr val="tx1"/>
                </a:solidFill>
              </a:rPr>
              <a:t>include: </a:t>
            </a:r>
          </a:p>
          <a:p>
            <a:pPr marL="457200" indent="-457200" algn="l">
              <a:buFont typeface="Arial" panose="020B0604020202020204" pitchFamily="34" charset="0"/>
              <a:buChar char="•"/>
            </a:pPr>
            <a:r>
              <a:rPr lang="en-US" dirty="0">
                <a:solidFill>
                  <a:schemeClr val="tx1"/>
                </a:solidFill>
              </a:rPr>
              <a:t>The Hazardous Liquid Pipeline Safety Act of 1979 </a:t>
            </a:r>
            <a:endParaRPr lang="en-US" dirty="0" smtClean="0">
              <a:solidFill>
                <a:schemeClr val="tx1"/>
              </a:solidFill>
            </a:endParaRPr>
          </a:p>
          <a:p>
            <a:pPr marL="457200" indent="-457200" algn="l">
              <a:buFont typeface="Arial" panose="020B0604020202020204" pitchFamily="34" charset="0"/>
              <a:buChar char="•"/>
            </a:pPr>
            <a:r>
              <a:rPr lang="en-US" dirty="0" smtClean="0">
                <a:solidFill>
                  <a:schemeClr val="tx1"/>
                </a:solidFill>
              </a:rPr>
              <a:t>Pipeline Safety Reauthorization </a:t>
            </a:r>
            <a:r>
              <a:rPr lang="en-US" dirty="0">
                <a:solidFill>
                  <a:schemeClr val="tx1"/>
                </a:solidFill>
              </a:rPr>
              <a:t>Act of </a:t>
            </a:r>
            <a:r>
              <a:rPr lang="en-US" dirty="0" smtClean="0">
                <a:solidFill>
                  <a:schemeClr val="tx1"/>
                </a:solidFill>
              </a:rPr>
              <a:t>1988 </a:t>
            </a:r>
          </a:p>
          <a:p>
            <a:pPr marL="457200" indent="-457200" algn="l">
              <a:buFont typeface="Arial" panose="020B0604020202020204" pitchFamily="34" charset="0"/>
              <a:buChar char="•"/>
            </a:pPr>
            <a:r>
              <a:rPr lang="en-US" dirty="0" smtClean="0">
                <a:solidFill>
                  <a:schemeClr val="tx1"/>
                </a:solidFill>
              </a:rPr>
              <a:t>Pipeline </a:t>
            </a:r>
            <a:r>
              <a:rPr lang="en-US" dirty="0">
                <a:solidFill>
                  <a:schemeClr val="tx1"/>
                </a:solidFill>
              </a:rPr>
              <a:t>Safety Act of </a:t>
            </a:r>
            <a:r>
              <a:rPr lang="en-US" dirty="0" smtClean="0">
                <a:solidFill>
                  <a:schemeClr val="tx1"/>
                </a:solidFill>
              </a:rPr>
              <a:t>1992 </a:t>
            </a:r>
          </a:p>
          <a:p>
            <a:pPr marL="457200" indent="-457200" algn="l">
              <a:buFont typeface="Arial" panose="020B0604020202020204" pitchFamily="34" charset="0"/>
              <a:buChar char="•"/>
            </a:pPr>
            <a:r>
              <a:rPr lang="en-US" dirty="0" smtClean="0">
                <a:solidFill>
                  <a:schemeClr val="tx1"/>
                </a:solidFill>
              </a:rPr>
              <a:t>Accountable Pipeline Safety </a:t>
            </a:r>
            <a:r>
              <a:rPr lang="en-US" dirty="0">
                <a:solidFill>
                  <a:schemeClr val="tx1"/>
                </a:solidFill>
              </a:rPr>
              <a:t>and Partnership Act of </a:t>
            </a:r>
            <a:r>
              <a:rPr lang="en-US" dirty="0" smtClean="0">
                <a:solidFill>
                  <a:schemeClr val="tx1"/>
                </a:solidFill>
              </a:rPr>
              <a:t>1996</a:t>
            </a:r>
          </a:p>
          <a:p>
            <a:pPr marL="457200" indent="-457200" algn="l">
              <a:buFont typeface="Arial" panose="020B0604020202020204" pitchFamily="34" charset="0"/>
              <a:buChar char="•"/>
            </a:pPr>
            <a:r>
              <a:rPr lang="en-US" dirty="0" smtClean="0">
                <a:solidFill>
                  <a:schemeClr val="tx1"/>
                </a:solidFill>
              </a:rPr>
              <a:t>Pipeline </a:t>
            </a:r>
            <a:r>
              <a:rPr lang="en-US" dirty="0">
                <a:solidFill>
                  <a:schemeClr val="tx1"/>
                </a:solidFill>
              </a:rPr>
              <a:t>Safety Improvement Act of </a:t>
            </a:r>
            <a:r>
              <a:rPr lang="en-US" dirty="0" smtClean="0">
                <a:solidFill>
                  <a:schemeClr val="tx1"/>
                </a:solidFill>
              </a:rPr>
              <a:t>2002 </a:t>
            </a:r>
          </a:p>
          <a:p>
            <a:pPr marL="457200" indent="-457200" algn="l">
              <a:buFont typeface="Arial" panose="020B0604020202020204" pitchFamily="34" charset="0"/>
              <a:buChar char="•"/>
            </a:pPr>
            <a:r>
              <a:rPr lang="en-US" dirty="0" smtClean="0">
                <a:solidFill>
                  <a:schemeClr val="tx1"/>
                </a:solidFill>
              </a:rPr>
              <a:t>and two additional </a:t>
            </a:r>
            <a:r>
              <a:rPr lang="en-US" dirty="0">
                <a:solidFill>
                  <a:schemeClr val="tx1"/>
                </a:solidFill>
              </a:rPr>
              <a:t>Acts in 2006 and 2012</a:t>
            </a:r>
            <a:r>
              <a:rPr lang="en-US" dirty="0" smtClean="0">
                <a:solidFill>
                  <a:schemeClr val="tx1"/>
                </a:solidFill>
              </a:rPr>
              <a:t>. </a:t>
            </a:r>
          </a:p>
        </p:txBody>
      </p:sp>
    </p:spTree>
    <p:extLst>
      <p:ext uri="{BB962C8B-B14F-4D97-AF65-F5344CB8AC3E}">
        <p14:creationId xmlns:p14="http://schemas.microsoft.com/office/powerpoint/2010/main" val="8808651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normAutofit/>
          </a:bodyPr>
          <a:lstStyle/>
          <a:p>
            <a:r>
              <a:rPr lang="en-US" dirty="0"/>
              <a:t>Concurrent with </a:t>
            </a:r>
            <a:r>
              <a:rPr lang="en-US" dirty="0" smtClean="0"/>
              <a:t>the Natural </a:t>
            </a:r>
            <a:r>
              <a:rPr lang="en-US" dirty="0"/>
              <a:t>Gas Pipeline Safety </a:t>
            </a:r>
            <a:r>
              <a:rPr lang="en-US" dirty="0" smtClean="0"/>
              <a:t>Act, </a:t>
            </a:r>
            <a:r>
              <a:rPr lang="en-US" dirty="0"/>
              <a:t>Congress created the Office of Pipeline Safety (OPS) in 1968 to oversee and implement pipeline safety regulations. </a:t>
            </a:r>
          </a:p>
          <a:p>
            <a:endParaRPr lang="en-US" dirty="0"/>
          </a:p>
        </p:txBody>
      </p:sp>
    </p:spTree>
    <p:extLst>
      <p:ext uri="{BB962C8B-B14F-4D97-AF65-F5344CB8AC3E}">
        <p14:creationId xmlns:p14="http://schemas.microsoft.com/office/powerpoint/2010/main" val="9833281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Office of Pipeline Safety (OPS),</a:t>
            </a:r>
          </a:p>
        </p:txBody>
      </p:sp>
      <p:sp>
        <p:nvSpPr>
          <p:cNvPr id="3" name="Content Placeholder 2"/>
          <p:cNvSpPr>
            <a:spLocks noGrp="1"/>
          </p:cNvSpPr>
          <p:nvPr>
            <p:ph idx="4294967295"/>
          </p:nvPr>
        </p:nvSpPr>
        <p:spPr>
          <a:xfrm>
            <a:off x="0" y="1600200"/>
            <a:ext cx="8229600" cy="4525963"/>
          </a:xfrm>
        </p:spPr>
        <p:txBody>
          <a:bodyPr>
            <a:normAutofit fontScale="77500" lnSpcReduction="20000"/>
          </a:bodyPr>
          <a:lstStyle/>
          <a:p>
            <a:r>
              <a:rPr lang="en-US" dirty="0"/>
              <a:t>OPS is housed in the U.S. Department of Transportation (DOT), originally under the Research and Special Programs Administration (</a:t>
            </a:r>
            <a:r>
              <a:rPr lang="en-US" dirty="0" err="1"/>
              <a:t>RSPA</a:t>
            </a:r>
            <a:r>
              <a:rPr lang="en-US" dirty="0"/>
              <a:t>) and now under the Pipeline and Hazardous Materials Safety Administration (</a:t>
            </a:r>
            <a:r>
              <a:rPr lang="en-US" dirty="0" err="1"/>
              <a:t>PHMSA</a:t>
            </a:r>
            <a:r>
              <a:rPr lang="en-US" dirty="0"/>
              <a:t>). </a:t>
            </a:r>
            <a:endParaRPr lang="en-US" dirty="0" smtClean="0"/>
          </a:p>
          <a:p>
            <a:pPr marL="0" indent="0">
              <a:buNone/>
            </a:pPr>
            <a:endParaRPr lang="en-US" dirty="0" smtClean="0"/>
          </a:p>
          <a:p>
            <a:r>
              <a:rPr lang="en-US" dirty="0"/>
              <a:t>The </a:t>
            </a:r>
            <a:r>
              <a:rPr lang="en-US" dirty="0" err="1"/>
              <a:t>PHMSA</a:t>
            </a:r>
            <a:r>
              <a:rPr lang="en-US" dirty="0"/>
              <a:t>-OPS oversees interstate pipelines. States are responsible for intrastate pipelines, via an interagency agreement with </a:t>
            </a:r>
            <a:r>
              <a:rPr lang="en-US" dirty="0" err="1"/>
              <a:t>PHMSA</a:t>
            </a:r>
            <a:r>
              <a:rPr lang="en-US" dirty="0"/>
              <a:t>. The statutes under which </a:t>
            </a:r>
            <a:r>
              <a:rPr lang="en-US" dirty="0" err="1"/>
              <a:t>PHMSA</a:t>
            </a:r>
            <a:r>
              <a:rPr lang="en-US" dirty="0"/>
              <a:t> operates provide for state assumption of all, or part of, the </a:t>
            </a:r>
            <a:r>
              <a:rPr lang="en-US" i="1" dirty="0"/>
              <a:t>intrastate </a:t>
            </a:r>
            <a:r>
              <a:rPr lang="en-US" dirty="0"/>
              <a:t>regulatory and enforcement responsibility through annual “certification agreements.” This cooperative, collaborative relationship between federal and state governments forms the cornerstone of our country’s pipeline safety program.</a:t>
            </a:r>
          </a:p>
        </p:txBody>
      </p:sp>
    </p:spTree>
    <p:extLst>
      <p:ext uri="{BB962C8B-B14F-4D97-AF65-F5344CB8AC3E}">
        <p14:creationId xmlns:p14="http://schemas.microsoft.com/office/powerpoint/2010/main" val="13841332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n-US" dirty="0"/>
              <a:t>Both liquid and natural gas pipelines can be put into four categories:</a:t>
            </a:r>
            <a:br>
              <a:rPr lang="en-US" dirty="0"/>
            </a:br>
            <a:endParaRPr lang="en-US" dirty="0"/>
          </a:p>
        </p:txBody>
      </p:sp>
      <p:sp>
        <p:nvSpPr>
          <p:cNvPr id="3" name="Content Placeholder 2"/>
          <p:cNvSpPr>
            <a:spLocks noGrp="1"/>
          </p:cNvSpPr>
          <p:nvPr>
            <p:ph idx="1"/>
          </p:nvPr>
        </p:nvSpPr>
        <p:spPr/>
        <p:txBody>
          <a:bodyPr>
            <a:normAutofit fontScale="92500" lnSpcReduction="10000"/>
          </a:bodyPr>
          <a:lstStyle/>
          <a:p>
            <a:pPr marL="457200" lvl="1" indent="0">
              <a:buNone/>
            </a:pPr>
            <a:r>
              <a:rPr lang="en-US" dirty="0"/>
              <a:t>(1) </a:t>
            </a:r>
            <a:r>
              <a:rPr lang="en-US" dirty="0">
                <a:effectLst>
                  <a:outerShdw blurRad="38100" dist="38100" dir="2700000" algn="tl">
                    <a:srgbClr val="000000">
                      <a:alpha val="43137"/>
                    </a:srgbClr>
                  </a:outerShdw>
                </a:effectLst>
              </a:rPr>
              <a:t>Flowlines</a:t>
            </a:r>
            <a:r>
              <a:rPr lang="en-US" dirty="0"/>
              <a:t> contain produced wellhead fluids from individual wells that feed production facilities near the wellhead;</a:t>
            </a:r>
          </a:p>
          <a:p>
            <a:pPr marL="457200" lvl="1" indent="0">
              <a:buNone/>
            </a:pPr>
            <a:r>
              <a:rPr lang="en-US" dirty="0"/>
              <a:t>(2) </a:t>
            </a:r>
            <a:r>
              <a:rPr lang="en-US" dirty="0">
                <a:effectLst>
                  <a:outerShdw blurRad="38100" dist="38100" dir="2700000" algn="tl">
                    <a:srgbClr val="000000">
                      <a:alpha val="43137"/>
                    </a:srgbClr>
                  </a:outerShdw>
                </a:effectLst>
              </a:rPr>
              <a:t>Gathering pipelines </a:t>
            </a:r>
            <a:r>
              <a:rPr lang="en-US" dirty="0"/>
              <a:t>tie production facilities with gathering systems that feed into oil storage or natural gas processing facilities;</a:t>
            </a:r>
          </a:p>
          <a:p>
            <a:pPr marL="457200" lvl="1" indent="0">
              <a:buNone/>
            </a:pPr>
            <a:r>
              <a:rPr lang="en-US" dirty="0"/>
              <a:t>(3) </a:t>
            </a:r>
            <a:r>
              <a:rPr lang="en-US" dirty="0">
                <a:effectLst>
                  <a:outerShdw blurRad="38100" dist="38100" dir="2700000" algn="tl">
                    <a:srgbClr val="000000">
                      <a:alpha val="43137"/>
                    </a:srgbClr>
                  </a:outerShdw>
                </a:effectLst>
              </a:rPr>
              <a:t>Transmission pipelines </a:t>
            </a:r>
            <a:r>
              <a:rPr lang="en-US" dirty="0"/>
              <a:t>transport pure natural gas and hydrocarbon liquids (refined or unrefined) over long distances; and</a:t>
            </a:r>
          </a:p>
          <a:p>
            <a:pPr marL="457200" lvl="1" indent="0">
              <a:buNone/>
            </a:pPr>
            <a:r>
              <a:rPr lang="en-US" dirty="0"/>
              <a:t>(4) </a:t>
            </a:r>
            <a:r>
              <a:rPr lang="en-US" dirty="0">
                <a:effectLst>
                  <a:outerShdw blurRad="38100" dist="38100" dir="2700000" algn="tl">
                    <a:srgbClr val="000000">
                      <a:alpha val="43137"/>
                    </a:srgbClr>
                  </a:outerShdw>
                </a:effectLst>
              </a:rPr>
              <a:t>Distribution pipelines </a:t>
            </a:r>
            <a:r>
              <a:rPr lang="en-US" dirty="0"/>
              <a:t>deliver pure natural gas to end users (residential, commercial, industrial).</a:t>
            </a:r>
          </a:p>
          <a:p>
            <a:endParaRPr lang="en-US" dirty="0"/>
          </a:p>
        </p:txBody>
      </p:sp>
    </p:spTree>
    <p:extLst>
      <p:ext uri="{BB962C8B-B14F-4D97-AF65-F5344CB8AC3E}">
        <p14:creationId xmlns:p14="http://schemas.microsoft.com/office/powerpoint/2010/main" val="69785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068762"/>
          </a:xfrm>
        </p:spPr>
        <p:txBody>
          <a:bodyPr>
            <a:noAutofit/>
          </a:bodyPr>
          <a:lstStyle/>
          <a:p>
            <a:r>
              <a:rPr lang="en-US" sz="3200" dirty="0"/>
              <a:t>The federal government establishes minimum pipeline safety </a:t>
            </a:r>
            <a:r>
              <a:rPr lang="en-US" sz="3200" dirty="0" smtClean="0"/>
              <a:t>requirements </a:t>
            </a:r>
            <a:r>
              <a:rPr lang="en-US" sz="3200" dirty="0"/>
              <a:t>for the transportation of gas and hazardous liquids by pipeline. U.S. Code of Federal Regulations (CFR), Title 49 "Transportation", Parts 190 </a:t>
            </a:r>
            <a:r>
              <a:rPr lang="en-US" sz="3200" dirty="0" smtClean="0"/>
              <a:t>– 199 (</a:t>
            </a:r>
            <a:r>
              <a:rPr lang="en-US" sz="3200" dirty="0"/>
              <a:t>49 CFR Parts 191 and 192 (gas) and Part 195 (hazardous liquids</a:t>
            </a:r>
            <a:r>
              <a:rPr lang="en-US" sz="3200" dirty="0" smtClean="0"/>
              <a:t>).</a:t>
            </a:r>
            <a:endParaRPr lang="en-US" sz="3200" dirty="0"/>
          </a:p>
        </p:txBody>
      </p:sp>
      <p:sp>
        <p:nvSpPr>
          <p:cNvPr id="3" name="TextBox 2"/>
          <p:cNvSpPr txBox="1"/>
          <p:nvPr/>
        </p:nvSpPr>
        <p:spPr>
          <a:xfrm>
            <a:off x="1219200" y="4648200"/>
            <a:ext cx="6781800" cy="2246769"/>
          </a:xfrm>
          <a:prstGeom prst="rect">
            <a:avLst/>
          </a:prstGeom>
          <a:noFill/>
        </p:spPr>
        <p:txBody>
          <a:bodyPr wrap="square" rtlCol="0">
            <a:spAutoFit/>
          </a:bodyPr>
          <a:lstStyle/>
          <a:p>
            <a:r>
              <a:rPr lang="en-US" sz="2800" dirty="0"/>
              <a:t>According to the Natural Gas Pipeline Safety Act , states may enact more stringent </a:t>
            </a:r>
            <a:r>
              <a:rPr lang="en-US" sz="2800" dirty="0" smtClean="0"/>
              <a:t>requirements upon </a:t>
            </a:r>
            <a:r>
              <a:rPr lang="en-US" sz="2800" dirty="0"/>
              <a:t>pipeline operators, but cannot waive any minimum requirement without </a:t>
            </a:r>
            <a:r>
              <a:rPr lang="en-US" sz="2800" dirty="0" err="1" smtClean="0"/>
              <a:t>PHMSA</a:t>
            </a:r>
            <a:r>
              <a:rPr lang="en-US" sz="2800" dirty="0" smtClean="0"/>
              <a:t> approval</a:t>
            </a:r>
            <a:r>
              <a:rPr lang="en-US" sz="2800" dirty="0"/>
              <a:t>.</a:t>
            </a:r>
          </a:p>
        </p:txBody>
      </p:sp>
    </p:spTree>
    <p:extLst>
      <p:ext uri="{BB962C8B-B14F-4D97-AF65-F5344CB8AC3E}">
        <p14:creationId xmlns:p14="http://schemas.microsoft.com/office/powerpoint/2010/main" val="267993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Specifically</a:t>
            </a:r>
            <a:r>
              <a:rPr lang="en-US" sz="4000" dirty="0"/>
              <a:t>, these regulations govern:</a:t>
            </a:r>
            <a:br>
              <a:rPr lang="en-US" sz="4000" dirty="0"/>
            </a:br>
            <a:endParaRPr lang="en-US" sz="4000" dirty="0"/>
          </a:p>
        </p:txBody>
      </p:sp>
      <p:sp>
        <p:nvSpPr>
          <p:cNvPr id="3" name="Content Placeholder 2"/>
          <p:cNvSpPr>
            <a:spLocks noGrp="1"/>
          </p:cNvSpPr>
          <p:nvPr>
            <p:ph idx="1"/>
          </p:nvPr>
        </p:nvSpPr>
        <p:spPr>
          <a:xfrm>
            <a:off x="457200" y="990600"/>
            <a:ext cx="8229600" cy="5135563"/>
          </a:xfrm>
        </p:spPr>
        <p:txBody>
          <a:bodyPr>
            <a:normAutofit/>
          </a:bodyPr>
          <a:lstStyle/>
          <a:p>
            <a:r>
              <a:rPr lang="en-US" dirty="0" smtClean="0"/>
              <a:t>Pipe </a:t>
            </a:r>
            <a:r>
              <a:rPr lang="en-US" dirty="0"/>
              <a:t>materials and design, design of pipeline components, welding and </a:t>
            </a:r>
            <a:r>
              <a:rPr lang="en-US" dirty="0" smtClean="0"/>
              <a:t>other methods </a:t>
            </a:r>
            <a:r>
              <a:rPr lang="en-US" dirty="0"/>
              <a:t>of joining, construction requirements, customer meters and service </a:t>
            </a:r>
            <a:r>
              <a:rPr lang="en-US" dirty="0" smtClean="0"/>
              <a:t>lines, corrosion </a:t>
            </a:r>
            <a:r>
              <a:rPr lang="en-US" dirty="0"/>
              <a:t>control, testing, up rating, operations, maintenance, </a:t>
            </a:r>
            <a:r>
              <a:rPr lang="en-US" dirty="0" smtClean="0"/>
              <a:t>personnel qualifications</a:t>
            </a:r>
            <a:r>
              <a:rPr lang="en-US" dirty="0"/>
              <a:t>, and integrity management</a:t>
            </a:r>
            <a:r>
              <a:rPr lang="en-US" dirty="0" smtClean="0"/>
              <a:t>.</a:t>
            </a:r>
            <a:endParaRPr lang="en-US" dirty="0"/>
          </a:p>
        </p:txBody>
      </p:sp>
    </p:spTree>
    <p:extLst>
      <p:ext uri="{BB962C8B-B14F-4D97-AF65-F5344CB8AC3E}">
        <p14:creationId xmlns:p14="http://schemas.microsoft.com/office/powerpoint/2010/main" val="15955292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059363"/>
          </a:xfrm>
        </p:spPr>
        <p:txBody>
          <a:bodyPr>
            <a:normAutofit fontScale="55000" lnSpcReduction="20000"/>
          </a:bodyPr>
          <a:lstStyle/>
          <a:p>
            <a:pPr marL="0" indent="0">
              <a:buNone/>
            </a:pPr>
            <a:r>
              <a:rPr lang="en-US" dirty="0" smtClean="0"/>
              <a:t>This </a:t>
            </a:r>
            <a:r>
              <a:rPr lang="en-US" dirty="0"/>
              <a:t>risk-based regulatory regime recognizes that pipelines located in </a:t>
            </a:r>
            <a:r>
              <a:rPr lang="en-US" dirty="0" smtClean="0"/>
              <a:t>populated areas</a:t>
            </a:r>
            <a:r>
              <a:rPr lang="en-US" dirty="0"/>
              <a:t>, environmentally sensitive areas and High Consequence Areas (HCAs) </a:t>
            </a:r>
            <a:r>
              <a:rPr lang="en-US" dirty="0" smtClean="0"/>
              <a:t>require more </a:t>
            </a:r>
            <a:r>
              <a:rPr lang="en-US" dirty="0"/>
              <a:t>stringent safety standards and practices than pipelines located in </a:t>
            </a:r>
            <a:r>
              <a:rPr lang="en-US" dirty="0" smtClean="0"/>
              <a:t>largely unpopulated </a:t>
            </a:r>
            <a:r>
              <a:rPr lang="en-US" dirty="0"/>
              <a:t>rural areas.</a:t>
            </a:r>
          </a:p>
          <a:p>
            <a:pPr marL="0" indent="0">
              <a:buNone/>
            </a:pPr>
            <a:r>
              <a:rPr lang="en-US" dirty="0"/>
              <a:t>o As a result of these requirements, transmission pipeline operations are generally</a:t>
            </a:r>
          </a:p>
          <a:p>
            <a:pPr marL="0" indent="0">
              <a:buNone/>
            </a:pPr>
            <a:r>
              <a:rPr lang="en-US" dirty="0"/>
              <a:t>remotely monitored and controlled continuously, have extensive leak detection</a:t>
            </a:r>
          </a:p>
          <a:p>
            <a:pPr marL="0" indent="0">
              <a:buNone/>
            </a:pPr>
            <a:r>
              <a:rPr lang="en-US" dirty="0"/>
              <a:t>and back-up systems (for example, automate shutdown systems), and conduct</a:t>
            </a:r>
          </a:p>
          <a:p>
            <a:pPr marL="0" indent="0">
              <a:buNone/>
            </a:pPr>
            <a:r>
              <a:rPr lang="en-US" dirty="0" smtClean="0"/>
              <a:t>regularly-scheduled </a:t>
            </a:r>
            <a:r>
              <a:rPr lang="en-US" dirty="0"/>
              <a:t>inspections to monitor internal and external corrosion, third</a:t>
            </a:r>
          </a:p>
          <a:p>
            <a:pPr marL="0" indent="0">
              <a:buNone/>
            </a:pPr>
            <a:r>
              <a:rPr lang="en-US" dirty="0"/>
              <a:t>party damage, or construction/manufacturing issues.</a:t>
            </a:r>
          </a:p>
          <a:p>
            <a:pPr marL="0" indent="0">
              <a:buNone/>
            </a:pPr>
            <a:endParaRPr lang="en-US" dirty="0" smtClean="0"/>
          </a:p>
          <a:p>
            <a:pPr marL="0" indent="0">
              <a:buNone/>
            </a:pPr>
            <a:r>
              <a:rPr lang="en-US" dirty="0" smtClean="0"/>
              <a:t>o </a:t>
            </a:r>
            <a:r>
              <a:rPr lang="en-US" dirty="0"/>
              <a:t>Gas distribution systems are also subject to risk-based regulations, and operators</a:t>
            </a:r>
          </a:p>
          <a:p>
            <a:pPr marL="0" indent="0">
              <a:buNone/>
            </a:pPr>
            <a:r>
              <a:rPr lang="en-US" dirty="0"/>
              <a:t>have distribution integrity management plans that address the major threats to</a:t>
            </a:r>
          </a:p>
          <a:p>
            <a:pPr marL="0" indent="0">
              <a:buNone/>
            </a:pPr>
            <a:r>
              <a:rPr lang="en-US" dirty="0"/>
              <a:t>their systems. Most new gas services are installed with an excess flow valve that</a:t>
            </a:r>
          </a:p>
          <a:p>
            <a:pPr marL="0" indent="0">
              <a:buNone/>
            </a:pPr>
            <a:r>
              <a:rPr lang="en-US" dirty="0"/>
              <a:t>will shut off the flow of gas if the service is broken.</a:t>
            </a:r>
          </a:p>
        </p:txBody>
      </p:sp>
    </p:spTree>
    <p:extLst>
      <p:ext uri="{BB962C8B-B14F-4D97-AF65-F5344CB8AC3E}">
        <p14:creationId xmlns:p14="http://schemas.microsoft.com/office/powerpoint/2010/main" val="30050076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Code of Federal Regulations (49 CFR Parts 191, 195) requires operators of hazardous liquid and natural gas transmission and distribution pipelines to submit annual reports to </a:t>
            </a:r>
            <a:r>
              <a:rPr lang="en-US" dirty="0" err="1"/>
              <a:t>PHMSA</a:t>
            </a:r>
            <a:r>
              <a:rPr lang="en-US" dirty="0"/>
              <a:t>. Annual reports include general information such as total pipeline mileage, commodities transported, miles by material, and installation dates.</a:t>
            </a:r>
          </a:p>
        </p:txBody>
      </p:sp>
    </p:spTree>
    <p:extLst>
      <p:ext uri="{BB962C8B-B14F-4D97-AF65-F5344CB8AC3E}">
        <p14:creationId xmlns:p14="http://schemas.microsoft.com/office/powerpoint/2010/main" val="8507662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Inspector Allocation Chart"/>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59301" y="1748895"/>
            <a:ext cx="7225397" cy="4228572"/>
          </a:xfrm>
          <a:prstGeom prst="rect">
            <a:avLst/>
          </a:prstGeom>
          <a:noFill/>
          <a:ln>
            <a:noFill/>
          </a:ln>
        </p:spPr>
      </p:pic>
    </p:spTree>
    <p:extLst>
      <p:ext uri="{BB962C8B-B14F-4D97-AF65-F5344CB8AC3E}">
        <p14:creationId xmlns:p14="http://schemas.microsoft.com/office/powerpoint/2010/main" val="6996312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Both federal and state agencies regulate authorized gathering, distribution or transmission pipelines. </a:t>
            </a:r>
          </a:p>
          <a:p>
            <a:r>
              <a:rPr lang="en-US" dirty="0" smtClean="0"/>
              <a:t>Interstate pipelines are managed by Federal Energy Regulatory Commission (FERC) and US Department of Transportation (DOT). </a:t>
            </a:r>
          </a:p>
          <a:p>
            <a:r>
              <a:rPr lang="en-US" dirty="0" smtClean="0"/>
              <a:t>Once the pipelines are in operation the DOT’s Pipeline and Hazardous Material Safety Administration (PHMSA), acting through the Office of Pipeline Safety (OPS), regulates, monitors and enforces the safety of the pipelines. </a:t>
            </a:r>
            <a:endParaRPr lang="en-US" dirty="0"/>
          </a:p>
        </p:txBody>
      </p:sp>
    </p:spTree>
    <p:extLst>
      <p:ext uri="{BB962C8B-B14F-4D97-AF65-F5344CB8AC3E}">
        <p14:creationId xmlns:p14="http://schemas.microsoft.com/office/powerpoint/2010/main" val="13088235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State Regulatory Agencies</a:t>
            </a:r>
            <a:br>
              <a:rPr lang="en-US" b="1" dirty="0"/>
            </a:br>
            <a:endParaRPr lang="en-US" dirty="0"/>
          </a:p>
        </p:txBody>
      </p:sp>
      <p:sp>
        <p:nvSpPr>
          <p:cNvPr id="3" name="Content Placeholder 2"/>
          <p:cNvSpPr>
            <a:spLocks noGrp="1"/>
          </p:cNvSpPr>
          <p:nvPr>
            <p:ph idx="1"/>
          </p:nvPr>
        </p:nvSpPr>
        <p:spPr>
          <a:xfrm>
            <a:off x="457200" y="1143000"/>
            <a:ext cx="8229600" cy="4983163"/>
          </a:xfrm>
        </p:spPr>
        <p:txBody>
          <a:bodyPr>
            <a:normAutofit fontScale="70000" lnSpcReduction="20000"/>
          </a:bodyPr>
          <a:lstStyle/>
          <a:p>
            <a:pPr marL="0" indent="0">
              <a:buNone/>
            </a:pPr>
            <a:r>
              <a:rPr lang="en-US" dirty="0" smtClean="0"/>
              <a:t>The </a:t>
            </a:r>
            <a:r>
              <a:rPr lang="en-US" dirty="0"/>
              <a:t>Colorado Public Utilities Commission (</a:t>
            </a:r>
            <a:r>
              <a:rPr lang="en-US" dirty="0" err="1"/>
              <a:t>COPUC</a:t>
            </a:r>
            <a:r>
              <a:rPr lang="en-US" dirty="0"/>
              <a:t>) Gas Pipeline Safety Section is charged </a:t>
            </a:r>
            <a:r>
              <a:rPr lang="en-US" dirty="0" smtClean="0"/>
              <a:t>with confirming </a:t>
            </a:r>
            <a:r>
              <a:rPr lang="en-US" dirty="0"/>
              <a:t>compliance with and enforcing the State's intrastate gas pipeline </a:t>
            </a:r>
            <a:r>
              <a:rPr lang="en-US" dirty="0" smtClean="0"/>
              <a:t>safety regulations </a:t>
            </a:r>
            <a:r>
              <a:rPr lang="en-US" dirty="0"/>
              <a:t>in order to provide public safety to the citizens of Colorado. </a:t>
            </a:r>
            <a:endParaRPr lang="en-US" dirty="0" smtClean="0"/>
          </a:p>
          <a:p>
            <a:pPr marL="0" indent="0">
              <a:buNone/>
            </a:pPr>
            <a:r>
              <a:rPr lang="en-US" dirty="0" smtClean="0"/>
              <a:t>Nationally</a:t>
            </a:r>
            <a:r>
              <a:rPr lang="en-US" dirty="0"/>
              <a:t>, </a:t>
            </a:r>
            <a:r>
              <a:rPr lang="en-US" dirty="0" smtClean="0"/>
              <a:t>the majority </a:t>
            </a:r>
            <a:r>
              <a:rPr lang="en-US" dirty="0"/>
              <a:t>of pipeline inspections are carried out by state inspectors who work for </a:t>
            </a:r>
            <a:r>
              <a:rPr lang="en-US" dirty="0" smtClean="0"/>
              <a:t>state agencies</a:t>
            </a:r>
            <a:r>
              <a:rPr lang="en-US" dirty="0"/>
              <a:t>, generally their Public Utility Commissions or State Fire Marshal offices. </a:t>
            </a:r>
            <a:endParaRPr lang="en-US" dirty="0" smtClean="0"/>
          </a:p>
          <a:p>
            <a:pPr marL="0" indent="0">
              <a:buNone/>
            </a:pPr>
            <a:r>
              <a:rPr lang="en-US" dirty="0" smtClean="0"/>
              <a:t>The </a:t>
            </a:r>
            <a:r>
              <a:rPr lang="en-US" dirty="0" err="1" smtClean="0"/>
              <a:t>COPUC</a:t>
            </a:r>
            <a:r>
              <a:rPr lang="en-US" dirty="0"/>
              <a:t> </a:t>
            </a:r>
            <a:r>
              <a:rPr lang="en-US" dirty="0" smtClean="0"/>
              <a:t>carries </a:t>
            </a:r>
            <a:r>
              <a:rPr lang="en-US" dirty="0"/>
              <a:t>out the inspection and monitoring of intrastate gas pipeline system operators </a:t>
            </a:r>
            <a:r>
              <a:rPr lang="en-US" dirty="0" smtClean="0"/>
              <a:t>under the </a:t>
            </a:r>
            <a:r>
              <a:rPr lang="en-US" dirty="0"/>
              <a:t>review of </a:t>
            </a:r>
            <a:r>
              <a:rPr lang="en-US" dirty="0" err="1"/>
              <a:t>PHMSA</a:t>
            </a:r>
            <a:r>
              <a:rPr lang="en-US" dirty="0"/>
              <a:t>. </a:t>
            </a:r>
            <a:endParaRPr lang="en-US" dirty="0" smtClean="0"/>
          </a:p>
          <a:p>
            <a:pPr marL="0" indent="0">
              <a:buNone/>
            </a:pPr>
            <a:r>
              <a:rPr lang="en-US" dirty="0" smtClean="0"/>
              <a:t>Regulated </a:t>
            </a:r>
            <a:r>
              <a:rPr lang="en-US" dirty="0"/>
              <a:t>pipeline facilities include transmission, distribution</a:t>
            </a:r>
            <a:r>
              <a:rPr lang="en-US" dirty="0" smtClean="0"/>
              <a:t>, gathering</a:t>
            </a:r>
            <a:r>
              <a:rPr lang="en-US" dirty="0"/>
              <a:t>, master metered, liquefied natural gas (LNG), and propane (LPG) gas systems</a:t>
            </a:r>
            <a:r>
              <a:rPr lang="en-US" dirty="0" smtClean="0"/>
              <a:t>.</a:t>
            </a:r>
          </a:p>
          <a:p>
            <a:pPr marL="0" indent="0">
              <a:buNone/>
            </a:pPr>
            <a:r>
              <a:rPr lang="en-US" dirty="0" smtClean="0"/>
              <a:t> The </a:t>
            </a:r>
            <a:r>
              <a:rPr lang="en-US" dirty="0" err="1" smtClean="0"/>
              <a:t>COPUC</a:t>
            </a:r>
            <a:r>
              <a:rPr lang="en-US" dirty="0" smtClean="0"/>
              <a:t> </a:t>
            </a:r>
            <a:r>
              <a:rPr lang="en-US" dirty="0"/>
              <a:t>does not have jurisdiction over pipelines not engaged in transport (i.e. </a:t>
            </a:r>
            <a:r>
              <a:rPr lang="en-US" dirty="0" smtClean="0"/>
              <a:t>pipelines directly </a:t>
            </a:r>
            <a:r>
              <a:rPr lang="en-US" dirty="0"/>
              <a:t>associated with gas production, and gas piping within a home or business that is </a:t>
            </a:r>
            <a:r>
              <a:rPr lang="en-US" dirty="0" smtClean="0"/>
              <a:t>the responsibility </a:t>
            </a:r>
            <a:r>
              <a:rPr lang="en-US" dirty="0"/>
              <a:t>of the customer and is regulated by the city or county building codes</a:t>
            </a:r>
            <a:r>
              <a:rPr lang="en-US" dirty="0" smtClean="0"/>
              <a:t>). </a:t>
            </a:r>
          </a:p>
        </p:txBody>
      </p:sp>
    </p:spTree>
    <p:extLst>
      <p:ext uri="{BB962C8B-B14F-4D97-AF65-F5344CB8AC3E}">
        <p14:creationId xmlns:p14="http://schemas.microsoft.com/office/powerpoint/2010/main" val="40496677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Colorado Oil and Gas Conservation Commission (</a:t>
            </a:r>
            <a:r>
              <a:rPr lang="en-US" dirty="0" err="1"/>
              <a:t>COGCC</a:t>
            </a:r>
            <a:r>
              <a:rPr lang="en-US" dirty="0"/>
              <a:t>) </a:t>
            </a:r>
          </a:p>
        </p:txBody>
      </p:sp>
      <p:sp>
        <p:nvSpPr>
          <p:cNvPr id="3" name="Content Placeholder 2"/>
          <p:cNvSpPr>
            <a:spLocks noGrp="1"/>
          </p:cNvSpPr>
          <p:nvPr>
            <p:ph idx="1"/>
          </p:nvPr>
        </p:nvSpPr>
        <p:spPr/>
        <p:txBody>
          <a:bodyPr>
            <a:normAutofit fontScale="77500" lnSpcReduction="20000"/>
          </a:bodyPr>
          <a:lstStyle/>
          <a:p>
            <a:r>
              <a:rPr lang="en-US" dirty="0" smtClean="0"/>
              <a:t>regulates </a:t>
            </a:r>
            <a:r>
              <a:rPr lang="en-US" dirty="0"/>
              <a:t>the production of oil and gas. </a:t>
            </a:r>
            <a:endParaRPr lang="en-US" dirty="0" smtClean="0"/>
          </a:p>
          <a:p>
            <a:r>
              <a:rPr lang="en-US" dirty="0" smtClean="0"/>
              <a:t>The </a:t>
            </a:r>
            <a:r>
              <a:rPr lang="en-US" dirty="0"/>
              <a:t>mission of </a:t>
            </a:r>
            <a:r>
              <a:rPr lang="en-US" dirty="0" err="1"/>
              <a:t>COGCC</a:t>
            </a:r>
            <a:r>
              <a:rPr lang="en-US" dirty="0"/>
              <a:t> is to foster the responsible development of Colorado's oil and gas natural resources. </a:t>
            </a:r>
            <a:endParaRPr lang="en-US" dirty="0" smtClean="0"/>
          </a:p>
          <a:p>
            <a:r>
              <a:rPr lang="en-US" dirty="0" smtClean="0"/>
              <a:t>Responsible </a:t>
            </a:r>
            <a:r>
              <a:rPr lang="en-US" dirty="0"/>
              <a:t>development results in the efficient exploration and production of oil and gas resources in a manner consistent with the protection of public health, safety and welfare, prevention of waste, protection of mineral owners' correlative rights, and prevention and mitigation of adverse environmental impacts. </a:t>
            </a:r>
            <a:endParaRPr lang="en-US" dirty="0" smtClean="0"/>
          </a:p>
          <a:p>
            <a:r>
              <a:rPr lang="en-US" dirty="0" err="1" smtClean="0"/>
              <a:t>COGCC</a:t>
            </a:r>
            <a:r>
              <a:rPr lang="en-US" dirty="0" smtClean="0"/>
              <a:t> </a:t>
            </a:r>
            <a:r>
              <a:rPr lang="en-US" dirty="0"/>
              <a:t>pipeline jurisdiction generally pertains to flowline construction, inspection and integrity along with regulating the reporting of spills, releases or leaks from all flowlines and gathering lines</a:t>
            </a:r>
            <a:r>
              <a:rPr lang="en-US" dirty="0" smtClean="0"/>
              <a:t>..</a:t>
            </a:r>
            <a:endParaRPr lang="en-US" dirty="0"/>
          </a:p>
          <a:p>
            <a:endParaRPr lang="en-US" dirty="0"/>
          </a:p>
        </p:txBody>
      </p:sp>
    </p:spTree>
    <p:extLst>
      <p:ext uri="{BB962C8B-B14F-4D97-AF65-F5344CB8AC3E}">
        <p14:creationId xmlns:p14="http://schemas.microsoft.com/office/powerpoint/2010/main" val="42457219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Colorado Department of Public Health and Environment (</a:t>
            </a:r>
            <a:r>
              <a:rPr lang="en-US" dirty="0" err="1"/>
              <a:t>CDPHE</a:t>
            </a:r>
            <a:r>
              <a:rPr lang="en-US" dirty="0"/>
              <a:t>) </a:t>
            </a:r>
          </a:p>
        </p:txBody>
      </p:sp>
      <p:sp>
        <p:nvSpPr>
          <p:cNvPr id="3" name="Content Placeholder 2"/>
          <p:cNvSpPr>
            <a:spLocks noGrp="1"/>
          </p:cNvSpPr>
          <p:nvPr>
            <p:ph idx="1"/>
          </p:nvPr>
        </p:nvSpPr>
        <p:spPr/>
        <p:txBody>
          <a:bodyPr>
            <a:normAutofit fontScale="85000" lnSpcReduction="20000"/>
          </a:bodyPr>
          <a:lstStyle/>
          <a:p>
            <a:r>
              <a:rPr lang="en-US" dirty="0" smtClean="0"/>
              <a:t>serves </a:t>
            </a:r>
            <a:r>
              <a:rPr lang="en-US" dirty="0"/>
              <a:t>the people of Colorado by providing high-quality, cost-effective public health and environmental protection services. </a:t>
            </a:r>
            <a:endParaRPr lang="en-US" dirty="0" smtClean="0"/>
          </a:p>
          <a:p>
            <a:r>
              <a:rPr lang="en-US" dirty="0" smtClean="0"/>
              <a:t>The </a:t>
            </a:r>
            <a:r>
              <a:rPr lang="en-US" dirty="0"/>
              <a:t>Department pursues its mission through broad-based health and environmental protection that extends to pipeline operators in the areas of air and water quality, hazardous and solid waste management, pollution prevention, environmental leadership and consumer protection. </a:t>
            </a:r>
            <a:endParaRPr lang="en-US" dirty="0" smtClean="0"/>
          </a:p>
          <a:p>
            <a:r>
              <a:rPr lang="en-US" dirty="0" smtClean="0"/>
              <a:t>The </a:t>
            </a:r>
            <a:r>
              <a:rPr lang="en-US" dirty="0"/>
              <a:t>mission of the Department is to protect and improve the health of Colorado’s people and the quality of its environment</a:t>
            </a:r>
          </a:p>
        </p:txBody>
      </p:sp>
    </p:spTree>
    <p:extLst>
      <p:ext uri="{BB962C8B-B14F-4D97-AF65-F5344CB8AC3E}">
        <p14:creationId xmlns:p14="http://schemas.microsoft.com/office/powerpoint/2010/main" val="17484160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62500" lnSpcReduction="20000"/>
          </a:bodyPr>
          <a:lstStyle/>
          <a:p>
            <a:r>
              <a:rPr lang="en-US" dirty="0"/>
              <a:t>Although the federal government is responsible for developing, issuing and enforcing pipeline safety regulations, most inspections are conducted by state regulatory agencies, which are responsible for regulation, inspection and enforcement of pipelines within state boundaries. The state agency regulations must be at least as stringent as the federal regulations. </a:t>
            </a:r>
            <a:endParaRPr lang="en-US" dirty="0" smtClean="0"/>
          </a:p>
          <a:p>
            <a:r>
              <a:rPr lang="en-US" dirty="0"/>
              <a:t>F</a:t>
            </a:r>
            <a:r>
              <a:rPr lang="en-US" dirty="0" smtClean="0"/>
              <a:t>ederal </a:t>
            </a:r>
            <a:r>
              <a:rPr lang="en-US" dirty="0"/>
              <a:t>and state pipeline safety agencies oversee a network of pipelines in the United States and Puerto Rico. States assume all or part of the intrastate regulatory and enforcement responsibility through annual certifications and agreements. Intrastate facilities may include gas distribution, gas transmission and hazardous liquid transmission pipelines, as well as gathering lines, storage </a:t>
            </a:r>
            <a:r>
              <a:rPr lang="en-US" dirty="0" smtClean="0"/>
              <a:t>fields</a:t>
            </a:r>
            <a:r>
              <a:rPr lang="en-US" dirty="0" smtClean="0"/>
              <a:t>, etc</a:t>
            </a:r>
            <a:r>
              <a:rPr lang="en-US" dirty="0" smtClean="0"/>
              <a:t>. </a:t>
            </a:r>
          </a:p>
          <a:p>
            <a:r>
              <a:rPr lang="en-US" dirty="0" smtClean="0"/>
              <a:t>Due </a:t>
            </a:r>
            <a:r>
              <a:rPr lang="en-US" dirty="0"/>
              <a:t>to the vast size of the gas distribution pipeline system the majority of pipeline inspections are carried out by state </a:t>
            </a:r>
            <a:r>
              <a:rPr lang="en-US" dirty="0" smtClean="0"/>
              <a:t>inspectors who work for state agencies. </a:t>
            </a:r>
            <a:r>
              <a:rPr lang="en-US" dirty="0"/>
              <a:t>If a state has a certified pipeline safety program, a state agency is responsible for conducting inspections of intrastate pipelines that lie entirely within a state's borders</a:t>
            </a:r>
            <a:r>
              <a:rPr lang="en-US" dirty="0" smtClean="0"/>
              <a:t>. </a:t>
            </a:r>
            <a:endParaRPr lang="en-US" dirty="0"/>
          </a:p>
        </p:txBody>
      </p:sp>
    </p:spTree>
    <p:extLst>
      <p:ext uri="{BB962C8B-B14F-4D97-AF65-F5344CB8AC3E}">
        <p14:creationId xmlns:p14="http://schemas.microsoft.com/office/powerpoint/2010/main" val="12903061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Northwest Colorado</a:t>
            </a:r>
            <a:endParaRPr lang="en-US" dirty="0"/>
          </a:p>
        </p:txBody>
      </p:sp>
      <p:sp>
        <p:nvSpPr>
          <p:cNvPr id="3" name="Content Placeholder 2"/>
          <p:cNvSpPr>
            <a:spLocks noGrp="1"/>
          </p:cNvSpPr>
          <p:nvPr>
            <p:ph idx="1"/>
          </p:nvPr>
        </p:nvSpPr>
        <p:spPr/>
        <p:txBody>
          <a:bodyPr/>
          <a:lstStyle/>
          <a:p>
            <a:r>
              <a:rPr lang="en-US" dirty="0" smtClean="0"/>
              <a:t>There are over 1,082 </a:t>
            </a:r>
            <a:r>
              <a:rPr lang="en-US" dirty="0" err="1" smtClean="0"/>
              <a:t>O&amp;G</a:t>
            </a:r>
            <a:r>
              <a:rPr lang="en-US" dirty="0" smtClean="0"/>
              <a:t> pipeline Rights-of-way (more than </a:t>
            </a:r>
            <a:r>
              <a:rPr lang="en-US" dirty="0" smtClean="0"/>
              <a:t>17,383 </a:t>
            </a:r>
            <a:r>
              <a:rPr lang="en-US" dirty="0" smtClean="0"/>
              <a:t>acres) in NW Colorado. </a:t>
            </a:r>
            <a:endParaRPr lang="en-US" dirty="0" smtClean="0"/>
          </a:p>
          <a:p>
            <a:pPr lvl="1"/>
            <a:r>
              <a:rPr lang="en-US" dirty="0" err="1" smtClean="0"/>
              <a:t>WRFO</a:t>
            </a:r>
            <a:r>
              <a:rPr lang="en-US" dirty="0" smtClean="0"/>
              <a:t>  728 authorized O &amp; G Pipelines, 342 closed</a:t>
            </a:r>
            <a:endParaRPr lang="en-US" dirty="0" smtClean="0"/>
          </a:p>
          <a:p>
            <a:pPr lvl="1"/>
            <a:r>
              <a:rPr lang="en-US" dirty="0" err="1" smtClean="0"/>
              <a:t>LSFO</a:t>
            </a:r>
            <a:r>
              <a:rPr lang="en-US" dirty="0"/>
              <a:t> </a:t>
            </a:r>
            <a:r>
              <a:rPr lang="en-US" dirty="0" smtClean="0"/>
              <a:t>230 </a:t>
            </a:r>
            <a:r>
              <a:rPr lang="en-US" dirty="0"/>
              <a:t>authorized O &amp; G Pipelines, 6</a:t>
            </a:r>
            <a:r>
              <a:rPr lang="en-US" dirty="0" smtClean="0"/>
              <a:t>2 </a:t>
            </a:r>
            <a:r>
              <a:rPr lang="en-US" dirty="0"/>
              <a:t>closed</a:t>
            </a:r>
            <a:endParaRPr lang="en-US" dirty="0" smtClean="0"/>
          </a:p>
          <a:p>
            <a:pPr lvl="1"/>
            <a:r>
              <a:rPr lang="en-US" dirty="0" err="1" smtClean="0"/>
              <a:t>CRVFO</a:t>
            </a:r>
            <a:r>
              <a:rPr lang="en-US" dirty="0"/>
              <a:t> </a:t>
            </a:r>
            <a:r>
              <a:rPr lang="en-US" dirty="0" smtClean="0"/>
              <a:t>116 </a:t>
            </a:r>
            <a:r>
              <a:rPr lang="en-US" dirty="0"/>
              <a:t>authorized O &amp; G Pipelines, </a:t>
            </a:r>
            <a:r>
              <a:rPr lang="en-US" dirty="0" smtClean="0"/>
              <a:t>71 </a:t>
            </a:r>
            <a:r>
              <a:rPr lang="en-US" dirty="0"/>
              <a:t>closed</a:t>
            </a:r>
            <a:endParaRPr lang="en-US" dirty="0" smtClean="0"/>
          </a:p>
          <a:p>
            <a:pPr lvl="1"/>
            <a:r>
              <a:rPr lang="en-US" dirty="0" err="1" smtClean="0"/>
              <a:t>KFO</a:t>
            </a:r>
            <a:r>
              <a:rPr lang="en-US" dirty="0" smtClean="0"/>
              <a:t> 8 </a:t>
            </a:r>
            <a:r>
              <a:rPr lang="en-US" dirty="0"/>
              <a:t>authorized O &amp; G Pipelines, 3</a:t>
            </a:r>
            <a:r>
              <a:rPr lang="en-US" dirty="0" smtClean="0"/>
              <a:t> </a:t>
            </a:r>
            <a:r>
              <a:rPr lang="en-US" dirty="0"/>
              <a:t>closed</a:t>
            </a:r>
            <a:endParaRPr lang="en-US" dirty="0" smtClean="0"/>
          </a:p>
          <a:p>
            <a:pPr lvl="1"/>
            <a:endParaRPr lang="en-US" dirty="0" smtClean="0"/>
          </a:p>
          <a:p>
            <a:endParaRPr lang="en-US" dirty="0"/>
          </a:p>
        </p:txBody>
      </p:sp>
    </p:spTree>
    <p:extLst>
      <p:ext uri="{BB962C8B-B14F-4D97-AF65-F5344CB8AC3E}">
        <p14:creationId xmlns:p14="http://schemas.microsoft.com/office/powerpoint/2010/main" val="344768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down)">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Location Regulation (Local)</a:t>
            </a:r>
            <a:br>
              <a:rPr lang="en-US" b="1" dirty="0"/>
            </a:br>
            <a:endParaRPr lang="en-US" dirty="0"/>
          </a:p>
        </p:txBody>
      </p:sp>
      <p:sp>
        <p:nvSpPr>
          <p:cNvPr id="3" name="Content Placeholder 2"/>
          <p:cNvSpPr>
            <a:spLocks noGrp="1"/>
          </p:cNvSpPr>
          <p:nvPr>
            <p:ph idx="1"/>
          </p:nvPr>
        </p:nvSpPr>
        <p:spPr>
          <a:xfrm>
            <a:off x="457200" y="1066800"/>
            <a:ext cx="8229600" cy="5059363"/>
          </a:xfrm>
        </p:spPr>
        <p:txBody>
          <a:bodyPr>
            <a:normAutofit fontScale="70000" lnSpcReduction="20000"/>
          </a:bodyPr>
          <a:lstStyle/>
          <a:p>
            <a:pPr marL="0" indent="0">
              <a:buNone/>
            </a:pPr>
            <a:r>
              <a:rPr lang="en-US" dirty="0" smtClean="0"/>
              <a:t>Local </a:t>
            </a:r>
            <a:r>
              <a:rPr lang="en-US" dirty="0"/>
              <a:t>governments exercise land use authority to provide certain regulation on natural </a:t>
            </a:r>
            <a:r>
              <a:rPr lang="en-US" dirty="0" smtClean="0"/>
              <a:t>gas and </a:t>
            </a:r>
            <a:r>
              <a:rPr lang="en-US" dirty="0"/>
              <a:t>petroleum pipelines. It should be noted that regulations vary based on the </a:t>
            </a:r>
            <a:r>
              <a:rPr lang="en-US" dirty="0" smtClean="0"/>
              <a:t>county; however</a:t>
            </a:r>
            <a:r>
              <a:rPr lang="en-US" dirty="0"/>
              <a:t>, the pipeline approval process usually falls into two permitting categories</a:t>
            </a:r>
            <a:r>
              <a:rPr lang="en-US" dirty="0" smtClean="0"/>
              <a:t>. </a:t>
            </a:r>
          </a:p>
          <a:p>
            <a:endParaRPr lang="en-US" dirty="0"/>
          </a:p>
          <a:p>
            <a:r>
              <a:rPr lang="en-US" dirty="0" smtClean="0"/>
              <a:t>Special </a:t>
            </a:r>
            <a:r>
              <a:rPr lang="en-US" dirty="0"/>
              <a:t>use permit- </a:t>
            </a:r>
            <a:r>
              <a:rPr lang="en-US" i="1" dirty="0"/>
              <a:t>May </a:t>
            </a:r>
            <a:r>
              <a:rPr lang="en-US" dirty="0"/>
              <a:t>be subject to approval by the Board of County </a:t>
            </a:r>
            <a:r>
              <a:rPr lang="en-US" dirty="0" smtClean="0"/>
              <a:t>Commissioners (</a:t>
            </a:r>
            <a:r>
              <a:rPr lang="en-US" dirty="0"/>
              <a:t>BCC). </a:t>
            </a:r>
          </a:p>
          <a:p>
            <a:r>
              <a:rPr lang="en-US" dirty="0" smtClean="0"/>
              <a:t>Conditional </a:t>
            </a:r>
            <a:r>
              <a:rPr lang="en-US" dirty="0"/>
              <a:t>use permit- Must be approved by the Board of County Commissioners</a:t>
            </a:r>
            <a:r>
              <a:rPr lang="en-US" dirty="0" smtClean="0"/>
              <a:t>. Some </a:t>
            </a:r>
            <a:r>
              <a:rPr lang="en-US" dirty="0"/>
              <a:t>counties consider conditional use permits for “major facilities”. </a:t>
            </a:r>
            <a:r>
              <a:rPr lang="en-US" dirty="0" smtClean="0"/>
              <a:t>Pipelines determined </a:t>
            </a:r>
            <a:r>
              <a:rPr lang="en-US" dirty="0"/>
              <a:t>to be a “major facility” typically have a diameter greater than 10”, </a:t>
            </a:r>
            <a:r>
              <a:rPr lang="en-US" dirty="0" smtClean="0"/>
              <a:t>a hoop </a:t>
            </a:r>
            <a:r>
              <a:rPr lang="en-US" dirty="0"/>
              <a:t>stress greater than 20%, and are in proximity to residences or other </a:t>
            </a:r>
            <a:r>
              <a:rPr lang="en-US" dirty="0" smtClean="0"/>
              <a:t>sensitive areas</a:t>
            </a:r>
            <a:r>
              <a:rPr lang="en-US" dirty="0"/>
              <a:t>. Requirements include notification to adjacent landowners, legal notification </a:t>
            </a:r>
            <a:r>
              <a:rPr lang="en-US" dirty="0" smtClean="0"/>
              <a:t>in a </a:t>
            </a:r>
            <a:r>
              <a:rPr lang="en-US" dirty="0"/>
              <a:t>public newspaper, and a public hearing. </a:t>
            </a:r>
          </a:p>
          <a:p>
            <a:pPr marL="0" indent="0">
              <a:buNone/>
            </a:pPr>
            <a:r>
              <a:rPr lang="en-US" dirty="0"/>
              <a:t>• Most counties require pipeline companies to submit copies of federal regulators’ </a:t>
            </a:r>
            <a:r>
              <a:rPr lang="en-US" dirty="0" smtClean="0"/>
              <a:t>approval permits</a:t>
            </a:r>
            <a:r>
              <a:rPr lang="en-US" dirty="0"/>
              <a:t>, copies of landowner lease agreements, and additional materials.</a:t>
            </a:r>
          </a:p>
        </p:txBody>
      </p:sp>
    </p:spTree>
    <p:extLst>
      <p:ext uri="{BB962C8B-B14F-4D97-AF65-F5344CB8AC3E}">
        <p14:creationId xmlns:p14="http://schemas.microsoft.com/office/powerpoint/2010/main" val="22412605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Pipeline Failure Causes:</a:t>
            </a:r>
          </a:p>
        </p:txBody>
      </p:sp>
      <p:sp>
        <p:nvSpPr>
          <p:cNvPr id="3" name="Content Placeholder 2"/>
          <p:cNvSpPr>
            <a:spLocks noGrp="1"/>
          </p:cNvSpPr>
          <p:nvPr>
            <p:ph idx="1"/>
          </p:nvPr>
        </p:nvSpPr>
        <p:spPr/>
        <p:txBody>
          <a:bodyPr>
            <a:normAutofit fontScale="77500" lnSpcReduction="20000"/>
          </a:bodyPr>
          <a:lstStyle/>
          <a:p>
            <a:r>
              <a:rPr lang="en-US" dirty="0" smtClean="0"/>
              <a:t>Corrosion </a:t>
            </a:r>
            <a:endParaRPr lang="en-US" dirty="0"/>
          </a:p>
          <a:p>
            <a:r>
              <a:rPr lang="en-US" dirty="0" smtClean="0"/>
              <a:t>External </a:t>
            </a:r>
            <a:r>
              <a:rPr lang="en-US" dirty="0"/>
              <a:t>Corrosion</a:t>
            </a:r>
          </a:p>
          <a:p>
            <a:r>
              <a:rPr lang="en-US" dirty="0" smtClean="0"/>
              <a:t>Internal </a:t>
            </a:r>
            <a:r>
              <a:rPr lang="en-US" dirty="0"/>
              <a:t>Corrosion</a:t>
            </a:r>
          </a:p>
          <a:p>
            <a:r>
              <a:rPr lang="en-US" dirty="0" smtClean="0"/>
              <a:t>Stress </a:t>
            </a:r>
            <a:r>
              <a:rPr lang="en-US" dirty="0"/>
              <a:t>Corrosion Cracking (SCC) </a:t>
            </a:r>
          </a:p>
          <a:p>
            <a:r>
              <a:rPr lang="en-US" dirty="0" smtClean="0"/>
              <a:t>Selective </a:t>
            </a:r>
            <a:r>
              <a:rPr lang="en-US" dirty="0"/>
              <a:t>Seam Corrosion (SSC ) </a:t>
            </a:r>
          </a:p>
          <a:p>
            <a:r>
              <a:rPr lang="en-US" dirty="0" smtClean="0"/>
              <a:t>Excavation </a:t>
            </a:r>
            <a:r>
              <a:rPr lang="en-US" dirty="0"/>
              <a:t>Damage</a:t>
            </a:r>
          </a:p>
          <a:p>
            <a:r>
              <a:rPr lang="en-US" dirty="0" smtClean="0"/>
              <a:t>Natural </a:t>
            </a:r>
            <a:r>
              <a:rPr lang="en-US" dirty="0"/>
              <a:t>Force Damage</a:t>
            </a:r>
          </a:p>
          <a:p>
            <a:r>
              <a:rPr lang="en-US" dirty="0" smtClean="0"/>
              <a:t>Other </a:t>
            </a:r>
            <a:r>
              <a:rPr lang="en-US" dirty="0"/>
              <a:t>Outside Force Damage</a:t>
            </a:r>
          </a:p>
          <a:p>
            <a:r>
              <a:rPr lang="en-US" dirty="0" smtClean="0"/>
              <a:t>Material/Weld </a:t>
            </a:r>
            <a:r>
              <a:rPr lang="en-US" dirty="0"/>
              <a:t>Failure</a:t>
            </a:r>
          </a:p>
          <a:p>
            <a:r>
              <a:rPr lang="en-US" dirty="0" smtClean="0"/>
              <a:t> </a:t>
            </a:r>
            <a:r>
              <a:rPr lang="en-US" dirty="0"/>
              <a:t>Equipment Failure</a:t>
            </a:r>
          </a:p>
          <a:p>
            <a:r>
              <a:rPr lang="en-US" dirty="0" smtClean="0"/>
              <a:t>Incorrect </a:t>
            </a:r>
            <a:r>
              <a:rPr lang="en-US" dirty="0"/>
              <a:t>Operation</a:t>
            </a:r>
          </a:p>
          <a:p>
            <a:endParaRPr lang="en-US" dirty="0"/>
          </a:p>
        </p:txBody>
      </p:sp>
    </p:spTree>
    <p:extLst>
      <p:ext uri="{BB962C8B-B14F-4D97-AF65-F5344CB8AC3E}">
        <p14:creationId xmlns:p14="http://schemas.microsoft.com/office/powerpoint/2010/main" val="40963926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K_pipeleak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33400" y="304800"/>
            <a:ext cx="8046508" cy="6034881"/>
          </a:xfrm>
          <a:prstGeom prst="rect">
            <a:avLst/>
          </a:prstGeom>
          <a:noFill/>
        </p:spPr>
      </p:pic>
    </p:spTree>
    <p:extLst>
      <p:ext uri="{BB962C8B-B14F-4D97-AF65-F5344CB8AC3E}">
        <p14:creationId xmlns:p14="http://schemas.microsoft.com/office/powerpoint/2010/main" val="203195808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Pipeline Safety</a:t>
            </a:r>
            <a:br>
              <a:rPr lang="en-US" b="1" dirty="0"/>
            </a:br>
            <a:endParaRPr lang="en-US" dirty="0"/>
          </a:p>
        </p:txBody>
      </p:sp>
      <p:sp>
        <p:nvSpPr>
          <p:cNvPr id="3" name="Content Placeholder 2"/>
          <p:cNvSpPr>
            <a:spLocks noGrp="1"/>
          </p:cNvSpPr>
          <p:nvPr>
            <p:ph idx="1"/>
          </p:nvPr>
        </p:nvSpPr>
        <p:spPr>
          <a:xfrm>
            <a:off x="457200" y="1600200"/>
            <a:ext cx="8229600" cy="4572000"/>
          </a:xfrm>
        </p:spPr>
        <p:txBody>
          <a:bodyPr>
            <a:normAutofit fontScale="47500" lnSpcReduction="20000"/>
          </a:bodyPr>
          <a:lstStyle/>
          <a:p>
            <a:pPr marL="0" indent="0">
              <a:buNone/>
            </a:pPr>
            <a:r>
              <a:rPr lang="en-US" b="1" dirty="0" smtClean="0"/>
              <a:t>1</a:t>
            </a:r>
            <a:r>
              <a:rPr lang="en-US" b="1" dirty="0"/>
              <a:t>. General Framework</a:t>
            </a:r>
          </a:p>
          <a:p>
            <a:pPr marL="0" indent="0">
              <a:buNone/>
            </a:pPr>
            <a:r>
              <a:rPr lang="en-US" dirty="0" smtClean="0"/>
              <a:t>Pipeline </a:t>
            </a:r>
            <a:r>
              <a:rPr lang="en-US" dirty="0"/>
              <a:t>safety is governed by federal law – Federal statutes and regulations, CFR 49</a:t>
            </a:r>
          </a:p>
          <a:p>
            <a:pPr marL="0" indent="0">
              <a:buNone/>
            </a:pPr>
            <a:r>
              <a:rPr lang="en-US" dirty="0"/>
              <a:t>Parts 190 – 199, prescribe comprehensive pipeline safety standards for the pipeline</a:t>
            </a:r>
          </a:p>
          <a:p>
            <a:pPr marL="0" indent="0">
              <a:buNone/>
            </a:pPr>
            <a:r>
              <a:rPr lang="en-US" dirty="0"/>
              <a:t>transportation of natural gas and hazardous liquids.</a:t>
            </a:r>
          </a:p>
          <a:p>
            <a:r>
              <a:rPr lang="en-US" dirty="0" smtClean="0"/>
              <a:t>Interstate </a:t>
            </a:r>
            <a:r>
              <a:rPr lang="en-US" dirty="0"/>
              <a:t>vs. intrastate pipelines, gas vs. liquid – </a:t>
            </a:r>
            <a:r>
              <a:rPr lang="en-US" dirty="0" err="1"/>
              <a:t>PHMSA</a:t>
            </a:r>
            <a:r>
              <a:rPr lang="en-US" dirty="0"/>
              <a:t> has exclusive jurisdiction </a:t>
            </a:r>
            <a:r>
              <a:rPr lang="en-US" dirty="0" smtClean="0"/>
              <a:t>over all </a:t>
            </a:r>
            <a:r>
              <a:rPr lang="en-US" dirty="0"/>
              <a:t>aspects of </a:t>
            </a:r>
            <a:r>
              <a:rPr lang="en-US" i="1" dirty="0"/>
              <a:t>interstate </a:t>
            </a:r>
            <a:r>
              <a:rPr lang="en-US" dirty="0"/>
              <a:t>transmission pipeline safety. For </a:t>
            </a:r>
            <a:r>
              <a:rPr lang="en-US" i="1" dirty="0"/>
              <a:t>intrastate </a:t>
            </a:r>
            <a:r>
              <a:rPr lang="en-US" dirty="0"/>
              <a:t>natural gas </a:t>
            </a:r>
            <a:r>
              <a:rPr lang="en-US" dirty="0" smtClean="0"/>
              <a:t>or hazardous liquids transmission </a:t>
            </a:r>
            <a:r>
              <a:rPr lang="en-US" dirty="0"/>
              <a:t>and gathering pipelines, jurisdiction may be </a:t>
            </a:r>
            <a:r>
              <a:rPr lang="en-US" dirty="0" smtClean="0"/>
              <a:t>delegated to </a:t>
            </a:r>
            <a:r>
              <a:rPr lang="en-US" dirty="0"/>
              <a:t>the states pursuant to a certification agreement between the U.S. DOT and </a:t>
            </a:r>
            <a:r>
              <a:rPr lang="en-US" dirty="0" smtClean="0"/>
              <a:t>the state</a:t>
            </a:r>
            <a:r>
              <a:rPr lang="en-US" dirty="0"/>
              <a:t>. In Colorado:</a:t>
            </a:r>
          </a:p>
          <a:p>
            <a:r>
              <a:rPr lang="en-US" dirty="0" err="1" smtClean="0"/>
              <a:t>PHMSA</a:t>
            </a:r>
            <a:r>
              <a:rPr lang="en-US" dirty="0" smtClean="0"/>
              <a:t> </a:t>
            </a:r>
            <a:r>
              <a:rPr lang="en-US" dirty="0"/>
              <a:t>directly regulates all </a:t>
            </a:r>
            <a:r>
              <a:rPr lang="en-US" b="1" dirty="0"/>
              <a:t>intrastate </a:t>
            </a:r>
            <a:r>
              <a:rPr lang="en-US" dirty="0"/>
              <a:t>hazardous liquid pipelines (</a:t>
            </a:r>
            <a:r>
              <a:rPr lang="en-US" dirty="0" smtClean="0"/>
              <a:t>including regulated </a:t>
            </a:r>
            <a:r>
              <a:rPr lang="en-US" dirty="0"/>
              <a:t>rural gathering) and all </a:t>
            </a:r>
            <a:r>
              <a:rPr lang="en-US" b="1" dirty="0"/>
              <a:t>interstate </a:t>
            </a:r>
            <a:r>
              <a:rPr lang="en-US" dirty="0"/>
              <a:t>natural gas and hazardous </a:t>
            </a:r>
            <a:r>
              <a:rPr lang="en-US" dirty="0" smtClean="0"/>
              <a:t>liquid pipelines</a:t>
            </a:r>
            <a:r>
              <a:rPr lang="en-US" dirty="0"/>
              <a:t>.</a:t>
            </a:r>
          </a:p>
          <a:p>
            <a:r>
              <a:rPr lang="en-US" dirty="0" smtClean="0"/>
              <a:t> </a:t>
            </a:r>
            <a:r>
              <a:rPr lang="en-US" dirty="0" err="1"/>
              <a:t>COPUC</a:t>
            </a:r>
            <a:r>
              <a:rPr lang="en-US" dirty="0"/>
              <a:t> regulates all </a:t>
            </a:r>
            <a:r>
              <a:rPr lang="en-US" b="1" dirty="0"/>
              <a:t>intrastate </a:t>
            </a:r>
            <a:r>
              <a:rPr lang="en-US" dirty="0"/>
              <a:t>natural gas transmission, distribution, and </a:t>
            </a:r>
            <a:r>
              <a:rPr lang="en-US" dirty="0" smtClean="0"/>
              <a:t>gathering pipelines</a:t>
            </a:r>
            <a:r>
              <a:rPr lang="en-US" dirty="0"/>
              <a:t>, pursuant to CRS § 40-2-115(1.5). </a:t>
            </a:r>
            <a:r>
              <a:rPr lang="en-US" dirty="0" err="1"/>
              <a:t>COGCC</a:t>
            </a:r>
            <a:r>
              <a:rPr lang="en-US" dirty="0"/>
              <a:t> has no jurisdiction </a:t>
            </a:r>
            <a:r>
              <a:rPr lang="en-US" dirty="0" smtClean="0"/>
              <a:t>over pipeline </a:t>
            </a:r>
            <a:r>
              <a:rPr lang="en-US" dirty="0"/>
              <a:t>safety, although it does regulate exploration and production </a:t>
            </a:r>
            <a:r>
              <a:rPr lang="en-US" dirty="0" smtClean="0"/>
              <a:t>flowlines operated </a:t>
            </a:r>
            <a:r>
              <a:rPr lang="en-US" dirty="0"/>
              <a:t>by oil and gas producers from the well to the metering point.</a:t>
            </a:r>
          </a:p>
          <a:p>
            <a:r>
              <a:rPr lang="en-US" dirty="0" smtClean="0"/>
              <a:t> </a:t>
            </a:r>
            <a:r>
              <a:rPr lang="en-US" dirty="0"/>
              <a:t>Federal preemption – Under federal law, states that assume jurisdiction may not </a:t>
            </a:r>
            <a:r>
              <a:rPr lang="en-US" dirty="0" smtClean="0"/>
              <a:t>adopt additional </a:t>
            </a:r>
            <a:r>
              <a:rPr lang="en-US" dirty="0"/>
              <a:t>safety standards that are incompatible with the minimum federal </a:t>
            </a:r>
            <a:r>
              <a:rPr lang="en-US" dirty="0" smtClean="0"/>
              <a:t>safety standards</a:t>
            </a:r>
            <a:r>
              <a:rPr lang="en-US" dirty="0"/>
              <a:t>.</a:t>
            </a:r>
          </a:p>
        </p:txBody>
      </p:sp>
    </p:spTree>
    <p:extLst>
      <p:ext uri="{BB962C8B-B14F-4D97-AF65-F5344CB8AC3E}">
        <p14:creationId xmlns:p14="http://schemas.microsoft.com/office/powerpoint/2010/main" val="9342744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Clipping"/>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457200"/>
            <a:ext cx="5181600" cy="6153149"/>
          </a:xfrm>
        </p:spPr>
      </p:pic>
    </p:spTree>
    <p:extLst>
      <p:ext uri="{BB962C8B-B14F-4D97-AF65-F5344CB8AC3E}">
        <p14:creationId xmlns:p14="http://schemas.microsoft.com/office/powerpoint/2010/main" val="4662182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28600"/>
            <a:ext cx="8305800" cy="6418119"/>
          </a:xfrm>
        </p:spPr>
      </p:pic>
    </p:spTree>
    <p:extLst>
      <p:ext uri="{BB962C8B-B14F-4D97-AF65-F5344CB8AC3E}">
        <p14:creationId xmlns:p14="http://schemas.microsoft.com/office/powerpoint/2010/main" val="1717240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1066800"/>
            <a:ext cx="8610599" cy="5410200"/>
          </a:xfrm>
          <a:prstGeom prst="rect">
            <a:avLst/>
          </a:prstGeom>
        </p:spPr>
      </p:pic>
    </p:spTree>
    <p:extLst>
      <p:ext uri="{BB962C8B-B14F-4D97-AF65-F5344CB8AC3E}">
        <p14:creationId xmlns:p14="http://schemas.microsoft.com/office/powerpoint/2010/main" val="20964544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p:cNvPicPr>
            <a:picLocks noChangeAspect="1" noChangeArrowheads="1"/>
          </p:cNvPicPr>
          <p:nvPr/>
        </p:nvPicPr>
        <p:blipFill rotWithShape="1">
          <a:blip r:embed="rId2">
            <a:extLst>
              <a:ext uri="{28A0092B-C50C-407E-A947-70E740481C1C}">
                <a14:useLocalDpi xmlns:a14="http://schemas.microsoft.com/office/drawing/2010/main" val="0"/>
              </a:ext>
            </a:extLst>
          </a:blip>
          <a:srcRect l="1004" t="20072" b="5399"/>
          <a:stretch/>
        </p:blipFill>
        <p:spPr bwMode="auto">
          <a:xfrm>
            <a:off x="412898" y="381000"/>
            <a:ext cx="6681896" cy="628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085" r="1266" b="5510"/>
          <a:stretch/>
        </p:blipFill>
        <p:spPr bwMode="auto">
          <a:xfrm>
            <a:off x="838200" y="381000"/>
            <a:ext cx="6209414" cy="613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801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6193" b="5646"/>
          <a:stretch/>
        </p:blipFill>
        <p:spPr bwMode="auto">
          <a:xfrm>
            <a:off x="306217" y="86832"/>
            <a:ext cx="6228527" cy="6085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6529" b="5581"/>
          <a:stretch/>
        </p:blipFill>
        <p:spPr bwMode="auto">
          <a:xfrm>
            <a:off x="306216" y="152400"/>
            <a:ext cx="6228527" cy="6064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945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ipe(down)">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5924" r="144" b="5500"/>
          <a:stretch/>
        </p:blipFill>
        <p:spPr bwMode="auto">
          <a:xfrm>
            <a:off x="304800" y="228600"/>
            <a:ext cx="6388224" cy="6283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980" b="5809"/>
          <a:stretch/>
        </p:blipFill>
        <p:spPr bwMode="auto">
          <a:xfrm>
            <a:off x="304800" y="253208"/>
            <a:ext cx="6388224"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663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3061</TotalTime>
  <Words>4337</Words>
  <Application>Microsoft Office PowerPoint</Application>
  <PresentationFormat>On-screen Show (4:3)</PresentationFormat>
  <Paragraphs>225</Paragraphs>
  <Slides>44</Slides>
  <Notes>29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46" baseType="lpstr">
      <vt:lpstr>Office Theme</vt:lpstr>
      <vt:lpstr>Acrobat Document</vt:lpstr>
      <vt:lpstr>PowerPoint Presentation</vt:lpstr>
      <vt:lpstr>Liquid and Natural Gas Pipelines</vt:lpstr>
      <vt:lpstr>Both liquid and natural gas pipelines can be put into four categories: </vt:lpstr>
      <vt:lpstr>Northwest Colorado</vt:lpstr>
      <vt:lpstr>PowerPoint Presentation</vt:lpstr>
      <vt:lpstr>PowerPoint Presentation</vt:lpstr>
      <vt:lpstr>PowerPoint Presentation</vt:lpstr>
      <vt:lpstr>PowerPoint Presentation</vt:lpstr>
      <vt:lpstr>PowerPoint Presentation</vt:lpstr>
      <vt:lpstr>PowerPoint Presentation</vt:lpstr>
      <vt:lpstr>How are these authorized?</vt:lpstr>
      <vt:lpstr>Overview of Mineral Leasing Act of 1920, as amended (30 U.S.C. 185)</vt:lpstr>
      <vt:lpstr>Mineral Leasing Act con’t</vt:lpstr>
      <vt:lpstr>PowerPoint Presentation</vt:lpstr>
      <vt:lpstr>Site Preparation </vt:lpstr>
      <vt:lpstr>Trenching/Pipe Stringing</vt:lpstr>
      <vt:lpstr>PowerPoint Presentation</vt:lpstr>
      <vt:lpstr>Bending/Welding</vt:lpstr>
      <vt:lpstr>Coating/Backfilling/Testing</vt:lpstr>
      <vt:lpstr>PowerPoint Presentation</vt:lpstr>
      <vt:lpstr>Markers</vt:lpstr>
      <vt:lpstr>PowerPoint Presentation</vt:lpstr>
      <vt:lpstr>How Operators Keep Pipelines Safe</vt:lpstr>
      <vt:lpstr>Who is regulating these?</vt:lpstr>
      <vt:lpstr>A Brief History</vt:lpstr>
      <vt:lpstr>Natural Gas Pipeline Safety Act of 1968</vt:lpstr>
      <vt:lpstr>PowerPoint Presentation</vt:lpstr>
      <vt:lpstr>PowerPoint Presentation</vt:lpstr>
      <vt:lpstr>The Office of Pipeline Safety (OPS),</vt:lpstr>
      <vt:lpstr>The federal government establishes minimum pipeline safety requirements for the transportation of gas and hazardous liquids by pipeline. U.S. Code of Federal Regulations (CFR), Title 49 "Transportation", Parts 190 – 199 (49 CFR Parts 191 and 192 (gas) and Part 195 (hazardous liquids).</vt:lpstr>
      <vt:lpstr>Specifically, these regulations govern: </vt:lpstr>
      <vt:lpstr>PowerPoint Presentation</vt:lpstr>
      <vt:lpstr>PowerPoint Presentation</vt:lpstr>
      <vt:lpstr>PowerPoint Presentation</vt:lpstr>
      <vt:lpstr>PowerPoint Presentation</vt:lpstr>
      <vt:lpstr>State Regulatory Agencies </vt:lpstr>
      <vt:lpstr>The Colorado Oil and Gas Conservation Commission (COGCC) </vt:lpstr>
      <vt:lpstr>The Colorado Department of Public Health and Environment (CDPHE) </vt:lpstr>
      <vt:lpstr>PowerPoint Presentation</vt:lpstr>
      <vt:lpstr>Location Regulation (Local) </vt:lpstr>
      <vt:lpstr>Pipeline Failure Causes:</vt:lpstr>
      <vt:lpstr>PowerPoint Presentation</vt:lpstr>
      <vt:lpstr>Pipeline Safety </vt:lpstr>
      <vt:lpstr>PowerPoint Presentation</vt:lpstr>
    </vt:vector>
  </TitlesOfParts>
  <Company>Bureau of Land Management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Pipelines</dc:title>
  <dc:creator>Whyte, Jennifer D</dc:creator>
  <cp:lastModifiedBy>Cary, Keesha M</cp:lastModifiedBy>
  <cp:revision>92</cp:revision>
  <dcterms:created xsi:type="dcterms:W3CDTF">2016-12-15T19:51:34Z</dcterms:created>
  <dcterms:modified xsi:type="dcterms:W3CDTF">2017-03-02T13:48:02Z</dcterms:modified>
</cp:coreProperties>
</file>