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82" r:id="rId6"/>
    <p:sldId id="283" r:id="rId7"/>
    <p:sldId id="284" r:id="rId8"/>
    <p:sldId id="291" r:id="rId9"/>
    <p:sldId id="288" r:id="rId10"/>
    <p:sldId id="273" r:id="rId11"/>
    <p:sldId id="272" r:id="rId12"/>
    <p:sldId id="274" r:id="rId13"/>
    <p:sldId id="275" r:id="rId14"/>
    <p:sldId id="262" r:id="rId15"/>
    <p:sldId id="269" r:id="rId16"/>
    <p:sldId id="263" r:id="rId17"/>
    <p:sldId id="286" r:id="rId18"/>
    <p:sldId id="260" r:id="rId19"/>
    <p:sldId id="266" r:id="rId20"/>
    <p:sldId id="267" r:id="rId21"/>
    <p:sldId id="300" r:id="rId22"/>
    <p:sldId id="268" r:id="rId23"/>
    <p:sldId id="276" r:id="rId24"/>
    <p:sldId id="278" r:id="rId25"/>
    <p:sldId id="289" r:id="rId26"/>
    <p:sldId id="279" r:id="rId27"/>
    <p:sldId id="302" r:id="rId28"/>
    <p:sldId id="277" r:id="rId29"/>
    <p:sldId id="281" r:id="rId30"/>
    <p:sldId id="280" r:id="rId31"/>
    <p:sldId id="301" r:id="rId32"/>
    <p:sldId id="303" r:id="rId33"/>
    <p:sldId id="270"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99" d="100"/>
          <a:sy n="99" d="100"/>
        </p:scale>
        <p:origin x="-330" y="-90"/>
      </p:cViewPr>
      <p:guideLst>
        <p:guide orient="horz" pos="2160"/>
        <p:guide pos="2880"/>
      </p:guideLst>
    </p:cSldViewPr>
  </p:slideViewPr>
  <p:notesTextViewPr>
    <p:cViewPr>
      <p:scale>
        <a:sx n="1" d="1"/>
        <a:sy n="1" d="1"/>
      </p:scale>
      <p:origin x="0" y="0"/>
    </p:cViewPr>
  </p:notesTextViewPr>
  <p:sorterViewPr>
    <p:cViewPr>
      <p:scale>
        <a:sx n="100" d="100"/>
        <a:sy n="100" d="100"/>
      </p:scale>
      <p:origin x="0" y="6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C50E50F-3431-4657-9698-DF220A5B7CD7}" type="datetimeFigureOut">
              <a:rPr lang="en-US" smtClean="0"/>
              <a:t>3/1/2017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D1279632-626F-45C6-AA70-8AD1930B5050}"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50E50F-3431-4657-9698-DF220A5B7CD7}" type="datetimeFigureOut">
              <a:rPr lang="en-US" smtClean="0"/>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279632-626F-45C6-AA70-8AD1930B505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50E50F-3431-4657-9698-DF220A5B7CD7}" type="datetimeFigureOut">
              <a:rPr lang="en-US" smtClean="0"/>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279632-626F-45C6-AA70-8AD1930B505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50E50F-3431-4657-9698-DF220A5B7CD7}" type="datetimeFigureOut">
              <a:rPr lang="en-US" smtClean="0"/>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279632-626F-45C6-AA70-8AD1930B505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C50E50F-3431-4657-9698-DF220A5B7CD7}" type="datetimeFigureOut">
              <a:rPr lang="en-US" smtClean="0"/>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D1279632-626F-45C6-AA70-8AD1930B5050}"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50E50F-3431-4657-9698-DF220A5B7CD7}" type="datetimeFigureOut">
              <a:rPr lang="en-US" smtClean="0"/>
              <a:t>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279632-626F-45C6-AA70-8AD1930B505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C50E50F-3431-4657-9698-DF220A5B7CD7}" type="datetimeFigureOut">
              <a:rPr lang="en-US" smtClean="0"/>
              <a:t>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279632-626F-45C6-AA70-8AD1930B505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50E50F-3431-4657-9698-DF220A5B7CD7}" type="datetimeFigureOut">
              <a:rPr lang="en-US" smtClean="0"/>
              <a:t>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279632-626F-45C6-AA70-8AD1930B505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0E50F-3431-4657-9698-DF220A5B7CD7}" type="datetimeFigureOut">
              <a:rPr lang="en-US" smtClean="0"/>
              <a:t>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279632-626F-45C6-AA70-8AD1930B505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50E50F-3431-4657-9698-DF220A5B7CD7}" type="datetimeFigureOut">
              <a:rPr lang="en-US" smtClean="0"/>
              <a:t>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279632-626F-45C6-AA70-8AD1930B505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50E50F-3431-4657-9698-DF220A5B7CD7}" type="datetimeFigureOut">
              <a:rPr lang="en-US" smtClean="0"/>
              <a:t>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279632-626F-45C6-AA70-8AD1930B505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C50E50F-3431-4657-9698-DF220A5B7CD7}" type="datetimeFigureOut">
              <a:rPr lang="en-US" smtClean="0"/>
              <a:t>3/1/2017</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1279632-626F-45C6-AA70-8AD1930B5050}"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Multiple Use Management</a:t>
            </a:r>
            <a:endParaRPr lang="en-US" dirty="0"/>
          </a:p>
        </p:txBody>
      </p:sp>
      <p:sp>
        <p:nvSpPr>
          <p:cNvPr id="3" name="Subtitle 2"/>
          <p:cNvSpPr>
            <a:spLocks noGrp="1"/>
          </p:cNvSpPr>
          <p:nvPr>
            <p:ph type="subTitle" idx="1"/>
          </p:nvPr>
        </p:nvSpPr>
        <p:spPr/>
        <p:txBody>
          <a:bodyPr/>
          <a:lstStyle/>
          <a:p>
            <a:r>
              <a:rPr lang="en-US" dirty="0" smtClean="0"/>
              <a:t>NW RAC March 2, 2017</a:t>
            </a:r>
            <a:endParaRPr lang="en-US" dirty="0"/>
          </a:p>
        </p:txBody>
      </p:sp>
    </p:spTree>
    <p:extLst>
      <p:ext uri="{BB962C8B-B14F-4D97-AF65-F5344CB8AC3E}">
        <p14:creationId xmlns:p14="http://schemas.microsoft.com/office/powerpoint/2010/main" val="1027299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Land Office</a:t>
            </a:r>
            <a:endParaRPr lang="en-US" dirty="0"/>
          </a:p>
        </p:txBody>
      </p:sp>
      <p:sp>
        <p:nvSpPr>
          <p:cNvPr id="3" name="Content Placeholder 2"/>
          <p:cNvSpPr>
            <a:spLocks noGrp="1"/>
          </p:cNvSpPr>
          <p:nvPr>
            <p:ph idx="1"/>
          </p:nvPr>
        </p:nvSpPr>
        <p:spPr>
          <a:xfrm>
            <a:off x="457200" y="1600200"/>
            <a:ext cx="5105400" cy="4709160"/>
          </a:xfrm>
        </p:spPr>
        <p:txBody>
          <a:bodyPr/>
          <a:lstStyle/>
          <a:p>
            <a:r>
              <a:rPr lang="en-US" dirty="0" smtClean="0"/>
              <a:t>Established in 1812 to oversee the survey and disposal of public domain lands</a:t>
            </a:r>
          </a:p>
          <a:p>
            <a:endParaRPr lang="en-US" dirty="0"/>
          </a:p>
          <a:p>
            <a:r>
              <a:rPr lang="en-US" dirty="0" smtClean="0"/>
              <a:t>District Offices opened in settlement areas</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447800"/>
            <a:ext cx="1895475" cy="1905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4456673"/>
            <a:ext cx="3206202" cy="2133857"/>
          </a:xfrm>
          <a:prstGeom prst="rect">
            <a:avLst/>
          </a:prstGeom>
        </p:spPr>
      </p:pic>
    </p:spTree>
    <p:extLst>
      <p:ext uri="{BB962C8B-B14F-4D97-AF65-F5344CB8AC3E}">
        <p14:creationId xmlns:p14="http://schemas.microsoft.com/office/powerpoint/2010/main" val="276563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a:bodyPr>
          <a:lstStyle/>
          <a:p>
            <a:r>
              <a:rPr lang="en-US" dirty="0" smtClean="0"/>
              <a:t>1.8 billion acres of public domain lands between 1781-1867</a:t>
            </a:r>
          </a:p>
          <a:p>
            <a:endParaRPr lang="en-US" dirty="0"/>
          </a:p>
          <a:p>
            <a:r>
              <a:rPr lang="en-US" dirty="0" smtClean="0"/>
              <a:t>Two-thirds eventually transferred to individuals, states and corporations</a:t>
            </a:r>
          </a:p>
          <a:p>
            <a:endParaRPr lang="en-US" dirty="0"/>
          </a:p>
          <a:p>
            <a:r>
              <a:rPr lang="en-US" dirty="0" smtClean="0"/>
              <a:t>Large areas are set aside for national </a:t>
            </a:r>
            <a:r>
              <a:rPr lang="en-US" dirty="0"/>
              <a:t>f</a:t>
            </a:r>
            <a:r>
              <a:rPr lang="en-US" dirty="0" smtClean="0"/>
              <a:t>orests, national parks and monuments, wildlife refuges, military lands, Indian reservations</a:t>
            </a:r>
          </a:p>
          <a:p>
            <a:endParaRPr lang="en-US" dirty="0"/>
          </a:p>
          <a:p>
            <a:endParaRPr lang="en-US" dirty="0"/>
          </a:p>
        </p:txBody>
      </p:sp>
    </p:spTree>
    <p:extLst>
      <p:ext uri="{BB962C8B-B14F-4D97-AF65-F5344CB8AC3E}">
        <p14:creationId xmlns:p14="http://schemas.microsoft.com/office/powerpoint/2010/main" val="3378084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a:bodyPr>
          <a:lstStyle/>
          <a:p>
            <a:r>
              <a:rPr lang="en-US" dirty="0" smtClean="0"/>
              <a:t>1934 Taylor Grazing Act to regulate grazing on public domain lands (still under GLO jurisdiction), creates a national Grazing Service</a:t>
            </a:r>
          </a:p>
          <a:p>
            <a:endParaRPr lang="en-US" dirty="0"/>
          </a:p>
          <a:p>
            <a:r>
              <a:rPr lang="en-US" dirty="0" smtClean="0"/>
              <a:t>1946 Congress merges GLO and Grazing Service into the Bureau of Land Management to manage the remaining public domain land (400 million acres)</a:t>
            </a:r>
          </a:p>
          <a:p>
            <a:endParaRPr lang="en-US" dirty="0"/>
          </a:p>
        </p:txBody>
      </p:sp>
    </p:spTree>
    <p:extLst>
      <p:ext uri="{BB962C8B-B14F-4D97-AF65-F5344CB8AC3E}">
        <p14:creationId xmlns:p14="http://schemas.microsoft.com/office/powerpoint/2010/main" val="3338030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a:t>1964 – Classification and Multiple Use Act – directed BLM to determine which lands should be retained or disposed </a:t>
            </a:r>
            <a:r>
              <a:rPr lang="en-US" dirty="0" smtClean="0"/>
              <a:t>of</a:t>
            </a:r>
          </a:p>
          <a:p>
            <a:endParaRPr lang="en-US" dirty="0"/>
          </a:p>
          <a:p>
            <a:r>
              <a:rPr lang="en-US" dirty="0" smtClean="0"/>
              <a:t>1965-1970 – BLM held hundreds of public meetings on land classification – first real public involvement in multiple use </a:t>
            </a:r>
            <a:endParaRPr lang="en-US" dirty="0"/>
          </a:p>
          <a:p>
            <a:endParaRPr lang="en-US" dirty="0"/>
          </a:p>
        </p:txBody>
      </p:sp>
    </p:spTree>
    <p:extLst>
      <p:ext uri="{BB962C8B-B14F-4D97-AF65-F5344CB8AC3E}">
        <p14:creationId xmlns:p14="http://schemas.microsoft.com/office/powerpoint/2010/main" val="1172656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FLPMA</a:t>
            </a:r>
            <a:endParaRPr lang="en-US" dirty="0"/>
          </a:p>
        </p:txBody>
      </p:sp>
      <p:sp>
        <p:nvSpPr>
          <p:cNvPr id="3" name="Content Placeholder 2"/>
          <p:cNvSpPr>
            <a:spLocks noGrp="1"/>
          </p:cNvSpPr>
          <p:nvPr>
            <p:ph idx="1"/>
          </p:nvPr>
        </p:nvSpPr>
        <p:spPr/>
        <p:txBody>
          <a:bodyPr/>
          <a:lstStyle/>
          <a:p>
            <a:r>
              <a:rPr lang="en-US" dirty="0" smtClean="0"/>
              <a:t>Passed in 1976, “BLM’s organic act”</a:t>
            </a:r>
          </a:p>
          <a:p>
            <a:endParaRPr lang="en-US" dirty="0"/>
          </a:p>
          <a:p>
            <a:r>
              <a:rPr lang="en-US" dirty="0" smtClean="0"/>
              <a:t>Establishes BLM’s multiple-use mandate to serve present and future generations</a:t>
            </a:r>
          </a:p>
          <a:p>
            <a:endParaRPr lang="en-US" dirty="0"/>
          </a:p>
          <a:p>
            <a:r>
              <a:rPr lang="en-US" dirty="0" smtClean="0"/>
              <a:t>In general, public lands to be retained in federal ownership </a:t>
            </a:r>
            <a:endParaRPr lang="en-US" dirty="0"/>
          </a:p>
        </p:txBody>
      </p:sp>
    </p:spTree>
    <p:extLst>
      <p:ext uri="{BB962C8B-B14F-4D97-AF65-F5344CB8AC3E}">
        <p14:creationId xmlns:p14="http://schemas.microsoft.com/office/powerpoint/2010/main" val="467958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FLMPA</a:t>
            </a:r>
            <a:endParaRPr lang="en-US" dirty="0"/>
          </a:p>
        </p:txBody>
      </p:sp>
      <p:sp>
        <p:nvSpPr>
          <p:cNvPr id="3" name="Content Placeholder 2"/>
          <p:cNvSpPr>
            <a:spLocks noGrp="1"/>
          </p:cNvSpPr>
          <p:nvPr>
            <p:ph idx="1"/>
          </p:nvPr>
        </p:nvSpPr>
        <p:spPr/>
        <p:txBody>
          <a:bodyPr/>
          <a:lstStyle/>
          <a:p>
            <a:r>
              <a:rPr lang="en-US" dirty="0" smtClean="0"/>
              <a:t>Repealed Homesteading Acts (and roughly 3,000 other laws)</a:t>
            </a:r>
          </a:p>
          <a:p>
            <a:endParaRPr lang="en-US" dirty="0"/>
          </a:p>
          <a:p>
            <a:r>
              <a:rPr lang="en-US" dirty="0" smtClean="0"/>
              <a:t>Among its many provisions, directs BLM to develop Resource Management Plans to guide multiple use management</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090603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Management Plan</a:t>
            </a:r>
            <a:endParaRPr lang="en-US" dirty="0"/>
          </a:p>
        </p:txBody>
      </p:sp>
      <p:sp>
        <p:nvSpPr>
          <p:cNvPr id="3" name="Content Placeholder 2"/>
          <p:cNvSpPr>
            <a:spLocks noGrp="1"/>
          </p:cNvSpPr>
          <p:nvPr>
            <p:ph idx="1"/>
          </p:nvPr>
        </p:nvSpPr>
        <p:spPr/>
        <p:txBody>
          <a:bodyPr>
            <a:normAutofit/>
          </a:bodyPr>
          <a:lstStyle/>
          <a:p>
            <a:r>
              <a:rPr lang="en-US" dirty="0" smtClean="0"/>
              <a:t>RMPs set allocations, over-arching, broad direction</a:t>
            </a:r>
          </a:p>
          <a:p>
            <a:endParaRPr lang="en-US" dirty="0"/>
          </a:p>
          <a:p>
            <a:r>
              <a:rPr lang="en-US" dirty="0" smtClean="0"/>
              <a:t>What is allowed, and under what necessary restrictions to balance uses and protection</a:t>
            </a:r>
          </a:p>
          <a:p>
            <a:endParaRPr lang="en-US" dirty="0"/>
          </a:p>
          <a:p>
            <a:r>
              <a:rPr lang="en-US" dirty="0"/>
              <a:t>Looks a wide range of alternatives</a:t>
            </a:r>
          </a:p>
          <a:p>
            <a:endParaRPr lang="en-US" dirty="0"/>
          </a:p>
          <a:p>
            <a:r>
              <a:rPr lang="en-US" dirty="0" smtClean="0"/>
              <a:t>Public/cooperator involvement</a:t>
            </a:r>
          </a:p>
          <a:p>
            <a:endParaRPr lang="en-US" dirty="0"/>
          </a:p>
        </p:txBody>
      </p:sp>
    </p:spTree>
    <p:extLst>
      <p:ext uri="{BB962C8B-B14F-4D97-AF65-F5344CB8AC3E}">
        <p14:creationId xmlns:p14="http://schemas.microsoft.com/office/powerpoint/2010/main" val="2332070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else guides multiple use?</a:t>
            </a:r>
            <a:endParaRPr lang="en-US" dirty="0"/>
          </a:p>
        </p:txBody>
      </p:sp>
      <p:pic>
        <p:nvPicPr>
          <p:cNvPr id="6"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3810000"/>
            <a:ext cx="3544455" cy="2657730"/>
          </a:xfrm>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371600"/>
            <a:ext cx="3089672" cy="2059781"/>
          </a:xfrm>
          <a:prstGeom prst="rect">
            <a:avLst/>
          </a:prstGeom>
        </p:spPr>
      </p:pic>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1754981"/>
            <a:ext cx="4470400" cy="3352800"/>
          </a:xfrm>
          <a:prstGeom prst="rect">
            <a:avLst/>
          </a:prstGeom>
        </p:spPr>
      </p:pic>
    </p:spTree>
    <p:extLst>
      <p:ext uri="{BB962C8B-B14F-4D97-AF65-F5344CB8AC3E}">
        <p14:creationId xmlns:p14="http://schemas.microsoft.com/office/powerpoint/2010/main" val="2658819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Statutory guidance (to name a few)</a:t>
            </a:r>
            <a:endParaRPr lang="en-US" dirty="0"/>
          </a:p>
        </p:txBody>
      </p:sp>
      <p:sp>
        <p:nvSpPr>
          <p:cNvPr id="3" name="Content Placeholder 2"/>
          <p:cNvSpPr>
            <a:spLocks noGrp="1"/>
          </p:cNvSpPr>
          <p:nvPr>
            <p:ph sz="quarter" idx="2"/>
          </p:nvPr>
        </p:nvSpPr>
        <p:spPr>
          <a:xfrm>
            <a:off x="457200" y="1447800"/>
            <a:ext cx="4040188" cy="4678363"/>
          </a:xfrm>
        </p:spPr>
        <p:txBody>
          <a:bodyPr>
            <a:normAutofit fontScale="92500" lnSpcReduction="20000"/>
          </a:bodyPr>
          <a:lstStyle/>
          <a:p>
            <a:pPr>
              <a:buFontTx/>
              <a:buChar char="•"/>
            </a:pPr>
            <a:r>
              <a:rPr lang="en-US" dirty="0" smtClean="0"/>
              <a:t>General Mining Law 1872</a:t>
            </a:r>
          </a:p>
          <a:p>
            <a:pPr>
              <a:buFontTx/>
              <a:buChar char="•"/>
            </a:pPr>
            <a:r>
              <a:rPr lang="en-US" dirty="0" smtClean="0"/>
              <a:t>Mineral </a:t>
            </a:r>
            <a:r>
              <a:rPr lang="en-US" dirty="0"/>
              <a:t>Leasing Act of </a:t>
            </a:r>
            <a:r>
              <a:rPr lang="en-US" dirty="0" smtClean="0"/>
              <a:t>1920</a:t>
            </a:r>
          </a:p>
          <a:p>
            <a:pPr>
              <a:buFontTx/>
              <a:buChar char="•"/>
            </a:pPr>
            <a:r>
              <a:rPr lang="en-US" dirty="0" smtClean="0"/>
              <a:t>Taylor Grazing Act of 1934</a:t>
            </a:r>
          </a:p>
          <a:p>
            <a:pPr>
              <a:buFontTx/>
              <a:buChar char="•"/>
            </a:pPr>
            <a:r>
              <a:rPr lang="en-US" dirty="0" smtClean="0"/>
              <a:t>Recreation and Public Purposes Act 1954</a:t>
            </a:r>
          </a:p>
          <a:p>
            <a:pPr>
              <a:buFontTx/>
              <a:buChar char="•"/>
            </a:pPr>
            <a:r>
              <a:rPr lang="en-US" dirty="0" smtClean="0"/>
              <a:t>The Wilderness Act 1964</a:t>
            </a:r>
            <a:endParaRPr lang="en-US" dirty="0"/>
          </a:p>
          <a:p>
            <a:pPr>
              <a:buFontTx/>
              <a:buChar char="•"/>
            </a:pPr>
            <a:r>
              <a:rPr lang="en-US" dirty="0" smtClean="0"/>
              <a:t>National </a:t>
            </a:r>
            <a:r>
              <a:rPr lang="en-US" dirty="0"/>
              <a:t>Environmental Policy Act of </a:t>
            </a:r>
            <a:r>
              <a:rPr lang="en-US" dirty="0" smtClean="0"/>
              <a:t>1969</a:t>
            </a:r>
          </a:p>
          <a:p>
            <a:pPr>
              <a:buFontTx/>
              <a:buChar char="•"/>
            </a:pPr>
            <a:r>
              <a:rPr lang="en-US" dirty="0"/>
              <a:t>Clean Air Act 1970</a:t>
            </a:r>
          </a:p>
          <a:p>
            <a:pPr>
              <a:buFontTx/>
              <a:buChar char="•"/>
            </a:pPr>
            <a:r>
              <a:rPr lang="en-US" dirty="0" smtClean="0"/>
              <a:t>Clean Water Act 1972</a:t>
            </a:r>
          </a:p>
          <a:p>
            <a:pPr>
              <a:buFontTx/>
              <a:buChar char="•"/>
            </a:pPr>
            <a:r>
              <a:rPr lang="en-US" dirty="0" smtClean="0"/>
              <a:t>Endangered Species Act 1973</a:t>
            </a:r>
            <a:endParaRPr lang="en-US" dirty="0"/>
          </a:p>
        </p:txBody>
      </p:sp>
      <p:sp>
        <p:nvSpPr>
          <p:cNvPr id="6" name="Content Placeholder 5"/>
          <p:cNvSpPr>
            <a:spLocks noGrp="1"/>
          </p:cNvSpPr>
          <p:nvPr>
            <p:ph sz="quarter" idx="4"/>
          </p:nvPr>
        </p:nvSpPr>
        <p:spPr>
          <a:xfrm>
            <a:off x="4645025" y="1371600"/>
            <a:ext cx="4041775" cy="4754563"/>
          </a:xfrm>
        </p:spPr>
        <p:txBody>
          <a:bodyPr>
            <a:normAutofit fontScale="92500" lnSpcReduction="20000"/>
          </a:bodyPr>
          <a:lstStyle/>
          <a:p>
            <a:r>
              <a:rPr lang="en-US" dirty="0" smtClean="0"/>
              <a:t>The Wild and Free Roaming Horse and Burro Act of 1971</a:t>
            </a:r>
          </a:p>
          <a:p>
            <a:pPr>
              <a:buFontTx/>
              <a:buChar char="•"/>
            </a:pPr>
            <a:r>
              <a:rPr lang="en-US" dirty="0" smtClean="0"/>
              <a:t>Federal </a:t>
            </a:r>
            <a:r>
              <a:rPr lang="en-US" dirty="0"/>
              <a:t>Land Policy and Management Act  of </a:t>
            </a:r>
            <a:r>
              <a:rPr lang="en-US" dirty="0" smtClean="0"/>
              <a:t>1976</a:t>
            </a:r>
          </a:p>
          <a:p>
            <a:pPr>
              <a:buFontTx/>
              <a:buChar char="•"/>
            </a:pPr>
            <a:r>
              <a:rPr lang="en-US" dirty="0" smtClean="0"/>
              <a:t>Archaeological Resource Protection Act 1979</a:t>
            </a:r>
            <a:endParaRPr lang="en-US" dirty="0"/>
          </a:p>
          <a:p>
            <a:pPr>
              <a:buFontTx/>
              <a:buChar char="•"/>
            </a:pPr>
            <a:r>
              <a:rPr lang="en-US" dirty="0" smtClean="0"/>
              <a:t>Federal </a:t>
            </a:r>
            <a:r>
              <a:rPr lang="en-US" dirty="0"/>
              <a:t>Oil and Gas Royalty Management Act of 1982</a:t>
            </a:r>
          </a:p>
          <a:p>
            <a:pPr>
              <a:buFontTx/>
              <a:buChar char="•"/>
            </a:pPr>
            <a:r>
              <a:rPr lang="en-US" dirty="0" smtClean="0"/>
              <a:t>Federal </a:t>
            </a:r>
            <a:r>
              <a:rPr lang="en-US" dirty="0"/>
              <a:t>Oil and Gas Leasing Reform  Act of 1987</a:t>
            </a:r>
          </a:p>
          <a:p>
            <a:pPr>
              <a:buFontTx/>
              <a:buChar char="•"/>
            </a:pPr>
            <a:r>
              <a:rPr lang="en-US" dirty="0" smtClean="0"/>
              <a:t>National </a:t>
            </a:r>
            <a:r>
              <a:rPr lang="en-US" dirty="0"/>
              <a:t>Energy Policy Act of 2005</a:t>
            </a:r>
          </a:p>
          <a:p>
            <a:endParaRPr lang="en-US" dirty="0"/>
          </a:p>
        </p:txBody>
      </p:sp>
    </p:spTree>
    <p:extLst>
      <p:ext uri="{BB962C8B-B14F-4D97-AF65-F5344CB8AC3E}">
        <p14:creationId xmlns:p14="http://schemas.microsoft.com/office/powerpoint/2010/main" val="4182771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 every use on every acre”</a:t>
            </a:r>
            <a:endParaRPr lang="en-US" dirty="0"/>
          </a:p>
        </p:txBody>
      </p:sp>
      <p:sp>
        <p:nvSpPr>
          <p:cNvPr id="3" name="Content Placeholder 2"/>
          <p:cNvSpPr>
            <a:spLocks noGrp="1"/>
          </p:cNvSpPr>
          <p:nvPr>
            <p:ph idx="1"/>
          </p:nvPr>
        </p:nvSpPr>
        <p:spPr/>
        <p:txBody>
          <a:bodyPr>
            <a:normAutofit/>
          </a:bodyPr>
          <a:lstStyle/>
          <a:p>
            <a:r>
              <a:rPr lang="en-US" dirty="0" smtClean="0"/>
              <a:t>Congressional/Presidential designations</a:t>
            </a:r>
          </a:p>
          <a:p>
            <a:pPr lvl="1"/>
            <a:r>
              <a:rPr lang="en-US" dirty="0"/>
              <a:t>NCAs, National </a:t>
            </a:r>
            <a:r>
              <a:rPr lang="en-US" dirty="0" smtClean="0"/>
              <a:t>Monuments</a:t>
            </a:r>
          </a:p>
          <a:p>
            <a:pPr lvl="1"/>
            <a:r>
              <a:rPr lang="en-US" dirty="0"/>
              <a:t>Wilderness</a:t>
            </a:r>
          </a:p>
          <a:p>
            <a:endParaRPr lang="en-US" dirty="0" smtClean="0"/>
          </a:p>
          <a:p>
            <a:r>
              <a:rPr lang="en-US" dirty="0" smtClean="0"/>
              <a:t>Regulatory </a:t>
            </a:r>
            <a:endParaRPr lang="en-US" dirty="0"/>
          </a:p>
          <a:p>
            <a:pPr lvl="1"/>
            <a:r>
              <a:rPr lang="en-US" dirty="0" smtClean="0"/>
              <a:t>OSHA </a:t>
            </a:r>
            <a:r>
              <a:rPr lang="en-US" dirty="0" err="1"/>
              <a:t>regs</a:t>
            </a:r>
            <a:r>
              <a:rPr lang="en-US" dirty="0"/>
              <a:t> prevent public from being on an industrial site like well pad or mining </a:t>
            </a:r>
            <a:r>
              <a:rPr lang="en-US" dirty="0" smtClean="0"/>
              <a:t>operation</a:t>
            </a:r>
          </a:p>
          <a:p>
            <a:pPr lvl="1"/>
            <a:r>
              <a:rPr lang="en-US" dirty="0" smtClean="0"/>
              <a:t>Camping limitation rules</a:t>
            </a:r>
            <a:endParaRPr lang="en-US" dirty="0"/>
          </a:p>
          <a:p>
            <a:endParaRPr lang="en-US" dirty="0" smtClean="0"/>
          </a:p>
        </p:txBody>
      </p:sp>
    </p:spTree>
    <p:extLst>
      <p:ext uri="{BB962C8B-B14F-4D97-AF65-F5344CB8AC3E}">
        <p14:creationId xmlns:p14="http://schemas.microsoft.com/office/powerpoint/2010/main" val="1586556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Use </a:t>
            </a:r>
            <a:r>
              <a:rPr lang="en-US" dirty="0" err="1" smtClean="0"/>
              <a:t>Quotables</a:t>
            </a:r>
            <a:r>
              <a:rPr lang="en-US" dirty="0" smtClean="0"/>
              <a:t> </a:t>
            </a:r>
            <a:endParaRPr lang="en-US" dirty="0"/>
          </a:p>
        </p:txBody>
      </p:sp>
      <p:sp>
        <p:nvSpPr>
          <p:cNvPr id="3" name="Content Placeholder 2"/>
          <p:cNvSpPr>
            <a:spLocks noGrp="1"/>
          </p:cNvSpPr>
          <p:nvPr>
            <p:ph idx="1"/>
          </p:nvPr>
        </p:nvSpPr>
        <p:spPr/>
        <p:txBody>
          <a:bodyPr/>
          <a:lstStyle/>
          <a:p>
            <a:r>
              <a:rPr lang="en-US" b="1" i="1" dirty="0" smtClean="0"/>
              <a:t>“You can’t have every use on every acre.”</a:t>
            </a:r>
          </a:p>
          <a:p>
            <a:endParaRPr lang="en-US" b="1" i="1" dirty="0"/>
          </a:p>
          <a:p>
            <a:r>
              <a:rPr lang="en-US" b="1" i="1" dirty="0" smtClean="0"/>
              <a:t>“A big part of multiple </a:t>
            </a:r>
            <a:r>
              <a:rPr lang="en-US" b="1" i="1" dirty="0" smtClean="0"/>
              <a:t>use management is </a:t>
            </a:r>
            <a:r>
              <a:rPr lang="en-US" b="1" i="1" dirty="0" smtClean="0"/>
              <a:t>managing conflict.”</a:t>
            </a:r>
            <a:endParaRPr lang="en-US" b="1" i="1" dirty="0" smtClean="0"/>
          </a:p>
          <a:p>
            <a:endParaRPr lang="en-US" b="1" i="1" dirty="0"/>
          </a:p>
          <a:p>
            <a:r>
              <a:rPr lang="en-US" b="1" i="1" dirty="0" smtClean="0"/>
              <a:t>“I thought BLM was supposed to manage for multiple use.”</a:t>
            </a:r>
          </a:p>
          <a:p>
            <a:endParaRPr lang="en-US" b="1" i="1" dirty="0"/>
          </a:p>
          <a:p>
            <a:pPr marL="0" indent="0">
              <a:buNone/>
            </a:pPr>
            <a:endParaRPr lang="en-US" b="1" i="1" dirty="0"/>
          </a:p>
        </p:txBody>
      </p:sp>
    </p:spTree>
    <p:extLst>
      <p:ext uri="{BB962C8B-B14F-4D97-AF65-F5344CB8AC3E}">
        <p14:creationId xmlns:p14="http://schemas.microsoft.com/office/powerpoint/2010/main" val="302564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every use on every acre</a:t>
            </a:r>
            <a:endParaRPr lang="en-US" dirty="0"/>
          </a:p>
        </p:txBody>
      </p:sp>
      <p:sp>
        <p:nvSpPr>
          <p:cNvPr id="3" name="Content Placeholder 2"/>
          <p:cNvSpPr>
            <a:spLocks noGrp="1"/>
          </p:cNvSpPr>
          <p:nvPr>
            <p:ph idx="1"/>
          </p:nvPr>
        </p:nvSpPr>
        <p:spPr>
          <a:xfrm>
            <a:off x="457200" y="1600200"/>
            <a:ext cx="3810000" cy="4525963"/>
          </a:xfrm>
        </p:spPr>
        <p:txBody>
          <a:bodyPr>
            <a:normAutofit/>
          </a:bodyPr>
          <a:lstStyle/>
          <a:p>
            <a:r>
              <a:rPr lang="en-US" dirty="0"/>
              <a:t>RMP designations</a:t>
            </a:r>
          </a:p>
          <a:p>
            <a:pPr lvl="1"/>
            <a:r>
              <a:rPr lang="en-US" dirty="0" smtClean="0"/>
              <a:t>SRMA</a:t>
            </a:r>
          </a:p>
          <a:p>
            <a:pPr lvl="1"/>
            <a:r>
              <a:rPr lang="en-US" dirty="0" smtClean="0"/>
              <a:t>ACEC </a:t>
            </a:r>
          </a:p>
          <a:p>
            <a:pPr lvl="1"/>
            <a:r>
              <a:rPr lang="en-US" dirty="0" smtClean="0"/>
              <a:t>Wild </a:t>
            </a:r>
            <a:r>
              <a:rPr lang="en-US" dirty="0"/>
              <a:t>horse range</a:t>
            </a:r>
          </a:p>
          <a:p>
            <a:pPr lvl="1"/>
            <a:r>
              <a:rPr lang="en-US" dirty="0" smtClean="0"/>
              <a:t>Travel management (e.g. seasonal </a:t>
            </a:r>
            <a:r>
              <a:rPr lang="en-US" dirty="0"/>
              <a:t>limitations)</a:t>
            </a:r>
          </a:p>
          <a:p>
            <a:endParaRPr lang="en-US" dirty="0"/>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2530" y="1905000"/>
            <a:ext cx="3581905" cy="2686429"/>
          </a:xfrm>
          <a:prstGeom prst="rect">
            <a:avLst/>
          </a:prstGeo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800600"/>
            <a:ext cx="2667000" cy="177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429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every use on every acre</a:t>
            </a:r>
            <a:endParaRPr lang="en-US" dirty="0"/>
          </a:p>
        </p:txBody>
      </p:sp>
      <p:sp>
        <p:nvSpPr>
          <p:cNvPr id="3" name="Content Placeholder 2"/>
          <p:cNvSpPr>
            <a:spLocks noGrp="1"/>
          </p:cNvSpPr>
          <p:nvPr>
            <p:ph idx="1"/>
          </p:nvPr>
        </p:nvSpPr>
        <p:spPr>
          <a:xfrm>
            <a:off x="457200" y="1600200"/>
            <a:ext cx="4267200" cy="4525963"/>
          </a:xfrm>
        </p:spPr>
        <p:txBody>
          <a:bodyPr>
            <a:normAutofit/>
          </a:bodyPr>
          <a:lstStyle/>
          <a:p>
            <a:endParaRPr lang="en-US" dirty="0"/>
          </a:p>
          <a:p>
            <a:r>
              <a:rPr lang="en-US" dirty="0" smtClean="0"/>
              <a:t>Implementation </a:t>
            </a:r>
          </a:p>
          <a:p>
            <a:pPr lvl="1"/>
            <a:r>
              <a:rPr lang="en-US" dirty="0" smtClean="0"/>
              <a:t>Travel management </a:t>
            </a:r>
            <a:r>
              <a:rPr lang="en-US" dirty="0"/>
              <a:t>(</a:t>
            </a:r>
            <a:r>
              <a:rPr lang="en-US" dirty="0" smtClean="0"/>
              <a:t>route-by-route)</a:t>
            </a:r>
          </a:p>
          <a:p>
            <a:pPr lvl="1"/>
            <a:r>
              <a:rPr lang="en-US" dirty="0" smtClean="0"/>
              <a:t>Allotment plans</a:t>
            </a:r>
            <a:endParaRPr lang="en-US" dirty="0"/>
          </a:p>
          <a:p>
            <a:pPr lvl="1"/>
            <a:r>
              <a:rPr lang="en-US" dirty="0" smtClean="0"/>
              <a:t>Specific projects</a:t>
            </a:r>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4527" y="1600200"/>
            <a:ext cx="3708324" cy="2465641"/>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253093"/>
            <a:ext cx="3246438" cy="243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8363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Northwest District</a:t>
            </a:r>
            <a:endParaRPr lang="en-US" dirty="0"/>
          </a:p>
        </p:txBody>
      </p:sp>
      <p:sp>
        <p:nvSpPr>
          <p:cNvPr id="3" name="Content Placeholder 2"/>
          <p:cNvSpPr>
            <a:spLocks noGrp="1"/>
          </p:cNvSpPr>
          <p:nvPr>
            <p:ph idx="1"/>
          </p:nvPr>
        </p:nvSpPr>
        <p:spPr>
          <a:xfrm>
            <a:off x="457200" y="1295400"/>
            <a:ext cx="8229600" cy="5029200"/>
          </a:xfrm>
        </p:spPr>
        <p:txBody>
          <a:bodyPr>
            <a:normAutofit/>
          </a:bodyPr>
          <a:lstStyle/>
          <a:p>
            <a:r>
              <a:rPr lang="en-US" b="1" dirty="0" smtClean="0"/>
              <a:t>5.1 million acres sub-surface minerals</a:t>
            </a:r>
          </a:p>
          <a:p>
            <a:pPr lvl="1"/>
            <a:r>
              <a:rPr lang="en-US" dirty="0" smtClean="0"/>
              <a:t>4.6 million acres open to oil and gas leasing </a:t>
            </a:r>
          </a:p>
          <a:p>
            <a:pPr lvl="1"/>
            <a:endParaRPr lang="en-US" sz="1100" b="1" dirty="0" smtClean="0"/>
          </a:p>
          <a:p>
            <a:r>
              <a:rPr lang="en-US" b="1" dirty="0" smtClean="0"/>
              <a:t>3.8 million acres surface acres</a:t>
            </a:r>
          </a:p>
          <a:p>
            <a:pPr lvl="1"/>
            <a:r>
              <a:rPr lang="en-US" dirty="0" smtClean="0"/>
              <a:t>3.6 million acres open to grazing </a:t>
            </a:r>
          </a:p>
          <a:p>
            <a:pPr lvl="1"/>
            <a:r>
              <a:rPr lang="en-US" dirty="0" smtClean="0"/>
              <a:t>196,000 acres Wilderness Study Areas</a:t>
            </a:r>
          </a:p>
          <a:p>
            <a:pPr lvl="1"/>
            <a:r>
              <a:rPr lang="en-US" dirty="0" smtClean="0"/>
              <a:t>537,000 acres Lands Managed for Wilderness Characteristics</a:t>
            </a:r>
          </a:p>
          <a:p>
            <a:pPr lvl="1"/>
            <a:r>
              <a:rPr lang="en-US" dirty="0" smtClean="0"/>
              <a:t>195,000 acres Special Recreation Mgt Areas</a:t>
            </a:r>
          </a:p>
          <a:p>
            <a:pPr lvl="1"/>
            <a:r>
              <a:rPr lang="en-US" dirty="0" smtClean="0"/>
              <a:t>191,000 acres ACECs</a:t>
            </a:r>
          </a:p>
          <a:p>
            <a:pPr lvl="1"/>
            <a:r>
              <a:rPr lang="en-US" dirty="0" smtClean="0"/>
              <a:t>348,000 acres Wild Horse Herd Mgt Areas</a:t>
            </a:r>
          </a:p>
        </p:txBody>
      </p:sp>
    </p:spTree>
    <p:extLst>
      <p:ext uri="{BB962C8B-B14F-4D97-AF65-F5344CB8AC3E}">
        <p14:creationId xmlns:p14="http://schemas.microsoft.com/office/powerpoint/2010/main" val="485681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691569" y="-853369"/>
            <a:ext cx="5867400" cy="8488538"/>
          </a:xfrm>
        </p:spPr>
      </p:pic>
    </p:spTree>
    <p:extLst>
      <p:ext uri="{BB962C8B-B14F-4D97-AF65-F5344CB8AC3E}">
        <p14:creationId xmlns:p14="http://schemas.microsoft.com/office/powerpoint/2010/main" val="1792532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789200" y="-1027200"/>
            <a:ext cx="5867402" cy="8531402"/>
          </a:xfrm>
        </p:spPr>
      </p:pic>
    </p:spTree>
    <p:extLst>
      <p:ext uri="{BB962C8B-B14F-4D97-AF65-F5344CB8AC3E}">
        <p14:creationId xmlns:p14="http://schemas.microsoft.com/office/powerpoint/2010/main" val="2212547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615369" y="-853369"/>
            <a:ext cx="5867400" cy="8488538"/>
          </a:xfrm>
        </p:spPr>
      </p:pic>
    </p:spTree>
    <p:extLst>
      <p:ext uri="{BB962C8B-B14F-4D97-AF65-F5344CB8AC3E}">
        <p14:creationId xmlns:p14="http://schemas.microsoft.com/office/powerpoint/2010/main" val="3281989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30577" y="-1149576"/>
            <a:ext cx="6096000" cy="8852353"/>
          </a:xfrm>
        </p:spPr>
      </p:pic>
    </p:spTree>
    <p:extLst>
      <p:ext uri="{BB962C8B-B14F-4D97-AF65-F5344CB8AC3E}">
        <p14:creationId xmlns:p14="http://schemas.microsoft.com/office/powerpoint/2010/main" val="3972933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625791" y="-787591"/>
            <a:ext cx="5867400" cy="8509382"/>
          </a:xfrm>
        </p:spPr>
      </p:pic>
    </p:spTree>
    <p:extLst>
      <p:ext uri="{BB962C8B-B14F-4D97-AF65-F5344CB8AC3E}">
        <p14:creationId xmlns:p14="http://schemas.microsoft.com/office/powerpoint/2010/main" val="1756100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652518" y="-1119117"/>
            <a:ext cx="6019801" cy="8715236"/>
          </a:xfrm>
        </p:spPr>
      </p:pic>
    </p:spTree>
    <p:extLst>
      <p:ext uri="{BB962C8B-B14F-4D97-AF65-F5344CB8AC3E}">
        <p14:creationId xmlns:p14="http://schemas.microsoft.com/office/powerpoint/2010/main" val="1856493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75728" y="-1042328"/>
            <a:ext cx="6019800" cy="8714056"/>
          </a:xfrm>
        </p:spPr>
      </p:pic>
    </p:spTree>
    <p:extLst>
      <p:ext uri="{BB962C8B-B14F-4D97-AF65-F5344CB8AC3E}">
        <p14:creationId xmlns:p14="http://schemas.microsoft.com/office/powerpoint/2010/main" val="3096281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use defined</a:t>
            </a:r>
            <a:endParaRPr lang="en-US" dirty="0"/>
          </a:p>
        </p:txBody>
      </p:sp>
      <p:sp>
        <p:nvSpPr>
          <p:cNvPr id="3" name="Content Placeholder 2"/>
          <p:cNvSpPr>
            <a:spLocks noGrp="1"/>
          </p:cNvSpPr>
          <p:nvPr>
            <p:ph idx="1"/>
          </p:nvPr>
        </p:nvSpPr>
        <p:spPr/>
        <p:txBody>
          <a:bodyPr/>
          <a:lstStyle/>
          <a:p>
            <a:r>
              <a:rPr lang="en-US" dirty="0" smtClean="0"/>
              <a:t>What is your definition of multiple use?</a:t>
            </a:r>
            <a:endParaRPr lang="en-US" dirty="0"/>
          </a:p>
        </p:txBody>
      </p:sp>
      <p:pic>
        <p:nvPicPr>
          <p:cNvPr id="1027" name="Picture 3" descr="U:\My Documents\RAC NW\2017\March 2017\Multiple use presentation\Sidewinder extreme 4x4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1200" y="3028950"/>
            <a:ext cx="426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0"/>
            <a:ext cx="4165600" cy="2343150"/>
          </a:xfrm>
          <a:prstGeom prst="rect">
            <a:avLst/>
          </a:prstGeom>
        </p:spPr>
      </p:pic>
    </p:spTree>
    <p:extLst>
      <p:ext uri="{BB962C8B-B14F-4D97-AF65-F5344CB8AC3E}">
        <p14:creationId xmlns:p14="http://schemas.microsoft.com/office/powerpoint/2010/main" val="684834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645464" y="-959663"/>
            <a:ext cx="5943601" cy="8624928"/>
          </a:xfrm>
        </p:spPr>
      </p:pic>
    </p:spTree>
    <p:extLst>
      <p:ext uri="{BB962C8B-B14F-4D97-AF65-F5344CB8AC3E}">
        <p14:creationId xmlns:p14="http://schemas.microsoft.com/office/powerpoint/2010/main" val="16358663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Multiple-Use: The Crown</a:t>
            </a:r>
            <a:endParaRPr lang="en-US" dirty="0"/>
          </a:p>
        </p:txBody>
      </p:sp>
      <p:sp>
        <p:nvSpPr>
          <p:cNvPr id="4" name="Content Placeholder 3"/>
          <p:cNvSpPr>
            <a:spLocks noGrp="1"/>
          </p:cNvSpPr>
          <p:nvPr>
            <p:ph sz="half" idx="1"/>
          </p:nvPr>
        </p:nvSpPr>
        <p:spPr>
          <a:xfrm>
            <a:off x="457200" y="1600200"/>
            <a:ext cx="4267200" cy="4525963"/>
          </a:xfrm>
        </p:spPr>
        <p:txBody>
          <a:bodyPr/>
          <a:lstStyle/>
          <a:p>
            <a:r>
              <a:rPr lang="en-US" dirty="0" smtClean="0"/>
              <a:t>SRMA, emphasizes mountain biking</a:t>
            </a:r>
          </a:p>
          <a:p>
            <a:r>
              <a:rPr lang="en-US" dirty="0" smtClean="0"/>
              <a:t>Some motorized routes left open</a:t>
            </a:r>
          </a:p>
          <a:p>
            <a:r>
              <a:rPr lang="en-US" dirty="0" smtClean="0"/>
              <a:t>Seasonal limitations on bikes and motorized</a:t>
            </a:r>
          </a:p>
          <a:p>
            <a:r>
              <a:rPr lang="en-US" dirty="0" smtClean="0"/>
              <a:t>Open to grazing</a:t>
            </a:r>
          </a:p>
          <a:p>
            <a:r>
              <a:rPr lang="en-US" dirty="0" smtClean="0"/>
              <a:t>Open to leasing with NSO</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24412" y="1748631"/>
            <a:ext cx="3686175" cy="4229100"/>
          </a:xfrm>
        </p:spPr>
      </p:pic>
    </p:spTree>
    <p:extLst>
      <p:ext uri="{BB962C8B-B14F-4D97-AF65-F5344CB8AC3E}">
        <p14:creationId xmlns:p14="http://schemas.microsoft.com/office/powerpoint/2010/main" val="521577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Multiple Use: Thompson Creek</a:t>
            </a:r>
            <a:endParaRPr lang="en-US" dirty="0"/>
          </a:p>
        </p:txBody>
      </p:sp>
      <p:sp>
        <p:nvSpPr>
          <p:cNvPr id="3" name="Content Placeholder 2"/>
          <p:cNvSpPr>
            <a:spLocks noGrp="1"/>
          </p:cNvSpPr>
          <p:nvPr>
            <p:ph sz="half" idx="1"/>
          </p:nvPr>
        </p:nvSpPr>
        <p:spPr>
          <a:xfrm>
            <a:off x="228600" y="1600200"/>
            <a:ext cx="4495800" cy="4525963"/>
          </a:xfrm>
        </p:spPr>
        <p:txBody>
          <a:bodyPr>
            <a:normAutofit lnSpcReduction="10000"/>
          </a:bodyPr>
          <a:lstStyle/>
          <a:p>
            <a:r>
              <a:rPr lang="en-US" dirty="0" smtClean="0"/>
              <a:t>Managed to protect wilderness characteristics</a:t>
            </a:r>
          </a:p>
          <a:p>
            <a:r>
              <a:rPr lang="en-US" dirty="0" smtClean="0"/>
              <a:t>Open </a:t>
            </a:r>
            <a:r>
              <a:rPr lang="en-US" dirty="0"/>
              <a:t>to grazing</a:t>
            </a:r>
          </a:p>
          <a:p>
            <a:r>
              <a:rPr lang="en-US" dirty="0" smtClean="0"/>
              <a:t>Closed to oil and gas leasing</a:t>
            </a:r>
          </a:p>
          <a:p>
            <a:r>
              <a:rPr lang="en-US" dirty="0" smtClean="0"/>
              <a:t>Extensive Recreation Management Area</a:t>
            </a:r>
          </a:p>
          <a:p>
            <a:r>
              <a:rPr lang="en-US" dirty="0" smtClean="0"/>
              <a:t>Existing mountain bike and loop road left open</a:t>
            </a:r>
          </a:p>
          <a:p>
            <a:r>
              <a:rPr lang="en-US" dirty="0"/>
              <a:t>Seasonal limitations on bikes and </a:t>
            </a:r>
            <a:r>
              <a:rPr lang="en-US" dirty="0" smtClean="0"/>
              <a:t>motorized</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18687" y="1600200"/>
            <a:ext cx="3697626" cy="4525963"/>
          </a:xfrm>
        </p:spPr>
      </p:pic>
    </p:spTree>
    <p:extLst>
      <p:ext uri="{BB962C8B-B14F-4D97-AF65-F5344CB8AC3E}">
        <p14:creationId xmlns:p14="http://schemas.microsoft.com/office/powerpoint/2010/main" val="1202771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Sidebar: NW Oil and Gas Leases</a:t>
            </a:r>
            <a:endParaRPr lang="en-US" dirty="0"/>
          </a:p>
        </p:txBody>
      </p:sp>
      <p:sp>
        <p:nvSpPr>
          <p:cNvPr id="3" name="Content Placeholder 2"/>
          <p:cNvSpPr>
            <a:spLocks noGrp="1"/>
          </p:cNvSpPr>
          <p:nvPr>
            <p:ph idx="1"/>
          </p:nvPr>
        </p:nvSpPr>
        <p:spPr>
          <a:xfrm>
            <a:off x="457200" y="1600200"/>
            <a:ext cx="3886200" cy="4953000"/>
          </a:xfrm>
        </p:spPr>
        <p:txBody>
          <a:bodyPr>
            <a:normAutofit fontScale="70000" lnSpcReduction="20000"/>
          </a:bodyPr>
          <a:lstStyle/>
          <a:p>
            <a:r>
              <a:rPr lang="en-US" sz="3100" b="1" dirty="0" smtClean="0"/>
              <a:t>~1.9 million acres leased in NW District (4.6 million available)</a:t>
            </a:r>
          </a:p>
          <a:p>
            <a:endParaRPr lang="en-US" sz="3100" b="1" dirty="0"/>
          </a:p>
          <a:p>
            <a:r>
              <a:rPr lang="en-US" sz="3100" b="1" dirty="0" smtClean="0"/>
              <a:t>A little more than half of the leases are producing or held by production</a:t>
            </a:r>
          </a:p>
          <a:p>
            <a:endParaRPr lang="en-US" sz="3100" b="1" dirty="0"/>
          </a:p>
          <a:p>
            <a:r>
              <a:rPr lang="en-US" sz="3100" b="1" dirty="0" smtClean="0"/>
              <a:t>Mancos Assessment area:</a:t>
            </a:r>
          </a:p>
          <a:p>
            <a:pPr lvl="1"/>
            <a:r>
              <a:rPr lang="en-US" sz="3100" b="1" dirty="0" smtClean="0"/>
              <a:t> </a:t>
            </a:r>
            <a:r>
              <a:rPr lang="en-US" sz="3100" dirty="0" smtClean="0"/>
              <a:t>1.6 million of 3.4 million acres leased</a:t>
            </a:r>
          </a:p>
          <a:p>
            <a:pPr lvl="1"/>
            <a:r>
              <a:rPr lang="en-US" sz="3100" dirty="0" smtClean="0"/>
              <a:t> 1/3 of 1.6 million acres held by production </a:t>
            </a:r>
          </a:p>
          <a:p>
            <a:endParaRPr lang="en-US" dirty="0"/>
          </a:p>
          <a:p>
            <a:pPr marL="0" indent="0">
              <a:buNone/>
            </a:pP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667000"/>
            <a:ext cx="4457700" cy="2514600"/>
          </a:xfrm>
          <a:prstGeom prst="rect">
            <a:avLst/>
          </a:prstGeom>
        </p:spPr>
      </p:pic>
    </p:spTree>
    <p:extLst>
      <p:ext uri="{BB962C8B-B14F-4D97-AF65-F5344CB8AC3E}">
        <p14:creationId xmlns:p14="http://schemas.microsoft.com/office/powerpoint/2010/main" val="2192151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Multiple use management – we can’t do it alone!</a:t>
            </a:r>
            <a:endParaRPr lang="en-US" dirty="0"/>
          </a:p>
        </p:txBody>
      </p:sp>
      <p:sp>
        <p:nvSpPr>
          <p:cNvPr id="3" name="Content Placeholder 2"/>
          <p:cNvSpPr>
            <a:spLocks noGrp="1"/>
          </p:cNvSpPr>
          <p:nvPr>
            <p:ph idx="1"/>
          </p:nvPr>
        </p:nvSpPr>
        <p:spPr/>
        <p:txBody>
          <a:bodyPr/>
          <a:lstStyle/>
          <a:p>
            <a:r>
              <a:rPr lang="en-US" dirty="0" smtClean="0"/>
              <a:t>Public involvement</a:t>
            </a:r>
          </a:p>
          <a:p>
            <a:r>
              <a:rPr lang="en-US" dirty="0" smtClean="0"/>
              <a:t>State, local gov’t</a:t>
            </a:r>
            <a:endParaRPr lang="en-US" dirty="0"/>
          </a:p>
          <a:p>
            <a:r>
              <a:rPr lang="en-US" dirty="0" smtClean="0"/>
              <a:t>NW RAC</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828800"/>
            <a:ext cx="3619500" cy="2413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36599" y="3733800"/>
            <a:ext cx="2946400" cy="2209800"/>
          </a:xfrm>
          <a:prstGeom prst="rect">
            <a:avLst/>
          </a:prstGeom>
        </p:spPr>
      </p:pic>
    </p:spTree>
    <p:extLst>
      <p:ext uri="{BB962C8B-B14F-4D97-AF65-F5344CB8AC3E}">
        <p14:creationId xmlns:p14="http://schemas.microsoft.com/office/powerpoint/2010/main" val="1692273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FLPMA definition</a:t>
            </a:r>
            <a:endParaRPr lang="en-US" dirty="0"/>
          </a:p>
        </p:txBody>
      </p:sp>
      <p:sp>
        <p:nvSpPr>
          <p:cNvPr id="3" name="Content Placeholder 2"/>
          <p:cNvSpPr>
            <a:spLocks noGrp="1"/>
          </p:cNvSpPr>
          <p:nvPr>
            <p:ph idx="1"/>
          </p:nvPr>
        </p:nvSpPr>
        <p:spPr/>
        <p:txBody>
          <a:bodyPr/>
          <a:lstStyle/>
          <a:p>
            <a:pPr marL="0" indent="0">
              <a:buNone/>
            </a:pPr>
            <a:r>
              <a:rPr lang="en-US" dirty="0" smtClean="0"/>
              <a:t>“The term ‘multiple use’ means the management of the public lands and their various resource values so that they are utilized in the combination that will best meet the present and future needs of the American people; …</a:t>
            </a:r>
          </a:p>
          <a:p>
            <a:endParaRPr lang="en-US" dirty="0"/>
          </a:p>
          <a:p>
            <a:endParaRPr lang="en-US" dirty="0"/>
          </a:p>
        </p:txBody>
      </p:sp>
    </p:spTree>
    <p:extLst>
      <p:ext uri="{BB962C8B-B14F-4D97-AF65-F5344CB8AC3E}">
        <p14:creationId xmlns:p14="http://schemas.microsoft.com/office/powerpoint/2010/main" val="4088190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…making the most judicious use of the land for some or all of these resources or related services over areas large enough to provide sufficient latitude for periodic adjustments in use conforming to changing needs and conditions;…</a:t>
            </a:r>
            <a:endParaRPr lang="en-US" dirty="0"/>
          </a:p>
        </p:txBody>
      </p:sp>
    </p:spTree>
    <p:extLst>
      <p:ext uri="{BB962C8B-B14F-4D97-AF65-F5344CB8AC3E}">
        <p14:creationId xmlns:p14="http://schemas.microsoft.com/office/powerpoint/2010/main" val="1694342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marL="0" indent="0">
              <a:buNone/>
            </a:pPr>
            <a:r>
              <a:rPr lang="en-US" dirty="0" smtClean="0"/>
              <a:t>…the use of some land for less than all of the resources; a combination of balanced and diverse resource uses that takes into account the long-term needs of future generations for renewable and non-renewable resources, including, but not limited to recreation, range, timber, minerals, watershed, wildlife and fish, and natural, scenic, scientific and historical values… </a:t>
            </a:r>
            <a:endParaRPr lang="en-US" dirty="0"/>
          </a:p>
        </p:txBody>
      </p:sp>
    </p:spTree>
    <p:extLst>
      <p:ext uri="{BB962C8B-B14F-4D97-AF65-F5344CB8AC3E}">
        <p14:creationId xmlns:p14="http://schemas.microsoft.com/office/powerpoint/2010/main" val="2120693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marL="0" indent="0">
              <a:buNone/>
            </a:pPr>
            <a:r>
              <a:rPr lang="en-US" dirty="0" smtClean="0"/>
              <a:t>…and harmonious and coordinated management of the various resources without permanent impairment of the productivity of the land and quality of the environment with consideration being given to the relative values of the resources and not necessarily to the combination of uses that will give the greatest economic return or the greatest unit output.”</a:t>
            </a:r>
            <a:endParaRPr lang="en-US" dirty="0"/>
          </a:p>
        </p:txBody>
      </p:sp>
    </p:spTree>
    <p:extLst>
      <p:ext uri="{BB962C8B-B14F-4D97-AF65-F5344CB8AC3E}">
        <p14:creationId xmlns:p14="http://schemas.microsoft.com/office/powerpoint/2010/main" val="2395036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Review</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71600" y="1295400"/>
            <a:ext cx="5791200" cy="5236307"/>
          </a:xfrm>
        </p:spPr>
      </p:pic>
    </p:spTree>
    <p:extLst>
      <p:ext uri="{BB962C8B-B14F-4D97-AF65-F5344CB8AC3E}">
        <p14:creationId xmlns:p14="http://schemas.microsoft.com/office/powerpoint/2010/main" val="1779040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066800"/>
            <a:ext cx="8326135" cy="4572000"/>
          </a:xfrm>
        </p:spPr>
      </p:pic>
    </p:spTree>
    <p:extLst>
      <p:ext uri="{BB962C8B-B14F-4D97-AF65-F5344CB8AC3E}">
        <p14:creationId xmlns:p14="http://schemas.microsoft.com/office/powerpoint/2010/main" val="14364743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1000</TotalTime>
  <Words>878</Words>
  <Application>Microsoft Office PowerPoint</Application>
  <PresentationFormat>On-screen Show (4:3)</PresentationFormat>
  <Paragraphs>127</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Apex</vt:lpstr>
      <vt:lpstr>Multiple Use Management</vt:lpstr>
      <vt:lpstr>Multiple Use Quotables </vt:lpstr>
      <vt:lpstr>Multiple use defined</vt:lpstr>
      <vt:lpstr>FLPMA definition</vt:lpstr>
      <vt:lpstr>PowerPoint Presentation</vt:lpstr>
      <vt:lpstr>PowerPoint Presentation</vt:lpstr>
      <vt:lpstr>PowerPoint Presentation</vt:lpstr>
      <vt:lpstr>History Review</vt:lpstr>
      <vt:lpstr>PowerPoint Presentation</vt:lpstr>
      <vt:lpstr>General Land Office</vt:lpstr>
      <vt:lpstr>History</vt:lpstr>
      <vt:lpstr>History</vt:lpstr>
      <vt:lpstr>History</vt:lpstr>
      <vt:lpstr>FLPMA</vt:lpstr>
      <vt:lpstr>FLMPA</vt:lpstr>
      <vt:lpstr>Resource Management Plan</vt:lpstr>
      <vt:lpstr>What else guides multiple use?</vt:lpstr>
      <vt:lpstr>Statutory guidance (to name a few)</vt:lpstr>
      <vt:lpstr>“Not every use on every acre”</vt:lpstr>
      <vt:lpstr>Not every use on every acre</vt:lpstr>
      <vt:lpstr>Not every use on every acre</vt:lpstr>
      <vt:lpstr>Northwest District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Multiple-Use: The Crown</vt:lpstr>
      <vt:lpstr>Multiple Use: Thompson Creek</vt:lpstr>
      <vt:lpstr>Sidebar: NW Oil and Gas Leases</vt:lpstr>
      <vt:lpstr>Multiple use management – we can’t do it alone!</vt:lpstr>
    </vt:vector>
  </TitlesOfParts>
  <Company>Bureau of Land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 David L</dc:creator>
  <cp:lastModifiedBy>Boyd, David L</cp:lastModifiedBy>
  <cp:revision>40</cp:revision>
  <dcterms:created xsi:type="dcterms:W3CDTF">2017-02-23T23:42:04Z</dcterms:created>
  <dcterms:modified xsi:type="dcterms:W3CDTF">2017-03-02T03:21:21Z</dcterms:modified>
</cp:coreProperties>
</file>