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1" r:id="rId18"/>
    <p:sldId id="270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vitt-Reynolds, Alissa A" initials="ALR" lastIdx="11" clrIdx="0"/>
  <p:cmAuthor id="1" name="Erin Leifeld" initials="EM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3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DF1CCE-3300-486F-9E38-1FAE691EFE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6C2D5D-C16E-410A-9D31-C876830C42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BLM Cultural Resources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Erin Leifeld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Field Office Archaeologist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Colorado River Valley Field Office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Typical Project Process </a:t>
            </a:r>
            <a:br>
              <a:rPr lang="en-US" sz="3600" dirty="0"/>
            </a:br>
            <a:r>
              <a:rPr lang="en-US" sz="3600" dirty="0"/>
              <a:t>(Section 106)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4801739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report and Office of Archaeology and Historic Preservation (OAHP/SHPO) </a:t>
            </a:r>
            <a:r>
              <a:rPr lang="en-US" dirty="0"/>
              <a:t>s</a:t>
            </a:r>
            <a:r>
              <a:rPr lang="en-US" dirty="0" smtClean="0"/>
              <a:t>ite forms are completed for each project</a:t>
            </a:r>
          </a:p>
          <a:p>
            <a:pPr lvl="1"/>
            <a:r>
              <a:rPr lang="en-US" dirty="0" smtClean="0"/>
              <a:t>Draft report is submitted to the BLM and reviewed by the archaeologist (if contracted)</a:t>
            </a:r>
          </a:p>
          <a:p>
            <a:pPr lvl="1"/>
            <a:r>
              <a:rPr lang="en-US" dirty="0" smtClean="0"/>
              <a:t>Final report is submitted to the BLM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1462" y="2371725"/>
            <a:ext cx="4343400" cy="32575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70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Typical Project Process </a:t>
            </a:r>
            <a:br>
              <a:rPr lang="en-US" sz="3600" dirty="0"/>
            </a:br>
            <a:r>
              <a:rPr lang="en-US" sz="3600" dirty="0"/>
              <a:t>(Section 106)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524000"/>
            <a:ext cx="4651248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Consultation</a:t>
            </a:r>
          </a:p>
          <a:p>
            <a:pPr lvl="1"/>
            <a:r>
              <a:rPr lang="en-US" dirty="0" smtClean="0"/>
              <a:t>Report and site forms are sent to the State Historic Preservation Officer (SHPO) for review and consultation</a:t>
            </a:r>
          </a:p>
          <a:p>
            <a:pPr lvl="2"/>
            <a:r>
              <a:rPr lang="en-US" dirty="0" smtClean="0"/>
              <a:t>This is a type of “checks and balances” for the Federal agencies to ensure we are following the laws and </a:t>
            </a:r>
            <a:r>
              <a:rPr lang="en-US" dirty="0" err="1" smtClean="0"/>
              <a:t>regs</a:t>
            </a:r>
            <a:endParaRPr lang="en-US" dirty="0" smtClean="0"/>
          </a:p>
          <a:p>
            <a:pPr lvl="1"/>
            <a:r>
              <a:rPr lang="en-US" dirty="0" smtClean="0"/>
              <a:t>Letter and supplemental information is sent to Tribal representatives for comment </a:t>
            </a:r>
          </a:p>
          <a:p>
            <a:pPr lvl="2"/>
            <a:r>
              <a:rPr lang="en-US" dirty="0" smtClean="0"/>
              <a:t>30 day comment period required</a:t>
            </a:r>
          </a:p>
          <a:p>
            <a:pPr lvl="2"/>
            <a:r>
              <a:rPr lang="en-US" dirty="0" smtClean="0"/>
              <a:t>Can often include project and site visits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876" y="2371725"/>
            <a:ext cx="4343400" cy="32575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22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462464"/>
            <a:ext cx="3886200" cy="218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Typical Project Process </a:t>
            </a:r>
            <a:br>
              <a:rPr lang="en-US" sz="3600" dirty="0"/>
            </a:br>
            <a:r>
              <a:rPr lang="en-US" sz="3600" dirty="0"/>
              <a:t>(Section 106)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3048000"/>
          </a:xfrm>
        </p:spPr>
        <p:txBody>
          <a:bodyPr/>
          <a:lstStyle/>
          <a:p>
            <a:r>
              <a:rPr lang="en-US" dirty="0" smtClean="0"/>
              <a:t>Mitigation</a:t>
            </a:r>
          </a:p>
          <a:p>
            <a:pPr lvl="1"/>
            <a:r>
              <a:rPr lang="en-US" dirty="0"/>
              <a:t>If mitigation is required, it is also discussed </a:t>
            </a:r>
            <a:r>
              <a:rPr lang="en-US" dirty="0" smtClean="0"/>
              <a:t>during consultation with SHPO and Tribal representatives</a:t>
            </a:r>
          </a:p>
          <a:p>
            <a:pPr lvl="2"/>
            <a:r>
              <a:rPr lang="en-US" dirty="0" smtClean="0"/>
              <a:t>Examples of mitigation can be </a:t>
            </a:r>
            <a:r>
              <a:rPr lang="en-US" dirty="0"/>
              <a:t>modifying </a:t>
            </a:r>
            <a:r>
              <a:rPr lang="en-US" dirty="0" smtClean="0"/>
              <a:t>a project </a:t>
            </a:r>
            <a:r>
              <a:rPr lang="en-US" dirty="0"/>
              <a:t>boundary (</a:t>
            </a:r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smtClean="0"/>
              <a:t>re-routing </a:t>
            </a:r>
            <a:r>
              <a:rPr lang="en-US" dirty="0"/>
              <a:t>a </a:t>
            </a:r>
            <a:r>
              <a:rPr lang="en-US" dirty="0" smtClean="0"/>
              <a:t>road), data recovery, monitoring, interpretation,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Typical Project Process </a:t>
            </a:r>
            <a:br>
              <a:rPr lang="en-US" sz="3600" dirty="0"/>
            </a:br>
            <a:r>
              <a:rPr lang="en-US" sz="3600" dirty="0"/>
              <a:t>(Section 106)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Completion</a:t>
            </a:r>
          </a:p>
          <a:p>
            <a:pPr lvl="1"/>
            <a:r>
              <a:rPr lang="en-US" dirty="0" smtClean="0"/>
              <a:t>NEPA sections written with comments and  mitigation incorporated once Section 106 process is completed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429000"/>
            <a:ext cx="4038600" cy="30289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06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110 Projects (NHPA)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Non-compliance, research-driven projects</a:t>
            </a:r>
          </a:p>
          <a:p>
            <a:pPr lvl="1"/>
            <a:r>
              <a:rPr lang="en-US" dirty="0" smtClean="0"/>
              <a:t>Supplements the Section 106 work, these types of projects are determined by research needs verses where internal or external proposed projects occur</a:t>
            </a:r>
          </a:p>
          <a:p>
            <a:pPr lvl="1"/>
            <a:r>
              <a:rPr lang="en-US" dirty="0" smtClean="0"/>
              <a:t>Section 110 projects are typically funded through the Washington Office or State Office based on our internal grants proposals or via external grants in coordination with partners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26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110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Topics vary by scale and scope:</a:t>
            </a:r>
          </a:p>
          <a:p>
            <a:pPr lvl="1"/>
            <a:r>
              <a:rPr lang="en-US" dirty="0" smtClean="0"/>
              <a:t>Site specific research: mapping and data collection of one specific cultural resource</a:t>
            </a:r>
          </a:p>
          <a:p>
            <a:pPr lvl="1"/>
            <a:r>
              <a:rPr lang="en-US" dirty="0" smtClean="0"/>
              <a:t>Regional research: study of a larger defined area (such as an ACEC or WSA) or one type of site (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r>
              <a:rPr lang="en-US" dirty="0" err="1" smtClean="0"/>
              <a:t>Wickiup</a:t>
            </a:r>
            <a:r>
              <a:rPr lang="en-US" dirty="0" smtClean="0"/>
              <a:t> sites) over a specific area</a:t>
            </a:r>
          </a:p>
          <a:p>
            <a:pPr lvl="1"/>
            <a:r>
              <a:rPr lang="en-US" dirty="0" smtClean="0"/>
              <a:t>Landscape level research: gathering information on a broad scale of how people utilized the landscape; this can be across a field office</a:t>
            </a:r>
            <a:r>
              <a:rPr lang="en-US" dirty="0"/>
              <a:t>,</a:t>
            </a:r>
            <a:r>
              <a:rPr lang="en-US" dirty="0" smtClean="0"/>
              <a:t> a watershed,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9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4165600" cy="23431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110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22800" y="1600200"/>
            <a:ext cx="4143248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CRVFO Section 110 Previous Projects</a:t>
            </a:r>
          </a:p>
          <a:p>
            <a:pPr lvl="1"/>
            <a:r>
              <a:rPr lang="en-US" dirty="0" smtClean="0"/>
              <a:t>Upper Colorado River Inventories</a:t>
            </a:r>
          </a:p>
          <a:p>
            <a:pPr lvl="1"/>
            <a:r>
              <a:rPr lang="en-US" dirty="0" err="1" smtClean="0"/>
              <a:t>Bocco</a:t>
            </a:r>
            <a:r>
              <a:rPr lang="en-US" dirty="0" smtClean="0"/>
              <a:t> Mountain Inventories</a:t>
            </a:r>
          </a:p>
          <a:p>
            <a:pPr lvl="1"/>
            <a:r>
              <a:rPr lang="en-US" dirty="0" smtClean="0"/>
              <a:t>Ute Trail Inventories</a:t>
            </a:r>
          </a:p>
          <a:p>
            <a:pPr lvl="1"/>
            <a:r>
              <a:rPr lang="en-US" dirty="0" smtClean="0"/>
              <a:t>WSA Inventories</a:t>
            </a:r>
          </a:p>
          <a:p>
            <a:pPr lvl="1"/>
            <a:r>
              <a:rPr lang="en-US" dirty="0" smtClean="0"/>
              <a:t>Rock Art of the CRVFO Analysis</a:t>
            </a:r>
          </a:p>
          <a:p>
            <a:pPr lvl="1"/>
            <a:r>
              <a:rPr lang="en-US" dirty="0" smtClean="0"/>
              <a:t>Over 1500 acres of inventory have been completed since 2012 on just proactive projects in the CRVFO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752598"/>
            <a:ext cx="2984500" cy="22383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24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110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Landscape Level Projects</a:t>
            </a:r>
          </a:p>
          <a:p>
            <a:pPr lvl="1"/>
            <a:r>
              <a:rPr lang="en-US" dirty="0" smtClean="0"/>
              <a:t>During Tribal consultation for our RMP we conducted a Ute </a:t>
            </a:r>
            <a:r>
              <a:rPr lang="en-US" dirty="0" err="1" smtClean="0"/>
              <a:t>Ethnohistory</a:t>
            </a:r>
            <a:r>
              <a:rPr lang="en-US" dirty="0" smtClean="0"/>
              <a:t> which included CRVFO, KFO, and GJFO</a:t>
            </a:r>
          </a:p>
          <a:p>
            <a:pPr lvl="1"/>
            <a:r>
              <a:rPr lang="en-US" dirty="0" smtClean="0"/>
              <a:t>At that time (2009/2010) the Ute expressed the desire for us to do more landscape level research</a:t>
            </a:r>
          </a:p>
          <a:p>
            <a:pPr lvl="2"/>
            <a:r>
              <a:rPr lang="en-US" dirty="0" smtClean="0"/>
              <a:t>This approach is more in line with how they view cultural resources; sites, areas, natural resources are all connected across the landscape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110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Often with these projects we work closely with partners such as research groups or universities to leverage our funding to complete even larger scope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41072"/>
            <a:ext cx="3581400" cy="26860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1" t="7325" r="35631" b="16482"/>
          <a:stretch/>
        </p:blipFill>
        <p:spPr>
          <a:xfrm>
            <a:off x="5470125" y="3479122"/>
            <a:ext cx="1995416" cy="304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30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110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Benefits to these types of projects:</a:t>
            </a:r>
          </a:p>
          <a:p>
            <a:pPr lvl="1"/>
            <a:r>
              <a:rPr lang="en-US" dirty="0" smtClean="0"/>
              <a:t>Fills in gaps of knowledge/research where development, and therefore Section 106 inventories, are not happening</a:t>
            </a:r>
          </a:p>
          <a:p>
            <a:pPr lvl="1"/>
            <a:r>
              <a:rPr lang="en-US" dirty="0" smtClean="0"/>
              <a:t>Looking at a broader view of archaeological sites to see patterns we may have missed otherwise</a:t>
            </a:r>
          </a:p>
          <a:p>
            <a:pPr lvl="1"/>
            <a:r>
              <a:rPr lang="en-US" dirty="0" smtClean="0"/>
              <a:t>Supports our on-going relationships with Tribal representatives</a:t>
            </a:r>
          </a:p>
          <a:p>
            <a:pPr lvl="1"/>
            <a:r>
              <a:rPr lang="en-US" dirty="0" smtClean="0"/>
              <a:t>Builds our knowledge of cultural resources which in turn helps us in future project planning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Cultural Resources Laws &amp; Regulations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Antiquities Act, 1906</a:t>
            </a:r>
          </a:p>
          <a:p>
            <a:r>
              <a:rPr lang="en-US" dirty="0" smtClean="0"/>
              <a:t>National Historic Preservation Act (NHPA), 1966</a:t>
            </a:r>
          </a:p>
          <a:p>
            <a:r>
              <a:rPr lang="en-US" dirty="0" smtClean="0"/>
              <a:t>36 CFR 800, 1973</a:t>
            </a:r>
          </a:p>
          <a:p>
            <a:r>
              <a:rPr lang="en-US" dirty="0" smtClean="0"/>
              <a:t>Archaeological and Historic Preservation Act (AHPA), 1974</a:t>
            </a:r>
          </a:p>
          <a:p>
            <a:r>
              <a:rPr lang="en-US" dirty="0" smtClean="0"/>
              <a:t>Archaeological Resources Protection Act (ARPA), 1979</a:t>
            </a:r>
          </a:p>
          <a:p>
            <a:r>
              <a:rPr lang="en-US" dirty="0" smtClean="0"/>
              <a:t>Native American Graves Protection and Repatriation Act (NAGPRA),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Laws &amp; Regulations That </a:t>
            </a:r>
            <a:r>
              <a:rPr lang="en-US" dirty="0"/>
              <a:t>S</a:t>
            </a:r>
            <a:r>
              <a:rPr lang="en-US" dirty="0" smtClean="0"/>
              <a:t>upport Cultural Resource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National Environmental Policy Act (NEPA), 1969</a:t>
            </a:r>
          </a:p>
          <a:p>
            <a:pPr lvl="1"/>
            <a:r>
              <a:rPr lang="en-US" dirty="0" smtClean="0"/>
              <a:t>Preservation of “important historic and cultural aspects... of our national heritage”</a:t>
            </a:r>
          </a:p>
          <a:p>
            <a:r>
              <a:rPr lang="en-US" dirty="0" smtClean="0"/>
              <a:t>Federal Land Policy and Management Act (FLPMA), 1976</a:t>
            </a:r>
          </a:p>
          <a:p>
            <a:pPr lvl="1"/>
            <a:r>
              <a:rPr lang="en-US" dirty="0" smtClean="0"/>
              <a:t>Directs BLM to:</a:t>
            </a:r>
          </a:p>
          <a:p>
            <a:pPr lvl="2"/>
            <a:r>
              <a:rPr lang="en-US" dirty="0" smtClean="0"/>
              <a:t>Manage public lands within concept of multiple-use in a manner that will “protect the quality of… historical resources and archaeological values”</a:t>
            </a:r>
          </a:p>
          <a:p>
            <a:pPr lvl="2"/>
            <a:r>
              <a:rPr lang="en-US" dirty="0" smtClean="0"/>
              <a:t>Requires us to maintain an inventory of public lands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9137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106 &amp; 110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Part of the NHPA</a:t>
            </a:r>
          </a:p>
          <a:p>
            <a:pPr lvl="1"/>
            <a:r>
              <a:rPr lang="en-US" dirty="0" smtClean="0"/>
              <a:t>Section 106: Responsibility of Federal agencies to take into account the effect of an undertaking on properties listed or eligible for the National Register</a:t>
            </a:r>
          </a:p>
          <a:p>
            <a:pPr lvl="2"/>
            <a:r>
              <a:rPr lang="en-US" dirty="0" smtClean="0"/>
              <a:t>An Undertaking qualifies as any action occurring on Federal land, is issues a Federal permit, or uses Federal funding</a:t>
            </a:r>
          </a:p>
          <a:p>
            <a:pPr lvl="1"/>
            <a:r>
              <a:rPr lang="en-US" dirty="0" smtClean="0"/>
              <a:t>Section 110: Directs Federal agencies to establish historic preservation programs, carried out in consultation with other agencies, tribes and private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Typical Project Process </a:t>
            </a:r>
            <a:br>
              <a:rPr lang="en-US" sz="3600" dirty="0" smtClean="0"/>
            </a:br>
            <a:r>
              <a:rPr lang="en-US" sz="3600" dirty="0" smtClean="0"/>
              <a:t>(Section 106)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1) Project is proposed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74507"/>
            <a:ext cx="6400800" cy="412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7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Typical Project Process </a:t>
            </a:r>
            <a:br>
              <a:rPr lang="en-US" sz="3600" dirty="0"/>
            </a:br>
            <a:r>
              <a:rPr lang="en-US" sz="3600" dirty="0"/>
              <a:t>(Section 106)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2) Scoping and previous survey check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2209800"/>
            <a:ext cx="66198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7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Typical Project Process </a:t>
            </a:r>
            <a:br>
              <a:rPr lang="en-US" sz="3600" dirty="0"/>
            </a:br>
            <a:r>
              <a:rPr lang="en-US" sz="3600" dirty="0"/>
              <a:t>(Section 106)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3) Field work</a:t>
            </a:r>
          </a:p>
          <a:p>
            <a:pPr marL="461963" indent="-461963">
              <a:buNone/>
            </a:pPr>
            <a:r>
              <a:rPr lang="en-US" dirty="0" smtClean="0"/>
              <a:t>	- systematic transects are walked by archaeologists at intervals to identify artifacts and features on the ground surface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0" y="3429000"/>
            <a:ext cx="5029200" cy="26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Typical Project Process </a:t>
            </a:r>
            <a:br>
              <a:rPr lang="en-US" sz="3600" dirty="0"/>
            </a:br>
            <a:r>
              <a:rPr lang="en-US" sz="3600" dirty="0"/>
              <a:t>(Section 106)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4) Cultural Resources (sites) documented</a:t>
            </a:r>
          </a:p>
          <a:p>
            <a:pPr marL="461963" indent="-461963">
              <a:buNone/>
            </a:pPr>
            <a:r>
              <a:rPr lang="en-US" dirty="0" smtClean="0"/>
              <a:t>	- sites are mapped, photographed, and forms are filled out to gather as much information as possible to determine its importance</a:t>
            </a:r>
          </a:p>
          <a:p>
            <a:pPr marL="461963" indent="-461963">
              <a:buNone/>
            </a:pPr>
            <a:r>
              <a:rPr lang="en-US" dirty="0"/>
              <a:t>	</a:t>
            </a:r>
            <a:r>
              <a:rPr lang="en-US" dirty="0" smtClean="0"/>
              <a:t>- importance is determined by National Register of Historic Places (NRHP) criteria:</a:t>
            </a:r>
          </a:p>
          <a:p>
            <a:pPr marL="914400" indent="-914400">
              <a:buNone/>
            </a:pPr>
            <a:r>
              <a:rPr lang="en-US" dirty="0"/>
              <a:t>	</a:t>
            </a:r>
            <a:r>
              <a:rPr lang="en-US" dirty="0" smtClean="0"/>
              <a:t>- Association with a significant event</a:t>
            </a:r>
          </a:p>
          <a:p>
            <a:pPr marL="914400" indent="-914400">
              <a:buNone/>
            </a:pPr>
            <a:r>
              <a:rPr lang="en-US" dirty="0"/>
              <a:t>	</a:t>
            </a:r>
            <a:r>
              <a:rPr lang="en-US" dirty="0" smtClean="0"/>
              <a:t>- Association with a significant person</a:t>
            </a:r>
          </a:p>
          <a:p>
            <a:pPr marL="914400" indent="-914400">
              <a:buNone/>
            </a:pPr>
            <a:r>
              <a:rPr lang="en-US" dirty="0"/>
              <a:t>	</a:t>
            </a:r>
            <a:r>
              <a:rPr lang="en-US" dirty="0" smtClean="0"/>
              <a:t>- Embodies distinctive characteristics of construction, work of a master, or has high artistic value</a:t>
            </a:r>
          </a:p>
          <a:p>
            <a:pPr marL="914400" indent="-914400">
              <a:buNone/>
            </a:pPr>
            <a:r>
              <a:rPr lang="en-US" dirty="0"/>
              <a:t>	</a:t>
            </a:r>
            <a:r>
              <a:rPr lang="en-US" dirty="0" smtClean="0"/>
              <a:t>- Has yielded or likely to yield information important in history or prehistory</a:t>
            </a:r>
          </a:p>
          <a:p>
            <a:pPr marL="457200" indent="-457200"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dirty="0" smtClean="0"/>
              <a:t>- if cultural resources do not fit these criteria they are determined not significant 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	- once they are documented then no further work is done with them</a:t>
            </a:r>
          </a:p>
        </p:txBody>
      </p:sp>
    </p:spTree>
    <p:extLst>
      <p:ext uri="{BB962C8B-B14F-4D97-AF65-F5344CB8AC3E}">
        <p14:creationId xmlns:p14="http://schemas.microsoft.com/office/powerpoint/2010/main" val="37449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200400"/>
            <a:ext cx="5624845" cy="3163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Typical Project Process </a:t>
            </a:r>
            <a:br>
              <a:rPr lang="en-US" sz="3600" dirty="0"/>
            </a:br>
            <a:r>
              <a:rPr lang="en-US" sz="3600" dirty="0"/>
              <a:t>(Section 106)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Cultural Resource Documentation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11475"/>
            <a:ext cx="471777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4" y="4419600"/>
            <a:ext cx="222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9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1333</TotalTime>
  <Words>794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BLM Cultural Resources Program</vt:lpstr>
      <vt:lpstr>Cultural Resources Laws &amp; Regulations</vt:lpstr>
      <vt:lpstr>Laws &amp; Regulations That Support Cultural Resource Protection</vt:lpstr>
      <vt:lpstr>Section 106 &amp; 110</vt:lpstr>
      <vt:lpstr>Typical Project Process  (Section 106)</vt:lpstr>
      <vt:lpstr>Typical Project Process  (Section 106)</vt:lpstr>
      <vt:lpstr>Typical Project Process  (Section 106)</vt:lpstr>
      <vt:lpstr>Typical Project Process  (Section 106)</vt:lpstr>
      <vt:lpstr>Typical Project Process  (Section 106)</vt:lpstr>
      <vt:lpstr>Typical Project Process  (Section 106)</vt:lpstr>
      <vt:lpstr>Typical Project Process  (Section 106)</vt:lpstr>
      <vt:lpstr>Typical Project Process  (Section 106)</vt:lpstr>
      <vt:lpstr>Typical Project Process  (Section 106)</vt:lpstr>
      <vt:lpstr>Section 110 Projects (NHPA)</vt:lpstr>
      <vt:lpstr>Section 110 Projects</vt:lpstr>
      <vt:lpstr>Section 110 Projects</vt:lpstr>
      <vt:lpstr>Section 110 Projects</vt:lpstr>
      <vt:lpstr>Section 110 Projects</vt:lpstr>
      <vt:lpstr>Section 110 Projects</vt:lpstr>
      <vt:lpstr>Questions?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 Cultural Resources Program</dc:title>
  <dc:creator>Erin Leifeld</dc:creator>
  <cp:lastModifiedBy>Boyd, David L</cp:lastModifiedBy>
  <cp:revision>53</cp:revision>
  <dcterms:created xsi:type="dcterms:W3CDTF">2017-02-27T16:06:01Z</dcterms:created>
  <dcterms:modified xsi:type="dcterms:W3CDTF">2017-03-02T19:22:56Z</dcterms:modified>
</cp:coreProperties>
</file>