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 id="2147483663" r:id="rId4"/>
    <p:sldMasterId id="2147483666" r:id="rId5"/>
  </p:sldMasterIdLst>
  <p:notesMasterIdLst>
    <p:notesMasterId r:id="rId15"/>
  </p:notesMasterIdLst>
  <p:sldIdLst>
    <p:sldId id="257" r:id="rId6"/>
    <p:sldId id="258" r:id="rId7"/>
    <p:sldId id="259" r:id="rId8"/>
    <p:sldId id="256" r:id="rId9"/>
    <p:sldId id="260" r:id="rId10"/>
    <p:sldId id="264" r:id="rId11"/>
    <p:sldId id="262" r:id="rId12"/>
    <p:sldId id="261"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13" autoAdjust="0"/>
    <p:restoredTop sz="75574" autoAdjust="0"/>
  </p:normalViewPr>
  <p:slideViewPr>
    <p:cSldViewPr>
      <p:cViewPr varScale="1">
        <p:scale>
          <a:sx n="65" d="100"/>
          <a:sy n="65" d="100"/>
        </p:scale>
        <p:origin x="645"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1" d="100"/>
          <a:sy n="141" d="100"/>
        </p:scale>
        <p:origin x="-114" y="-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C7BB7-E913-42A0-BB95-51953E870F29}" type="datetimeFigureOut">
              <a:rPr lang="en-US" smtClean="0"/>
              <a:t>7/29/2019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8170A-7297-4F52-B6E2-3A5F2B19514A}" type="slidenum">
              <a:rPr lang="en-US" smtClean="0"/>
              <a:t>‹#›</a:t>
            </a:fld>
            <a:endParaRPr lang="en-US" dirty="0"/>
          </a:p>
        </p:txBody>
      </p:sp>
    </p:spTree>
    <p:extLst>
      <p:ext uri="{BB962C8B-B14F-4D97-AF65-F5344CB8AC3E}">
        <p14:creationId xmlns:p14="http://schemas.microsoft.com/office/powerpoint/2010/main" val="349179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01429" indent="-269063">
              <a:defRPr>
                <a:solidFill>
                  <a:schemeClr val="tx1"/>
                </a:solidFill>
                <a:latin typeface="Arial" charset="0"/>
                <a:ea typeface="MS PGothic" pitchFamily="34" charset="-128"/>
              </a:defRPr>
            </a:lvl2pPr>
            <a:lvl3pPr marL="1080916" indent="-214628">
              <a:defRPr>
                <a:solidFill>
                  <a:schemeClr val="tx1"/>
                </a:solidFill>
                <a:latin typeface="Arial" charset="0"/>
                <a:ea typeface="MS PGothic" pitchFamily="34" charset="-128"/>
              </a:defRPr>
            </a:lvl3pPr>
            <a:lvl4pPr marL="1511726" indent="-214628">
              <a:defRPr>
                <a:solidFill>
                  <a:schemeClr val="tx1"/>
                </a:solidFill>
                <a:latin typeface="Arial" charset="0"/>
                <a:ea typeface="MS PGothic" pitchFamily="34" charset="-128"/>
              </a:defRPr>
            </a:lvl4pPr>
            <a:lvl5pPr marL="1944092" indent="-214628">
              <a:defRPr>
                <a:solidFill>
                  <a:schemeClr val="tx1"/>
                </a:solidFill>
                <a:latin typeface="Arial" charset="0"/>
                <a:ea typeface="MS PGothic" pitchFamily="34" charset="-128"/>
              </a:defRPr>
            </a:lvl5pPr>
            <a:lvl6pPr marL="2392011" indent="-214628" eaLnBrk="0" fontAlgn="base" hangingPunct="0">
              <a:spcBef>
                <a:spcPct val="0"/>
              </a:spcBef>
              <a:spcAft>
                <a:spcPct val="0"/>
              </a:spcAft>
              <a:defRPr>
                <a:solidFill>
                  <a:schemeClr val="tx1"/>
                </a:solidFill>
                <a:latin typeface="Arial" charset="0"/>
                <a:ea typeface="MS PGothic" pitchFamily="34" charset="-128"/>
              </a:defRPr>
            </a:lvl6pPr>
            <a:lvl7pPr marL="2839930" indent="-214628" eaLnBrk="0" fontAlgn="base" hangingPunct="0">
              <a:spcBef>
                <a:spcPct val="0"/>
              </a:spcBef>
              <a:spcAft>
                <a:spcPct val="0"/>
              </a:spcAft>
              <a:defRPr>
                <a:solidFill>
                  <a:schemeClr val="tx1"/>
                </a:solidFill>
                <a:latin typeface="Arial" charset="0"/>
                <a:ea typeface="MS PGothic" pitchFamily="34" charset="-128"/>
              </a:defRPr>
            </a:lvl7pPr>
            <a:lvl8pPr marL="3287849" indent="-214628" eaLnBrk="0" fontAlgn="base" hangingPunct="0">
              <a:spcBef>
                <a:spcPct val="0"/>
              </a:spcBef>
              <a:spcAft>
                <a:spcPct val="0"/>
              </a:spcAft>
              <a:defRPr>
                <a:solidFill>
                  <a:schemeClr val="tx1"/>
                </a:solidFill>
                <a:latin typeface="Arial" charset="0"/>
                <a:ea typeface="MS PGothic" pitchFamily="34" charset="-128"/>
              </a:defRPr>
            </a:lvl8pPr>
            <a:lvl9pPr marL="3735768" indent="-214628" eaLnBrk="0" fontAlgn="base" hangingPunct="0">
              <a:spcBef>
                <a:spcPct val="0"/>
              </a:spcBef>
              <a:spcAft>
                <a:spcPct val="0"/>
              </a:spcAft>
              <a:defRPr>
                <a:solidFill>
                  <a:schemeClr val="tx1"/>
                </a:solidFill>
                <a:latin typeface="Arial" charset="0"/>
                <a:ea typeface="MS PGothic" pitchFamily="34" charset="-128"/>
              </a:defRPr>
            </a:lvl9pPr>
          </a:lstStyle>
          <a:p>
            <a:fld id="{DDA11751-2AD6-45FA-B5CD-40549CD464E9}" type="slidenum">
              <a:rPr lang="en-US" altLang="en-US">
                <a:solidFill>
                  <a:prstClr val="black"/>
                </a:solidFill>
              </a:rPr>
              <a:pPr/>
              <a:t>1</a:t>
            </a:fld>
            <a:endParaRPr lang="en-US"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GSA can and is assisting BLM with compiling</a:t>
            </a:r>
            <a:r>
              <a:rPr lang="en-US" baseline="0" dirty="0" smtClean="0"/>
              <a:t> this information.</a:t>
            </a:r>
            <a:endParaRPr lang="en-US" dirty="0"/>
          </a:p>
        </p:txBody>
      </p:sp>
      <p:sp>
        <p:nvSpPr>
          <p:cNvPr id="4" name="Slide Number Placeholder 3"/>
          <p:cNvSpPr>
            <a:spLocks noGrp="1"/>
          </p:cNvSpPr>
          <p:nvPr>
            <p:ph type="sldNum" sz="quarter" idx="10"/>
          </p:nvPr>
        </p:nvSpPr>
        <p:spPr/>
        <p:txBody>
          <a:bodyPr/>
          <a:lstStyle/>
          <a:p>
            <a:fld id="{4C38170A-7297-4F52-B6E2-3A5F2B19514A}" type="slidenum">
              <a:rPr lang="en-US" smtClean="0"/>
              <a:t>2</a:t>
            </a:fld>
            <a:endParaRPr lang="en-US" dirty="0"/>
          </a:p>
        </p:txBody>
      </p:sp>
    </p:spTree>
    <p:extLst>
      <p:ext uri="{BB962C8B-B14F-4D97-AF65-F5344CB8AC3E}">
        <p14:creationId xmlns:p14="http://schemas.microsoft.com/office/powerpoint/2010/main" val="424617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8999" lvl="1" indent="-227070">
              <a:spcBef>
                <a:spcPct val="20000"/>
              </a:spcBef>
              <a:buClr>
                <a:srgbClr val="00437C"/>
              </a:buClr>
              <a:buFontTx/>
              <a:buChar char="–"/>
            </a:pPr>
            <a:r>
              <a:rPr lang="en-US" altLang="en-US" sz="2400" dirty="0"/>
              <a:t>Designated to dispose of surplus real or personal property</a:t>
            </a:r>
          </a:p>
          <a:p>
            <a:pPr marL="618999" lvl="1" indent="-227070">
              <a:spcBef>
                <a:spcPct val="20000"/>
              </a:spcBef>
              <a:buClr>
                <a:srgbClr val="00437C"/>
              </a:buClr>
              <a:buFontTx/>
              <a:buChar char="–"/>
            </a:pPr>
            <a:r>
              <a:rPr lang="en-US" altLang="en-US" sz="2400" dirty="0"/>
              <a:t>GSA is a disposal agency and is charged to dispose of surplus real property as designated under the Federal Property Act of 1949</a:t>
            </a:r>
          </a:p>
          <a:p>
            <a:pPr marL="618999" lvl="1" indent="-227070">
              <a:spcBef>
                <a:spcPct val="20000"/>
              </a:spcBef>
              <a:buClr>
                <a:srgbClr val="00437C"/>
              </a:buClr>
              <a:buFontTx/>
              <a:buChar char="–"/>
            </a:pPr>
            <a:endParaRPr lang="en-US" altLang="en-US" sz="2400" dirty="0"/>
          </a:p>
          <a:p>
            <a:pPr marL="618999" lvl="1" indent="-227070">
              <a:spcBef>
                <a:spcPct val="20000"/>
              </a:spcBef>
              <a:buClr>
                <a:srgbClr val="00437C"/>
              </a:buClr>
              <a:buFontTx/>
              <a:buChar char="–"/>
            </a:pPr>
            <a:r>
              <a:rPr lang="en-US" altLang="en-US" sz="2400" dirty="0"/>
              <a:t>GSA, as per legislation, delegated to DOD for BRAC.</a:t>
            </a:r>
          </a:p>
          <a:p>
            <a:pPr marL="618999" lvl="1" indent="-227070">
              <a:spcBef>
                <a:spcPct val="20000"/>
              </a:spcBef>
              <a:buClr>
                <a:srgbClr val="00437C"/>
              </a:buClr>
              <a:buFontTx/>
              <a:buChar char="–"/>
            </a:pPr>
            <a:endParaRPr lang="en-US" altLang="en-US" sz="2400" dirty="0"/>
          </a:p>
          <a:p>
            <a:pPr eaLnBrk="1" hangingPunct="1">
              <a:spcBef>
                <a:spcPct val="0"/>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RPUD Performance Measures:  220 days to get to Public Sale, then 135 days or less to sell property.</a:t>
            </a:r>
          </a:p>
          <a:p>
            <a:pPr eaLnBrk="1" hangingPunct="1">
              <a:spcBef>
                <a:spcPct val="0"/>
              </a:spcBef>
            </a:pPr>
            <a:r>
              <a:rPr lang="en-US" altLang="en-US" dirty="0" smtClean="0"/>
              <a:t>Negotiated Sale is for counties, cities, municipalities and for unusual circumstances like a land locked property.</a:t>
            </a:r>
          </a:p>
          <a:p>
            <a:pPr eaLnBrk="1" hangingPunct="1">
              <a:spcBef>
                <a:spcPct val="0"/>
              </a:spcBef>
            </a:pPr>
            <a:endParaRPr lang="en-US" altLang="en-US" dirty="0" smtClean="0"/>
          </a:p>
          <a:p>
            <a:pPr eaLnBrk="1" hangingPunct="1">
              <a:spcBef>
                <a:spcPct val="0"/>
              </a:spcBef>
            </a:pPr>
            <a:r>
              <a:rPr lang="en-US" altLang="en-US" dirty="0" smtClean="0"/>
              <a:t>For a sale, Congressional Oversight Committees (House and Senate) must be notified.</a:t>
            </a:r>
          </a:p>
          <a:p>
            <a:pPr eaLnBrk="1" hangingPunct="1">
              <a:spcBef>
                <a:spcPct val="0"/>
              </a:spcBef>
            </a:pPr>
            <a:endParaRPr lang="en-US" altLang="en-US" dirty="0" smtClean="0"/>
          </a:p>
          <a:p>
            <a:pPr eaLnBrk="1" hangingPunct="1">
              <a:spcBef>
                <a:spcPct val="0"/>
              </a:spcBef>
            </a:pPr>
            <a:r>
              <a:rPr lang="en-US" altLang="en-US" dirty="0" smtClean="0"/>
              <a:t>Cliffside Disposal will</a:t>
            </a:r>
            <a:r>
              <a:rPr lang="en-US" altLang="en-US" baseline="0" dirty="0" smtClean="0"/>
              <a:t> likely be able to go straight to sale as the property has been determined by congress to no longer have federal need and there are no eligible public use conveyances.</a:t>
            </a: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Emphasize that this is not a drop</a:t>
            </a:r>
            <a:r>
              <a:rPr lang="en-US" baseline="0" dirty="0" smtClean="0"/>
              <a:t> and run process. </a:t>
            </a:r>
          </a:p>
          <a:p>
            <a:r>
              <a:rPr lang="en-US" baseline="0" dirty="0" smtClean="0"/>
              <a:t>- An Agency can contact GSA at any point as it compiles and fills out its ROE Package.  </a:t>
            </a:r>
          </a:p>
          <a:p>
            <a:r>
              <a:rPr lang="en-US" baseline="0" dirty="0" smtClean="0"/>
              <a:t>- An Agency can submit a partial ROE package for GSA review and assistance in determining what is necessary for sufficiency. Fill out and sign off on the SF118, and then as much of the Checklist, etc. as possible. GSA can then conditionally accept and work with you.</a:t>
            </a:r>
          </a:p>
          <a:p>
            <a:pPr>
              <a:buFontTx/>
              <a:buChar char="-"/>
            </a:pPr>
            <a:r>
              <a:rPr lang="en-US" baseline="0" dirty="0" smtClean="0"/>
              <a:t>The GSA PM assigned to the disposal will be involved in the disposal from cradle to grave, and therefore don’t be shy! Give him/her a call!</a:t>
            </a:r>
          </a:p>
          <a:p>
            <a:pPr>
              <a:buFontTx/>
              <a:buChar char="-"/>
            </a:pPr>
            <a:r>
              <a:rPr lang="en-US" baseline="0" dirty="0" smtClean="0"/>
              <a:t>There may be a significant amount and back and forth in order for GSA to ultimately accept the ROE package. But GSA can begin to conduct some disposal steps even with a conditional acceptance. I will use the case study below as an example.</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3426AB-1894-4214-BEC7-CEFE105EF35F}" type="slidenum">
              <a:rPr lang="en-US" smtClean="0">
                <a:ea typeface="ＭＳ Ｐゴシック" pitchFamily="34" charset="-128"/>
              </a:rPr>
              <a:pPr/>
              <a:t>8</a:t>
            </a:fld>
            <a:endParaRPr lang="en-US" dirty="0" smtClean="0">
              <a:ea typeface="ＭＳ Ｐゴシック" pitchFamily="34" charset="-128"/>
            </a:endParaRPr>
          </a:p>
        </p:txBody>
      </p:sp>
    </p:spTree>
    <p:extLst>
      <p:ext uri="{BB962C8B-B14F-4D97-AF65-F5344CB8AC3E}">
        <p14:creationId xmlns:p14="http://schemas.microsoft.com/office/powerpoint/2010/main" val="15589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0"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3" name="Rectangle 2"/>
          <p:cNvSpPr/>
          <p:nvPr userDrawn="1"/>
        </p:nvSpPr>
        <p:spPr>
          <a:xfrm>
            <a:off x="0" y="5181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4" name="Rectangle 3"/>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0" y="1828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pic>
        <p:nvPicPr>
          <p:cNvPr id="7" name="Picture 14" descr="PC_GSA_Star_Mark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7013"/>
            <a:ext cx="60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p:nvPr userDrawn="1"/>
        </p:nvSpPr>
        <p:spPr>
          <a:xfrm>
            <a:off x="0" y="990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9" name="Rectangle 12"/>
          <p:cNvSpPr/>
          <p:nvPr userDrawn="1"/>
        </p:nvSpPr>
        <p:spPr>
          <a:xfrm>
            <a:off x="0" y="6019800"/>
            <a:ext cx="44958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10" name="Line 29"/>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23"/>
          <p:cNvSpPr>
            <a:spLocks noChangeShapeType="1"/>
          </p:cNvSpPr>
          <p:nvPr userDrawn="1"/>
        </p:nvSpPr>
        <p:spPr bwMode="auto">
          <a:xfrm>
            <a:off x="0" y="3505200"/>
            <a:ext cx="6705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2" name="Picture 54"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l="484" t="989" r="310" b="11990"/>
          <a:stretch>
            <a:fillRect/>
          </a:stretch>
        </p:blipFill>
        <p:spPr bwMode="auto">
          <a:xfrm>
            <a:off x="0" y="26670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9"/>
          <p:cNvSpPr>
            <a:spLocks noChangeShapeType="1"/>
          </p:cNvSpPr>
          <p:nvPr userDrawn="1"/>
        </p:nvSpPr>
        <p:spPr bwMode="auto">
          <a:xfrm>
            <a:off x="0" y="266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4" name="Line 56"/>
          <p:cNvSpPr>
            <a:spLocks noChangeShapeType="1"/>
          </p:cNvSpPr>
          <p:nvPr userDrawn="1"/>
        </p:nvSpPr>
        <p:spPr bwMode="auto">
          <a:xfrm>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5" name="Picture 57" descr="gsa$20building$2067$20003"/>
          <p:cNvPicPr>
            <a:picLocks noChangeAspect="1" noChangeArrowheads="1"/>
          </p:cNvPicPr>
          <p:nvPr userDrawn="1"/>
        </p:nvPicPr>
        <p:blipFill>
          <a:blip r:embed="rId4">
            <a:extLst>
              <a:ext uri="{28A0092B-C50C-407E-A947-70E740481C1C}">
                <a14:useLocalDpi xmlns:a14="http://schemas.microsoft.com/office/drawing/2010/main" val="0"/>
              </a:ext>
            </a:extLst>
          </a:blip>
          <a:srcRect t="22745" b="12856"/>
          <a:stretch>
            <a:fillRect/>
          </a:stretch>
        </p:blipFill>
        <p:spPr bwMode="auto">
          <a:xfrm>
            <a:off x="4510088" y="3505200"/>
            <a:ext cx="217646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55"/>
          <p:cNvSpPr>
            <a:spLocks noChangeShapeType="1"/>
          </p:cNvSpPr>
          <p:nvPr userDrawn="1"/>
        </p:nvSpPr>
        <p:spPr bwMode="auto">
          <a:xfrm>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35254" b="19630"/>
          <a:stretch>
            <a:fillRect/>
          </a:stretch>
        </p:blipFill>
        <p:spPr bwMode="auto">
          <a:xfrm>
            <a:off x="0" y="3505200"/>
            <a:ext cx="2667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66"/>
          <p:cNvSpPr>
            <a:spLocks noChangeShapeType="1"/>
          </p:cNvSpPr>
          <p:nvPr userDrawn="1"/>
        </p:nvSpPr>
        <p:spPr bwMode="auto">
          <a:xfrm>
            <a:off x="2667000" y="3505200"/>
            <a:ext cx="0" cy="2514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9" name="Picture 70" descr="480_3032418"/>
          <p:cNvPicPr>
            <a:picLocks noChangeAspect="1" noChangeArrowheads="1"/>
          </p:cNvPicPr>
          <p:nvPr userDrawn="1"/>
        </p:nvPicPr>
        <p:blipFill>
          <a:blip r:embed="rId6">
            <a:extLst>
              <a:ext uri="{28A0092B-C50C-407E-A947-70E740481C1C}">
                <a14:useLocalDpi xmlns:a14="http://schemas.microsoft.com/office/drawing/2010/main" val="0"/>
              </a:ext>
            </a:extLst>
          </a:blip>
          <a:srcRect r="51967"/>
          <a:stretch>
            <a:fillRect/>
          </a:stretch>
        </p:blipFill>
        <p:spPr bwMode="auto">
          <a:xfrm>
            <a:off x="2686050" y="3506788"/>
            <a:ext cx="17843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Western elevation along Eastern Boulevard.jpg"/>
          <p:cNvPicPr>
            <a:picLocks noChangeAspect="1" noChangeArrowheads="1"/>
          </p:cNvPicPr>
          <p:nvPr userDrawn="1"/>
        </p:nvPicPr>
        <p:blipFill>
          <a:blip r:embed="rId7">
            <a:extLst>
              <a:ext uri="{28A0092B-C50C-407E-A947-70E740481C1C}">
                <a14:useLocalDpi xmlns:a14="http://schemas.microsoft.com/office/drawing/2010/main" val="0"/>
              </a:ext>
            </a:extLst>
          </a:blip>
          <a:srcRect l="29437" r="14201"/>
          <a:stretch>
            <a:fillRect/>
          </a:stretch>
        </p:blipFill>
        <p:spPr bwMode="auto">
          <a:xfrm>
            <a:off x="6724650" y="2682875"/>
            <a:ext cx="24193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0894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3531"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7" name="Line 12"/>
          <p:cNvSpPr>
            <a:spLocks noChangeShapeType="1"/>
          </p:cNvSpPr>
          <p:nvPr userDrawn="1"/>
        </p:nvSpPr>
        <p:spPr bwMode="auto">
          <a:xfrm flipV="1">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9" name="Line 14"/>
          <p:cNvSpPr>
            <a:spLocks noChangeShapeType="1"/>
          </p:cNvSpPr>
          <p:nvPr userDrawn="1"/>
        </p:nvSpPr>
        <p:spPr bwMode="auto">
          <a:xfrm>
            <a:off x="0" y="60198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0" name="Line 15"/>
          <p:cNvSpPr>
            <a:spLocks noChangeShapeType="1"/>
          </p:cNvSpPr>
          <p:nvPr userDrawn="1"/>
        </p:nvSpPr>
        <p:spPr bwMode="auto">
          <a:xfrm flipV="1">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16"/>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2" name="Rectangle 10"/>
          <p:cNvSpPr>
            <a:spLocks noChangeArrowheads="1"/>
          </p:cNvSpPr>
          <p:nvPr userDrawn="1"/>
        </p:nvSpPr>
        <p:spPr bwMode="auto">
          <a:xfrm>
            <a:off x="6629400" y="60960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0"/>
              </a:spcBef>
              <a:spcAft>
                <a:spcPct val="0"/>
              </a:spcAft>
              <a:defRPr/>
            </a:pPr>
            <a:fld id="{0A28606C-BC63-4E09-8AC7-65E063AD61A5}" type="slidenum">
              <a:rPr lang="en-US" altLang="en-US" sz="1000" smtClean="0">
                <a:solidFill>
                  <a:srgbClr val="FFFFFF"/>
                </a:solidFill>
              </a:rPr>
              <a:pPr algn="r" fontAlgn="base">
                <a:spcBef>
                  <a:spcPct val="0"/>
                </a:spcBef>
                <a:spcAft>
                  <a:spcPct val="0"/>
                </a:spcAft>
                <a:defRPr/>
              </a:pPr>
              <a:t>‹#›</a:t>
            </a:fld>
            <a:endParaRPr lang="en-US" altLang="en-US" sz="1000"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2624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128F3-1DE0-46AB-8CBC-9BD13485FB3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9158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128F3-1DE0-46AB-8CBC-9BD13485FB3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345171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128F3-1DE0-46AB-8CBC-9BD13485FB3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4367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3128F3-1DE0-46AB-8CBC-9BD13485FB3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14323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128F3-1DE0-46AB-8CBC-9BD13485FB34}" type="datetimeFigureOut">
              <a:rPr lang="en-US" smtClean="0"/>
              <a:t>7/29/2019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289754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128F3-1DE0-46AB-8CBC-9BD13485FB34}" type="datetimeFigureOut">
              <a:rPr lang="en-US" smtClean="0"/>
              <a:t>7/29/2019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247502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128F3-1DE0-46AB-8CBC-9BD13485FB34}" type="datetimeFigureOut">
              <a:rPr lang="en-US" smtClean="0"/>
              <a:t>7/29/2019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139312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28F3-1DE0-46AB-8CBC-9BD13485FB3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392888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128F3-1DE0-46AB-8CBC-9BD13485FB34}" type="datetimeFigureOut">
              <a:rPr lang="en-US" smtClean="0"/>
              <a:t>7/29/2019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1412997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128F3-1DE0-46AB-8CBC-9BD13485FB3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4261306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128F3-1DE0-46AB-8CBC-9BD13485FB34}" type="datetimeFigureOut">
              <a:rPr lang="en-US" smtClean="0"/>
              <a:t>7/29/2019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58D7-BB71-4B28-A490-00BBFE4EF13F}" type="slidenum">
              <a:rPr lang="en-US" smtClean="0"/>
              <a:t>‹#›</a:t>
            </a:fld>
            <a:endParaRPr lang="en-US"/>
          </a:p>
        </p:txBody>
      </p:sp>
    </p:spTree>
    <p:extLst>
      <p:ext uri="{BB962C8B-B14F-4D97-AF65-F5344CB8AC3E}">
        <p14:creationId xmlns:p14="http://schemas.microsoft.com/office/powerpoint/2010/main" val="3492539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0"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3" name="Rectangle 2"/>
          <p:cNvSpPr/>
          <p:nvPr userDrawn="1"/>
        </p:nvSpPr>
        <p:spPr>
          <a:xfrm>
            <a:off x="0" y="5181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4" name="Rectangle 3"/>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0" y="1828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pic>
        <p:nvPicPr>
          <p:cNvPr id="7" name="Picture 14" descr="PC_GSA_Star_Mark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7013"/>
            <a:ext cx="60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p:nvPr userDrawn="1"/>
        </p:nvSpPr>
        <p:spPr>
          <a:xfrm>
            <a:off x="0" y="990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9" name="Rectangle 12"/>
          <p:cNvSpPr/>
          <p:nvPr userDrawn="1"/>
        </p:nvSpPr>
        <p:spPr>
          <a:xfrm>
            <a:off x="0" y="6019800"/>
            <a:ext cx="44958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10" name="Line 29"/>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23"/>
          <p:cNvSpPr>
            <a:spLocks noChangeShapeType="1"/>
          </p:cNvSpPr>
          <p:nvPr userDrawn="1"/>
        </p:nvSpPr>
        <p:spPr bwMode="auto">
          <a:xfrm>
            <a:off x="0" y="3505200"/>
            <a:ext cx="6705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2" name="Picture 54"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l="484" t="989" r="310" b="11990"/>
          <a:stretch>
            <a:fillRect/>
          </a:stretch>
        </p:blipFill>
        <p:spPr bwMode="auto">
          <a:xfrm>
            <a:off x="0" y="26670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9"/>
          <p:cNvSpPr>
            <a:spLocks noChangeShapeType="1"/>
          </p:cNvSpPr>
          <p:nvPr userDrawn="1"/>
        </p:nvSpPr>
        <p:spPr bwMode="auto">
          <a:xfrm>
            <a:off x="0" y="266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4" name="Line 56"/>
          <p:cNvSpPr>
            <a:spLocks noChangeShapeType="1"/>
          </p:cNvSpPr>
          <p:nvPr userDrawn="1"/>
        </p:nvSpPr>
        <p:spPr bwMode="auto">
          <a:xfrm>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5" name="Picture 57" descr="gsa$20building$2067$20003"/>
          <p:cNvPicPr>
            <a:picLocks noChangeAspect="1" noChangeArrowheads="1"/>
          </p:cNvPicPr>
          <p:nvPr userDrawn="1"/>
        </p:nvPicPr>
        <p:blipFill>
          <a:blip r:embed="rId4">
            <a:extLst>
              <a:ext uri="{28A0092B-C50C-407E-A947-70E740481C1C}">
                <a14:useLocalDpi xmlns:a14="http://schemas.microsoft.com/office/drawing/2010/main" val="0"/>
              </a:ext>
            </a:extLst>
          </a:blip>
          <a:srcRect t="22745" b="12856"/>
          <a:stretch>
            <a:fillRect/>
          </a:stretch>
        </p:blipFill>
        <p:spPr bwMode="auto">
          <a:xfrm>
            <a:off x="4510088" y="3505200"/>
            <a:ext cx="217646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55"/>
          <p:cNvSpPr>
            <a:spLocks noChangeShapeType="1"/>
          </p:cNvSpPr>
          <p:nvPr userDrawn="1"/>
        </p:nvSpPr>
        <p:spPr bwMode="auto">
          <a:xfrm>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35254" b="19630"/>
          <a:stretch>
            <a:fillRect/>
          </a:stretch>
        </p:blipFill>
        <p:spPr bwMode="auto">
          <a:xfrm>
            <a:off x="0" y="3505200"/>
            <a:ext cx="2667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66"/>
          <p:cNvSpPr>
            <a:spLocks noChangeShapeType="1"/>
          </p:cNvSpPr>
          <p:nvPr userDrawn="1"/>
        </p:nvSpPr>
        <p:spPr bwMode="auto">
          <a:xfrm>
            <a:off x="2667000" y="3505200"/>
            <a:ext cx="0" cy="2514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9" name="Picture 70" descr="480_3032418"/>
          <p:cNvPicPr>
            <a:picLocks noChangeAspect="1" noChangeArrowheads="1"/>
          </p:cNvPicPr>
          <p:nvPr userDrawn="1"/>
        </p:nvPicPr>
        <p:blipFill>
          <a:blip r:embed="rId6">
            <a:extLst>
              <a:ext uri="{28A0092B-C50C-407E-A947-70E740481C1C}">
                <a14:useLocalDpi xmlns:a14="http://schemas.microsoft.com/office/drawing/2010/main" val="0"/>
              </a:ext>
            </a:extLst>
          </a:blip>
          <a:srcRect r="51967"/>
          <a:stretch>
            <a:fillRect/>
          </a:stretch>
        </p:blipFill>
        <p:spPr bwMode="auto">
          <a:xfrm>
            <a:off x="2686050" y="3506788"/>
            <a:ext cx="17843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Western elevation along Eastern Boulevard.jpg"/>
          <p:cNvPicPr>
            <a:picLocks noChangeAspect="1" noChangeArrowheads="1"/>
          </p:cNvPicPr>
          <p:nvPr userDrawn="1"/>
        </p:nvPicPr>
        <p:blipFill>
          <a:blip r:embed="rId7">
            <a:extLst>
              <a:ext uri="{28A0092B-C50C-407E-A947-70E740481C1C}">
                <a14:useLocalDpi xmlns:a14="http://schemas.microsoft.com/office/drawing/2010/main" val="0"/>
              </a:ext>
            </a:extLst>
          </a:blip>
          <a:srcRect l="29437" r="14201"/>
          <a:stretch>
            <a:fillRect/>
          </a:stretch>
        </p:blipFill>
        <p:spPr bwMode="auto">
          <a:xfrm>
            <a:off x="6724650" y="2682875"/>
            <a:ext cx="24193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877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7" name="Line 12"/>
          <p:cNvSpPr>
            <a:spLocks noChangeShapeType="1"/>
          </p:cNvSpPr>
          <p:nvPr userDrawn="1"/>
        </p:nvSpPr>
        <p:spPr bwMode="auto">
          <a:xfrm flipV="1">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8" name="Rectangle 12"/>
          <p:cNvSpPr/>
          <p:nvPr userDrawn="1"/>
        </p:nvSpPr>
        <p:spPr>
          <a:xfrm>
            <a:off x="0" y="6019800"/>
            <a:ext cx="44958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9" name="Line 14"/>
          <p:cNvSpPr>
            <a:spLocks noChangeShapeType="1"/>
          </p:cNvSpPr>
          <p:nvPr userDrawn="1"/>
        </p:nvSpPr>
        <p:spPr bwMode="auto">
          <a:xfrm>
            <a:off x="0" y="60198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0" name="Line 15"/>
          <p:cNvSpPr>
            <a:spLocks noChangeShapeType="1"/>
          </p:cNvSpPr>
          <p:nvPr userDrawn="1"/>
        </p:nvSpPr>
        <p:spPr bwMode="auto">
          <a:xfrm flipV="1">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16"/>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2" name="Rectangle 10"/>
          <p:cNvSpPr>
            <a:spLocks noChangeArrowheads="1"/>
          </p:cNvSpPr>
          <p:nvPr userDrawn="1"/>
        </p:nvSpPr>
        <p:spPr bwMode="auto">
          <a:xfrm>
            <a:off x="6629400" y="60960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0"/>
              </a:spcBef>
              <a:spcAft>
                <a:spcPct val="0"/>
              </a:spcAft>
              <a:defRPr/>
            </a:pPr>
            <a:fld id="{0A28606C-BC63-4E09-8AC7-65E063AD61A5}" type="slidenum">
              <a:rPr lang="en-US" altLang="en-US" sz="1000" smtClean="0">
                <a:solidFill>
                  <a:srgbClr val="FFFFFF"/>
                </a:solidFill>
              </a:rPr>
              <a:pPr algn="r" fontAlgn="base">
                <a:spcBef>
                  <a:spcPct val="0"/>
                </a:spcBef>
                <a:spcAft>
                  <a:spcPct val="0"/>
                </a:spcAft>
                <a:defRPr/>
              </a:pPr>
              <a:t>‹#›</a:t>
            </a:fld>
            <a:endParaRPr lang="en-US" altLang="en-US" sz="1000"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09296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0"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3" name="Rectangle 2"/>
          <p:cNvSpPr/>
          <p:nvPr userDrawn="1"/>
        </p:nvSpPr>
        <p:spPr>
          <a:xfrm>
            <a:off x="0" y="5181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4" name="Rectangle 3"/>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0" y="1828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pic>
        <p:nvPicPr>
          <p:cNvPr id="7" name="Picture 14" descr="PC_GSA_Star_Mark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7013"/>
            <a:ext cx="60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p:nvPr userDrawn="1"/>
        </p:nvSpPr>
        <p:spPr>
          <a:xfrm>
            <a:off x="0" y="9906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9" name="Rectangle 12"/>
          <p:cNvSpPr/>
          <p:nvPr userDrawn="1"/>
        </p:nvSpPr>
        <p:spPr>
          <a:xfrm>
            <a:off x="0" y="6019800"/>
            <a:ext cx="44958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10" name="Line 29"/>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23"/>
          <p:cNvSpPr>
            <a:spLocks noChangeShapeType="1"/>
          </p:cNvSpPr>
          <p:nvPr userDrawn="1"/>
        </p:nvSpPr>
        <p:spPr bwMode="auto">
          <a:xfrm>
            <a:off x="0" y="3505200"/>
            <a:ext cx="6705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2" name="Picture 54"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l="484" t="989" r="310" b="11990"/>
          <a:stretch>
            <a:fillRect/>
          </a:stretch>
        </p:blipFill>
        <p:spPr bwMode="auto">
          <a:xfrm>
            <a:off x="0" y="26670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9"/>
          <p:cNvSpPr>
            <a:spLocks noChangeShapeType="1"/>
          </p:cNvSpPr>
          <p:nvPr userDrawn="1"/>
        </p:nvSpPr>
        <p:spPr bwMode="auto">
          <a:xfrm>
            <a:off x="0" y="266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4" name="Line 56"/>
          <p:cNvSpPr>
            <a:spLocks noChangeShapeType="1"/>
          </p:cNvSpPr>
          <p:nvPr userDrawn="1"/>
        </p:nvSpPr>
        <p:spPr bwMode="auto">
          <a:xfrm>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5" name="Picture 57" descr="gsa$20building$2067$20003"/>
          <p:cNvPicPr>
            <a:picLocks noChangeAspect="1" noChangeArrowheads="1"/>
          </p:cNvPicPr>
          <p:nvPr userDrawn="1"/>
        </p:nvPicPr>
        <p:blipFill>
          <a:blip r:embed="rId4">
            <a:extLst>
              <a:ext uri="{28A0092B-C50C-407E-A947-70E740481C1C}">
                <a14:useLocalDpi xmlns:a14="http://schemas.microsoft.com/office/drawing/2010/main" val="0"/>
              </a:ext>
            </a:extLst>
          </a:blip>
          <a:srcRect t="22745" b="12856"/>
          <a:stretch>
            <a:fillRect/>
          </a:stretch>
        </p:blipFill>
        <p:spPr bwMode="auto">
          <a:xfrm>
            <a:off x="4510088" y="3505200"/>
            <a:ext cx="217646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55"/>
          <p:cNvSpPr>
            <a:spLocks noChangeShapeType="1"/>
          </p:cNvSpPr>
          <p:nvPr userDrawn="1"/>
        </p:nvSpPr>
        <p:spPr bwMode="auto">
          <a:xfrm>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7"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35254" b="19630"/>
          <a:stretch>
            <a:fillRect/>
          </a:stretch>
        </p:blipFill>
        <p:spPr bwMode="auto">
          <a:xfrm>
            <a:off x="0" y="3505200"/>
            <a:ext cx="26670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66"/>
          <p:cNvSpPr>
            <a:spLocks noChangeShapeType="1"/>
          </p:cNvSpPr>
          <p:nvPr userDrawn="1"/>
        </p:nvSpPr>
        <p:spPr bwMode="auto">
          <a:xfrm>
            <a:off x="2667000" y="3505200"/>
            <a:ext cx="0" cy="2514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pic>
        <p:nvPicPr>
          <p:cNvPr id="19" name="Picture 70" descr="480_3032418"/>
          <p:cNvPicPr>
            <a:picLocks noChangeAspect="1" noChangeArrowheads="1"/>
          </p:cNvPicPr>
          <p:nvPr userDrawn="1"/>
        </p:nvPicPr>
        <p:blipFill>
          <a:blip r:embed="rId6">
            <a:extLst>
              <a:ext uri="{28A0092B-C50C-407E-A947-70E740481C1C}">
                <a14:useLocalDpi xmlns:a14="http://schemas.microsoft.com/office/drawing/2010/main" val="0"/>
              </a:ext>
            </a:extLst>
          </a:blip>
          <a:srcRect r="51967"/>
          <a:stretch>
            <a:fillRect/>
          </a:stretch>
        </p:blipFill>
        <p:spPr bwMode="auto">
          <a:xfrm>
            <a:off x="2686050" y="3506788"/>
            <a:ext cx="178435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Western elevation along Eastern Boulevard.jpg"/>
          <p:cNvPicPr>
            <a:picLocks noChangeAspect="1" noChangeArrowheads="1"/>
          </p:cNvPicPr>
          <p:nvPr userDrawn="1"/>
        </p:nvPicPr>
        <p:blipFill>
          <a:blip r:embed="rId7">
            <a:extLst>
              <a:ext uri="{28A0092B-C50C-407E-A947-70E740481C1C}">
                <a14:useLocalDpi xmlns:a14="http://schemas.microsoft.com/office/drawing/2010/main" val="0"/>
              </a:ext>
            </a:extLst>
          </a:blip>
          <a:srcRect l="29437" r="14201"/>
          <a:stretch>
            <a:fillRect/>
          </a:stretch>
        </p:blipFill>
        <p:spPr bwMode="auto">
          <a:xfrm>
            <a:off x="6724650" y="2682875"/>
            <a:ext cx="24193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280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019800"/>
            <a:ext cx="9144000" cy="838200"/>
          </a:xfrm>
          <a:prstGeom prst="rect">
            <a:avLst/>
          </a:prstGeom>
          <a:solidFill>
            <a:srgbClr val="00437C"/>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5" name="Rectangle 4"/>
          <p:cNvSpPr/>
          <p:nvPr userDrawn="1"/>
        </p:nvSpPr>
        <p:spPr>
          <a:xfrm>
            <a:off x="4495800" y="6019800"/>
            <a:ext cx="2209800" cy="457200"/>
          </a:xfrm>
          <a:prstGeom prst="rect">
            <a:avLst/>
          </a:prstGeom>
          <a:solidFill>
            <a:srgbClr val="5AA3E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6" name="Rectangle 5"/>
          <p:cNvSpPr/>
          <p:nvPr userDrawn="1"/>
        </p:nvSpPr>
        <p:spPr>
          <a:xfrm>
            <a:off x="6705600" y="6019800"/>
            <a:ext cx="24384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7" name="Line 12"/>
          <p:cNvSpPr>
            <a:spLocks noChangeShapeType="1"/>
          </p:cNvSpPr>
          <p:nvPr userDrawn="1"/>
        </p:nvSpPr>
        <p:spPr bwMode="auto">
          <a:xfrm flipV="1">
            <a:off x="6705600" y="2667000"/>
            <a:ext cx="0" cy="38100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8" name="Rectangle 12"/>
          <p:cNvSpPr/>
          <p:nvPr userDrawn="1"/>
        </p:nvSpPr>
        <p:spPr>
          <a:xfrm>
            <a:off x="0" y="6019800"/>
            <a:ext cx="4495800" cy="457200"/>
          </a:xfrm>
          <a:prstGeom prst="rect">
            <a:avLst/>
          </a:prstGeom>
          <a:solidFill>
            <a:srgbClr val="0072D5"/>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fontAlgn="base">
              <a:spcBef>
                <a:spcPct val="0"/>
              </a:spcBef>
              <a:spcAft>
                <a:spcPct val="0"/>
              </a:spcAft>
              <a:defRPr/>
            </a:pPr>
            <a:endParaRPr lang="en-US" altLang="en-US" dirty="0" smtClean="0">
              <a:solidFill>
                <a:srgbClr val="FFFFFF"/>
              </a:solidFill>
            </a:endParaRPr>
          </a:p>
        </p:txBody>
      </p:sp>
      <p:sp>
        <p:nvSpPr>
          <p:cNvPr id="9" name="Line 14"/>
          <p:cNvSpPr>
            <a:spLocks noChangeShapeType="1"/>
          </p:cNvSpPr>
          <p:nvPr userDrawn="1"/>
        </p:nvSpPr>
        <p:spPr bwMode="auto">
          <a:xfrm>
            <a:off x="0" y="60198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0" name="Line 15"/>
          <p:cNvSpPr>
            <a:spLocks noChangeShapeType="1"/>
          </p:cNvSpPr>
          <p:nvPr userDrawn="1"/>
        </p:nvSpPr>
        <p:spPr bwMode="auto">
          <a:xfrm flipV="1">
            <a:off x="4495800" y="3505200"/>
            <a:ext cx="0" cy="2971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1" name="Line 16"/>
          <p:cNvSpPr>
            <a:spLocks noChangeShapeType="1"/>
          </p:cNvSpPr>
          <p:nvPr userDrawn="1"/>
        </p:nvSpPr>
        <p:spPr bwMode="auto">
          <a:xfrm>
            <a:off x="0" y="6477000"/>
            <a:ext cx="914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smtClean="0">
              <a:solidFill>
                <a:srgbClr val="000000"/>
              </a:solidFill>
              <a:latin typeface="Arial" charset="0"/>
            </a:endParaRPr>
          </a:p>
        </p:txBody>
      </p:sp>
      <p:sp>
        <p:nvSpPr>
          <p:cNvPr id="12" name="Rectangle 10"/>
          <p:cNvSpPr>
            <a:spLocks noChangeArrowheads="1"/>
          </p:cNvSpPr>
          <p:nvPr userDrawn="1"/>
        </p:nvSpPr>
        <p:spPr bwMode="auto">
          <a:xfrm>
            <a:off x="6629400" y="60960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fontAlgn="base">
              <a:spcBef>
                <a:spcPct val="0"/>
              </a:spcBef>
              <a:spcAft>
                <a:spcPct val="0"/>
              </a:spcAft>
              <a:defRPr/>
            </a:pPr>
            <a:fld id="{0A28606C-BC63-4E09-8AC7-65E063AD61A5}" type="slidenum">
              <a:rPr lang="en-US" altLang="en-US" sz="1000" smtClean="0">
                <a:solidFill>
                  <a:srgbClr val="FFFFFF"/>
                </a:solidFill>
              </a:rPr>
              <a:pPr algn="r" fontAlgn="base">
                <a:spcBef>
                  <a:spcPct val="0"/>
                </a:spcBef>
                <a:spcAft>
                  <a:spcPct val="0"/>
                </a:spcAft>
                <a:defRPr/>
              </a:pPr>
              <a:t>‹#›</a:t>
            </a:fld>
            <a:endParaRPr lang="en-US" altLang="en-US" sz="1000" dirty="0" smtClean="0">
              <a:solidFill>
                <a:srgbClr val="FFFFFF"/>
              </a:solidFill>
            </a:endParaRPr>
          </a:p>
        </p:txBody>
      </p:sp>
      <p:sp>
        <p:nvSpPr>
          <p:cNvPr id="13" name="Rectangle 26"/>
          <p:cNvSpPr>
            <a:spLocks noChangeArrowheads="1"/>
          </p:cNvSpPr>
          <p:nvPr userDrawn="1"/>
        </p:nvSpPr>
        <p:spPr bwMode="auto">
          <a:xfrm>
            <a:off x="285750" y="6142752"/>
            <a:ext cx="2198038" cy="246221"/>
          </a:xfrm>
          <a:prstGeom prst="rect">
            <a:avLst/>
          </a:prstGeom>
          <a:noFill/>
          <a:ln>
            <a:noFill/>
          </a:ln>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r>
              <a:rPr lang="en-US" altLang="en-US" sz="1000" dirty="0" smtClean="0">
                <a:solidFill>
                  <a:srgbClr val="FFFFFF"/>
                </a:solidFill>
              </a:rPr>
              <a:t>October 2018 Reclamation Training</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6145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
        <p:nvSpPr>
          <p:cNvPr id="10"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4025200096"/>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128F3-1DE0-46AB-8CBC-9BD13485FB34}" type="datetimeFigureOut">
              <a:rPr lang="en-US" smtClean="0"/>
              <a:t>7/29/2019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558D7-BB71-4B28-A490-00BBFE4EF13F}" type="slidenum">
              <a:rPr lang="en-US" smtClean="0"/>
              <a:t>‹#›</a:t>
            </a:fld>
            <a:endParaRPr lang="en-US"/>
          </a:p>
        </p:txBody>
      </p:sp>
    </p:spTree>
    <p:extLst>
      <p:ext uri="{BB962C8B-B14F-4D97-AF65-F5344CB8AC3E}">
        <p14:creationId xmlns:p14="http://schemas.microsoft.com/office/powerpoint/2010/main" val="25095089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
        <p:nvSpPr>
          <p:cNvPr id="10"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2108809332"/>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
        <p:nvSpPr>
          <p:cNvPr id="10"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a:solidFill>
                  <a:srgbClr val="FFFFFF"/>
                </a:solidFill>
                <a:latin typeface="Arial" charset="0"/>
                <a:ea typeface="ＭＳ Ｐゴシック" pitchFamily="34" charset="-128"/>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1619340589"/>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Arial" charset="0"/>
          <a:ea typeface="MS PGothic"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mailto:william.morgan@gsa.go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9"/>
          <p:cNvSpPr txBox="1">
            <a:spLocks noChangeArrowheads="1"/>
          </p:cNvSpPr>
          <p:nvPr/>
        </p:nvSpPr>
        <p:spPr bwMode="auto">
          <a:xfrm>
            <a:off x="838200" y="1219200"/>
            <a:ext cx="66992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fontAlgn="base">
              <a:spcBef>
                <a:spcPct val="0"/>
              </a:spcBef>
              <a:spcAft>
                <a:spcPct val="0"/>
              </a:spcAft>
              <a:buFontTx/>
              <a:buNone/>
            </a:pPr>
            <a:r>
              <a:rPr lang="en-US" altLang="en-US" sz="3600" dirty="0" smtClean="0">
                <a:solidFill>
                  <a:srgbClr val="FFFFFF"/>
                </a:solidFill>
              </a:rPr>
              <a:t>An Overview of Federal </a:t>
            </a:r>
            <a:br>
              <a:rPr lang="en-US" altLang="en-US" sz="3600" dirty="0" smtClean="0">
                <a:solidFill>
                  <a:srgbClr val="FFFFFF"/>
                </a:solidFill>
              </a:rPr>
            </a:br>
            <a:r>
              <a:rPr lang="en-US" altLang="en-US" sz="3600" dirty="0" smtClean="0">
                <a:solidFill>
                  <a:srgbClr val="FFFFFF"/>
                </a:solidFill>
              </a:rPr>
              <a:t>Real Property Disposal Process</a:t>
            </a:r>
          </a:p>
        </p:txBody>
      </p:sp>
      <p:sp>
        <p:nvSpPr>
          <p:cNvPr id="4099" name="Text Box 20"/>
          <p:cNvSpPr txBox="1">
            <a:spLocks noChangeArrowheads="1"/>
          </p:cNvSpPr>
          <p:nvPr/>
        </p:nvSpPr>
        <p:spPr bwMode="auto">
          <a:xfrm>
            <a:off x="4768850" y="547688"/>
            <a:ext cx="422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fontAlgn="base">
              <a:spcBef>
                <a:spcPct val="0"/>
              </a:spcBef>
              <a:spcAft>
                <a:spcPct val="0"/>
              </a:spcAft>
              <a:buFontTx/>
              <a:buNone/>
            </a:pPr>
            <a:r>
              <a:rPr lang="en-US" altLang="en-US" sz="1800" b="1" dirty="0" smtClean="0">
                <a:solidFill>
                  <a:srgbClr val="00437C"/>
                </a:solidFill>
              </a:rPr>
              <a:t>U.S. General Services Administration</a:t>
            </a:r>
          </a:p>
        </p:txBody>
      </p:sp>
      <p:sp>
        <p:nvSpPr>
          <p:cNvPr id="4100" name="Rectangle 21"/>
          <p:cNvSpPr>
            <a:spLocks noChangeArrowheads="1"/>
          </p:cNvSpPr>
          <p:nvPr/>
        </p:nvSpPr>
        <p:spPr bwMode="auto">
          <a:xfrm>
            <a:off x="404813" y="6018213"/>
            <a:ext cx="16208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800" b="1" dirty="0" smtClean="0">
                <a:solidFill>
                  <a:srgbClr val="000000"/>
                </a:solidFill>
              </a:rPr>
              <a:t>South City Warehouse</a:t>
            </a:r>
            <a:endParaRPr lang="en-US" altLang="en-US" sz="800" dirty="0" smtClean="0">
              <a:solidFill>
                <a:srgbClr val="000000"/>
              </a:solidFill>
            </a:endParaRPr>
          </a:p>
          <a:p>
            <a:pPr algn="ctr" fontAlgn="base">
              <a:spcBef>
                <a:spcPct val="0"/>
              </a:spcBef>
              <a:spcAft>
                <a:spcPct val="0"/>
              </a:spcAft>
              <a:buFontTx/>
              <a:buNone/>
            </a:pPr>
            <a:r>
              <a:rPr lang="en-US" altLang="en-US" sz="800" dirty="0" smtClean="0">
                <a:solidFill>
                  <a:srgbClr val="000000"/>
                </a:solidFill>
              </a:rPr>
              <a:t>South San Francisco, California</a:t>
            </a:r>
          </a:p>
          <a:p>
            <a:pPr algn="ctr" fontAlgn="base">
              <a:spcBef>
                <a:spcPct val="0"/>
              </a:spcBef>
              <a:spcAft>
                <a:spcPct val="0"/>
              </a:spcAft>
              <a:buFontTx/>
              <a:buNone/>
            </a:pPr>
            <a:r>
              <a:rPr lang="en-US" altLang="en-US" sz="800" dirty="0" smtClean="0">
                <a:solidFill>
                  <a:srgbClr val="000000"/>
                </a:solidFill>
              </a:rPr>
              <a:t>Landholding Agency:  GSA</a:t>
            </a:r>
          </a:p>
        </p:txBody>
      </p:sp>
      <p:sp>
        <p:nvSpPr>
          <p:cNvPr id="4101" name="Rectangle 22"/>
          <p:cNvSpPr>
            <a:spLocks noChangeArrowheads="1"/>
          </p:cNvSpPr>
          <p:nvPr/>
        </p:nvSpPr>
        <p:spPr bwMode="auto">
          <a:xfrm>
            <a:off x="4641850" y="6018213"/>
            <a:ext cx="1897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800" b="1" dirty="0" smtClean="0">
                <a:solidFill>
                  <a:srgbClr val="000000"/>
                </a:solidFill>
              </a:rPr>
              <a:t>Building 67, Denver Federal Center</a:t>
            </a:r>
            <a:endParaRPr lang="en-US" altLang="en-US" sz="800" dirty="0" smtClean="0">
              <a:solidFill>
                <a:srgbClr val="000000"/>
              </a:solidFill>
            </a:endParaRPr>
          </a:p>
          <a:p>
            <a:pPr algn="ctr" fontAlgn="base">
              <a:spcBef>
                <a:spcPct val="0"/>
              </a:spcBef>
              <a:spcAft>
                <a:spcPct val="0"/>
              </a:spcAft>
              <a:buFontTx/>
              <a:buNone/>
            </a:pPr>
            <a:r>
              <a:rPr lang="en-US" altLang="en-US" sz="800" dirty="0" smtClean="0">
                <a:solidFill>
                  <a:srgbClr val="000000"/>
                </a:solidFill>
              </a:rPr>
              <a:t>Denver, CO</a:t>
            </a:r>
          </a:p>
          <a:p>
            <a:pPr algn="ctr" fontAlgn="base">
              <a:spcBef>
                <a:spcPct val="0"/>
              </a:spcBef>
              <a:spcAft>
                <a:spcPct val="0"/>
              </a:spcAft>
              <a:buFontTx/>
              <a:buNone/>
            </a:pPr>
            <a:r>
              <a:rPr lang="en-US" altLang="en-US" sz="800" dirty="0" smtClean="0">
                <a:solidFill>
                  <a:srgbClr val="000000"/>
                </a:solidFill>
              </a:rPr>
              <a:t>Landholding Agency:  GSA</a:t>
            </a:r>
          </a:p>
        </p:txBody>
      </p:sp>
      <p:sp>
        <p:nvSpPr>
          <p:cNvPr id="4102" name="Rectangle 8"/>
          <p:cNvSpPr>
            <a:spLocks noChangeArrowheads="1"/>
          </p:cNvSpPr>
          <p:nvPr/>
        </p:nvSpPr>
        <p:spPr bwMode="auto">
          <a:xfrm>
            <a:off x="7162800" y="6019800"/>
            <a:ext cx="15097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800" b="1" dirty="0" smtClean="0">
                <a:solidFill>
                  <a:srgbClr val="000000"/>
                </a:solidFill>
              </a:rPr>
              <a:t>U.S. Coast Guard Housing</a:t>
            </a:r>
            <a:endParaRPr lang="en-US" altLang="en-US" sz="800" dirty="0" smtClean="0">
              <a:solidFill>
                <a:srgbClr val="000000"/>
              </a:solidFill>
            </a:endParaRPr>
          </a:p>
          <a:p>
            <a:pPr algn="ctr" fontAlgn="base">
              <a:spcBef>
                <a:spcPct val="0"/>
              </a:spcBef>
              <a:spcAft>
                <a:spcPct val="0"/>
              </a:spcAft>
              <a:buFontTx/>
              <a:buNone/>
            </a:pPr>
            <a:r>
              <a:rPr lang="en-US" altLang="en-US" sz="800" dirty="0" smtClean="0">
                <a:solidFill>
                  <a:srgbClr val="000000"/>
                </a:solidFill>
              </a:rPr>
              <a:t>Chevy Chase, MD</a:t>
            </a:r>
          </a:p>
          <a:p>
            <a:pPr algn="ctr" fontAlgn="base">
              <a:spcBef>
                <a:spcPct val="0"/>
              </a:spcBef>
              <a:spcAft>
                <a:spcPct val="0"/>
              </a:spcAft>
              <a:buFontTx/>
              <a:buNone/>
            </a:pPr>
            <a:r>
              <a:rPr lang="en-US" altLang="en-US" sz="800" dirty="0" smtClean="0">
                <a:solidFill>
                  <a:srgbClr val="000000"/>
                </a:solidFill>
              </a:rPr>
              <a:t>Landholding Agency:  USCG</a:t>
            </a:r>
          </a:p>
        </p:txBody>
      </p:sp>
    </p:spTree>
    <p:extLst>
      <p:ext uri="{BB962C8B-B14F-4D97-AF65-F5344CB8AC3E}">
        <p14:creationId xmlns:p14="http://schemas.microsoft.com/office/powerpoint/2010/main" val="2238443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609600" y="244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dirty="0" smtClean="0">
                <a:solidFill>
                  <a:srgbClr val="00437C"/>
                </a:solidFill>
              </a:rPr>
              <a:t>What are the responsibilities of BLM?</a:t>
            </a:r>
          </a:p>
        </p:txBody>
      </p:sp>
      <p:sp>
        <p:nvSpPr>
          <p:cNvPr id="12291" name="Rectangle 3"/>
          <p:cNvSpPr>
            <a:spLocks noChangeArrowheads="1"/>
          </p:cNvSpPr>
          <p:nvPr/>
        </p:nvSpPr>
        <p:spPr bwMode="auto">
          <a:xfrm>
            <a:off x="609600" y="1143000"/>
            <a:ext cx="838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ct val="20000"/>
              </a:spcBef>
              <a:buChar char="•"/>
              <a:defRPr sz="3200">
                <a:solidFill>
                  <a:schemeClr val="tx1"/>
                </a:solidFill>
                <a:latin typeface="Arial" charset="0"/>
                <a:ea typeface="MS PGothic" pitchFamily="34" charset="-128"/>
              </a:defRPr>
            </a:lvl1pPr>
            <a:lvl2pPr marL="1022350" indent="-45720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0" fontAlgn="base" hangingPunct="0">
              <a:spcBef>
                <a:spcPts val="325"/>
              </a:spcBef>
              <a:spcAft>
                <a:spcPts val="600"/>
              </a:spcAft>
              <a:buClr>
                <a:srgbClr val="00437C"/>
              </a:buClr>
              <a:buFont typeface="Webdings" pitchFamily="18" charset="2"/>
              <a:buChar char="4"/>
            </a:pPr>
            <a:r>
              <a:rPr lang="en-US" altLang="en-US" sz="2200" dirty="0" smtClean="0">
                <a:solidFill>
                  <a:srgbClr val="000000"/>
                </a:solidFill>
              </a:rPr>
              <a:t>According to FMR 102-75.60, BLM’s responsibilities concerning utilization of excess property include the following:</a:t>
            </a:r>
          </a:p>
          <a:p>
            <a:pPr lvl="1" eaLnBrk="0" fontAlgn="base" hangingPunct="0">
              <a:spcBef>
                <a:spcPts val="325"/>
              </a:spcBef>
              <a:spcAft>
                <a:spcPts val="600"/>
              </a:spcAft>
              <a:buClr>
                <a:srgbClr val="00437C"/>
              </a:buClr>
              <a:buFontTx/>
              <a:buAutoNum type="arabicPeriod"/>
            </a:pPr>
            <a:r>
              <a:rPr lang="en-US" altLang="en-US" sz="2000" b="1" u="sng" dirty="0" smtClean="0">
                <a:solidFill>
                  <a:srgbClr val="000000"/>
                </a:solidFill>
              </a:rPr>
              <a:t>Survey real property</a:t>
            </a:r>
            <a:r>
              <a:rPr lang="en-US" altLang="en-US" sz="2000" b="1" dirty="0" smtClean="0">
                <a:solidFill>
                  <a:srgbClr val="000000"/>
                </a:solidFill>
              </a:rPr>
              <a:t> </a:t>
            </a:r>
            <a:r>
              <a:rPr lang="en-US" altLang="en-US" sz="2000" dirty="0" smtClean="0">
                <a:solidFill>
                  <a:srgbClr val="000000"/>
                </a:solidFill>
              </a:rPr>
              <a:t>under its control at least annually to identify property that is not utilized, underutilized, or not being put to optimum use.</a:t>
            </a:r>
          </a:p>
          <a:p>
            <a:pPr lvl="1" eaLnBrk="0" fontAlgn="base" hangingPunct="0">
              <a:spcBef>
                <a:spcPts val="325"/>
              </a:spcBef>
              <a:spcAft>
                <a:spcPts val="600"/>
              </a:spcAft>
              <a:buClr>
                <a:srgbClr val="00437C"/>
              </a:buClr>
              <a:buFontTx/>
              <a:buAutoNum type="arabicPeriod"/>
            </a:pPr>
            <a:r>
              <a:rPr lang="en-US" altLang="en-US" sz="2000" b="1" u="sng" dirty="0" smtClean="0">
                <a:solidFill>
                  <a:srgbClr val="000000"/>
                </a:solidFill>
              </a:rPr>
              <a:t>Maintain its inventory</a:t>
            </a:r>
            <a:r>
              <a:rPr lang="en-US" altLang="en-US" sz="2000" b="1" dirty="0" smtClean="0">
                <a:solidFill>
                  <a:srgbClr val="000000"/>
                </a:solidFill>
              </a:rPr>
              <a:t> </a:t>
            </a:r>
            <a:r>
              <a:rPr lang="en-US" altLang="en-US" sz="2000" dirty="0" smtClean="0">
                <a:solidFill>
                  <a:srgbClr val="000000"/>
                </a:solidFill>
              </a:rPr>
              <a:t>of real property at the absolute minimum consistent with economical and efficient conduct of the affairs of the agency.</a:t>
            </a:r>
          </a:p>
          <a:p>
            <a:pPr lvl="1" eaLnBrk="0" fontAlgn="base" hangingPunct="0">
              <a:spcBef>
                <a:spcPts val="325"/>
              </a:spcBef>
              <a:spcAft>
                <a:spcPts val="600"/>
              </a:spcAft>
              <a:buClr>
                <a:srgbClr val="00437C"/>
              </a:buClr>
              <a:buFontTx/>
              <a:buAutoNum type="arabicPeriod"/>
            </a:pPr>
            <a:r>
              <a:rPr lang="en-US" altLang="en-US" sz="2000" b="1" u="sng" dirty="0" smtClean="0">
                <a:solidFill>
                  <a:srgbClr val="000000"/>
                </a:solidFill>
              </a:rPr>
              <a:t>Promptly report to GSA </a:t>
            </a:r>
            <a:r>
              <a:rPr lang="en-US" altLang="en-US" sz="2000" dirty="0" smtClean="0">
                <a:solidFill>
                  <a:srgbClr val="000000"/>
                </a:solidFill>
              </a:rPr>
              <a:t>all excess property according to the Helium Stewardship Act. </a:t>
            </a:r>
          </a:p>
          <a:p>
            <a:pPr eaLnBrk="0" fontAlgn="base" hangingPunct="0">
              <a:spcBef>
                <a:spcPts val="325"/>
              </a:spcBef>
              <a:spcAft>
                <a:spcPts val="600"/>
              </a:spcAft>
              <a:buClr>
                <a:srgbClr val="00437C"/>
              </a:buClr>
              <a:buFont typeface="Webdings" pitchFamily="18" charset="2"/>
              <a:buChar char="4"/>
            </a:pPr>
            <a:r>
              <a:rPr lang="en-US" altLang="en-US" sz="2200" dirty="0" smtClean="0">
                <a:solidFill>
                  <a:srgbClr val="000000"/>
                </a:solidFill>
              </a:rPr>
              <a:t>To report property excess to GSA, BLM must complete all due diligence information on the property, including the</a:t>
            </a:r>
            <a:r>
              <a:rPr lang="en-US" altLang="en-US" sz="2200" i="1" dirty="0" smtClean="0">
                <a:solidFill>
                  <a:srgbClr val="000000"/>
                </a:solidFill>
              </a:rPr>
              <a:t> Standard Form 118 </a:t>
            </a:r>
            <a:r>
              <a:rPr lang="en-US" altLang="en-US" sz="2200" dirty="0" smtClean="0">
                <a:solidFill>
                  <a:srgbClr val="000000"/>
                </a:solidFill>
              </a:rPr>
              <a:t>and</a:t>
            </a:r>
            <a:r>
              <a:rPr lang="en-US" altLang="en-US" sz="2200" i="1" dirty="0" smtClean="0">
                <a:solidFill>
                  <a:srgbClr val="000000"/>
                </a:solidFill>
              </a:rPr>
              <a:t> </a:t>
            </a:r>
            <a:r>
              <a:rPr lang="en-US" altLang="en-US" sz="2200" dirty="0" smtClean="0">
                <a:solidFill>
                  <a:srgbClr val="000000"/>
                </a:solidFill>
              </a:rPr>
              <a:t>its attachments. </a:t>
            </a:r>
          </a:p>
        </p:txBody>
      </p:sp>
    </p:spTree>
    <p:extLst>
      <p:ext uri="{BB962C8B-B14F-4D97-AF65-F5344CB8AC3E}">
        <p14:creationId xmlns:p14="http://schemas.microsoft.com/office/powerpoint/2010/main" val="95281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854075" y="381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dirty="0" smtClean="0">
                <a:solidFill>
                  <a:srgbClr val="00437C"/>
                </a:solidFill>
              </a:rPr>
              <a:t>What is GSA’s Responsibility?</a:t>
            </a:r>
          </a:p>
        </p:txBody>
      </p:sp>
      <p:sp>
        <p:nvSpPr>
          <p:cNvPr id="14339" name="Rectangle 3"/>
          <p:cNvSpPr>
            <a:spLocks noChangeArrowheads="1"/>
          </p:cNvSpPr>
          <p:nvPr/>
        </p:nvSpPr>
        <p:spPr bwMode="auto">
          <a:xfrm>
            <a:off x="457200" y="1508125"/>
            <a:ext cx="84820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8000" indent="-398463">
              <a:spcBef>
                <a:spcPct val="20000"/>
              </a:spcBef>
              <a:buChar char="•"/>
              <a:defRPr sz="3200">
                <a:solidFill>
                  <a:schemeClr val="tx1"/>
                </a:solidFill>
                <a:latin typeface="Arial" charset="0"/>
                <a:ea typeface="MS PGothic" pitchFamily="34" charset="-128"/>
              </a:defRPr>
            </a:lvl1pPr>
            <a:lvl2pPr marL="973138" indent="-350838">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0" fontAlgn="base" hangingPunct="0">
              <a:spcBef>
                <a:spcPts val="325"/>
              </a:spcBef>
              <a:spcAft>
                <a:spcPts val="1200"/>
              </a:spcAft>
              <a:buClr>
                <a:srgbClr val="00437C"/>
              </a:buClr>
              <a:buFont typeface="Webdings" pitchFamily="18" charset="2"/>
              <a:buChar char="4"/>
            </a:pPr>
            <a:r>
              <a:rPr lang="en-US" altLang="en-US" sz="2800" b="1" dirty="0" smtClean="0">
                <a:solidFill>
                  <a:srgbClr val="000000"/>
                </a:solidFill>
              </a:rPr>
              <a:t>Disposal Agency</a:t>
            </a:r>
          </a:p>
          <a:p>
            <a:pPr lvl="1" eaLnBrk="0" fontAlgn="base" hangingPunct="0">
              <a:spcAft>
                <a:spcPts val="1200"/>
              </a:spcAft>
              <a:buClr>
                <a:srgbClr val="00437C"/>
              </a:buClr>
            </a:pPr>
            <a:r>
              <a:rPr lang="en-US" altLang="en-US" sz="2400" dirty="0" smtClean="0">
                <a:solidFill>
                  <a:srgbClr val="000000"/>
                </a:solidFill>
              </a:rPr>
              <a:t>Designated to transfer excess or dispose of surplus real or personal </a:t>
            </a:r>
            <a:r>
              <a:rPr lang="en-US" altLang="en-US" sz="2400" dirty="0">
                <a:solidFill>
                  <a:srgbClr val="000000"/>
                </a:solidFill>
              </a:rPr>
              <a:t>property as designated under </a:t>
            </a:r>
            <a:br>
              <a:rPr lang="en-US" altLang="en-US" sz="2400" dirty="0">
                <a:solidFill>
                  <a:srgbClr val="000000"/>
                </a:solidFill>
              </a:rPr>
            </a:br>
            <a:r>
              <a:rPr lang="en-US" altLang="en-US" sz="2400" dirty="0" smtClean="0">
                <a:solidFill>
                  <a:srgbClr val="000000"/>
                </a:solidFill>
              </a:rPr>
              <a:t>40 </a:t>
            </a:r>
            <a:r>
              <a:rPr lang="en-US" altLang="en-US" sz="2400" dirty="0">
                <a:solidFill>
                  <a:srgbClr val="000000"/>
                </a:solidFill>
              </a:rPr>
              <a:t>USC, Chapter 5 </a:t>
            </a:r>
            <a:endParaRPr lang="en-US" altLang="en-US" sz="2400" dirty="0" smtClean="0">
              <a:solidFill>
                <a:srgbClr val="000000"/>
              </a:solidFill>
            </a:endParaRPr>
          </a:p>
          <a:p>
            <a:pPr marL="622300" lvl="1" indent="0" eaLnBrk="0" fontAlgn="base" hangingPunct="0">
              <a:spcAft>
                <a:spcPts val="1200"/>
              </a:spcAft>
              <a:buClr>
                <a:srgbClr val="00437C"/>
              </a:buClr>
              <a:buNone/>
            </a:pPr>
            <a:r>
              <a:rPr lang="en-US" altLang="en-US" sz="2400" dirty="0" smtClean="0">
                <a:solidFill>
                  <a:srgbClr val="000000"/>
                </a:solidFill>
              </a:rPr>
              <a:t> </a:t>
            </a:r>
          </a:p>
        </p:txBody>
      </p:sp>
    </p:spTree>
    <p:extLst>
      <p:ext uri="{BB962C8B-B14F-4D97-AF65-F5344CB8AC3E}">
        <p14:creationId xmlns:p14="http://schemas.microsoft.com/office/powerpoint/2010/main" val="27706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dirty="0" smtClean="0">
                <a:solidFill>
                  <a:srgbClr val="00437C"/>
                </a:solidFill>
              </a:rPr>
              <a:t>What is the Disposal Process under the </a:t>
            </a:r>
          </a:p>
          <a:p>
            <a:pPr algn="ctr" fontAlgn="base">
              <a:spcBef>
                <a:spcPct val="0"/>
              </a:spcBef>
              <a:spcAft>
                <a:spcPct val="0"/>
              </a:spcAft>
              <a:buFontTx/>
              <a:buNone/>
            </a:pPr>
            <a:r>
              <a:rPr lang="en-US" altLang="en-US" dirty="0" smtClean="0">
                <a:solidFill>
                  <a:srgbClr val="00437C"/>
                </a:solidFill>
              </a:rPr>
              <a:t>40 USC, Chapter 5?</a:t>
            </a:r>
          </a:p>
        </p:txBody>
      </p:sp>
      <p:grpSp>
        <p:nvGrpSpPr>
          <p:cNvPr id="16387" name="Group 24"/>
          <p:cNvGrpSpPr>
            <a:grpSpLocks/>
          </p:cNvGrpSpPr>
          <p:nvPr/>
        </p:nvGrpSpPr>
        <p:grpSpPr bwMode="auto">
          <a:xfrm>
            <a:off x="533400" y="2057400"/>
            <a:ext cx="7848600" cy="2432050"/>
            <a:chOff x="914400" y="1524000"/>
            <a:chExt cx="7848600" cy="2432050"/>
          </a:xfrm>
        </p:grpSpPr>
        <p:sp>
          <p:nvSpPr>
            <p:cNvPr id="16388" name="Text Box 20"/>
            <p:cNvSpPr txBox="1">
              <a:spLocks noChangeArrowheads="1"/>
            </p:cNvSpPr>
            <p:nvPr/>
          </p:nvSpPr>
          <p:spPr bwMode="auto">
            <a:xfrm>
              <a:off x="2590800" y="2209800"/>
              <a:ext cx="1143000" cy="1746250"/>
            </a:xfrm>
            <a:prstGeom prst="rect">
              <a:avLst/>
            </a:prstGeom>
            <a:solidFill>
              <a:srgbClr val="BFBFBF"/>
            </a:solidFill>
            <a:ln w="38100" algn="ctr">
              <a:solidFill>
                <a:schemeClr val="bg1"/>
              </a:solidFill>
              <a:miter lim="800000"/>
              <a:headEnd/>
              <a:tailEnd/>
            </a:ln>
            <a:effectLst>
              <a:outerShdw dist="20000" dir="5400000" rotWithShape="0">
                <a:srgbClr val="000000">
                  <a:alpha val="37999"/>
                </a:srgbClr>
              </a:outerShdw>
            </a:effectLst>
          </p:spPr>
          <p:txBody>
            <a:bodyPr anchor="ctr">
              <a:spAutoFit/>
            </a:bodyP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0600" b="1" dirty="0" smtClean="0">
                <a:solidFill>
                  <a:srgbClr val="FFFFFF"/>
                </a:solidFill>
                <a:latin typeface="Calibri" pitchFamily="34" charset="0"/>
              </a:endParaRPr>
            </a:p>
          </p:txBody>
        </p:sp>
        <p:sp>
          <p:nvSpPr>
            <p:cNvPr id="16389" name="Text Box 20"/>
            <p:cNvSpPr txBox="1">
              <a:spLocks noChangeArrowheads="1"/>
            </p:cNvSpPr>
            <p:nvPr/>
          </p:nvSpPr>
          <p:spPr bwMode="auto">
            <a:xfrm>
              <a:off x="4267200" y="2209800"/>
              <a:ext cx="1143000" cy="1746250"/>
            </a:xfrm>
            <a:prstGeom prst="rect">
              <a:avLst/>
            </a:prstGeom>
            <a:solidFill>
              <a:srgbClr val="BFBFBF"/>
            </a:solidFill>
            <a:ln w="38100" algn="ctr">
              <a:solidFill>
                <a:schemeClr val="bg1"/>
              </a:solidFill>
              <a:miter lim="800000"/>
              <a:headEnd/>
              <a:tailEnd/>
            </a:ln>
            <a:effectLst>
              <a:outerShdw dist="20000" dir="5400000" rotWithShape="0">
                <a:srgbClr val="000000">
                  <a:alpha val="37999"/>
                </a:srgbClr>
              </a:outerShdw>
            </a:effectLst>
          </p:spPr>
          <p:txBody>
            <a:bodyPr anchor="ctr">
              <a:spAutoFit/>
            </a:bodyP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0600" b="1" dirty="0" smtClean="0">
                <a:solidFill>
                  <a:srgbClr val="FFFFFF"/>
                </a:solidFill>
                <a:latin typeface="Calibri" pitchFamily="34" charset="0"/>
              </a:endParaRPr>
            </a:p>
          </p:txBody>
        </p:sp>
        <p:sp>
          <p:nvSpPr>
            <p:cNvPr id="16390" name="Text Box 20"/>
            <p:cNvSpPr txBox="1">
              <a:spLocks noChangeArrowheads="1"/>
            </p:cNvSpPr>
            <p:nvPr/>
          </p:nvSpPr>
          <p:spPr bwMode="auto">
            <a:xfrm>
              <a:off x="5943600" y="2209800"/>
              <a:ext cx="1143000" cy="1746250"/>
            </a:xfrm>
            <a:prstGeom prst="rect">
              <a:avLst/>
            </a:prstGeom>
            <a:solidFill>
              <a:srgbClr val="BFBFBF"/>
            </a:solidFill>
            <a:ln w="38100" algn="ctr">
              <a:solidFill>
                <a:schemeClr val="bg1"/>
              </a:solidFill>
              <a:miter lim="800000"/>
              <a:headEnd/>
              <a:tailEnd/>
            </a:ln>
            <a:effectLst>
              <a:outerShdw dist="20000" dir="5400000" rotWithShape="0">
                <a:srgbClr val="000000">
                  <a:alpha val="37999"/>
                </a:srgbClr>
              </a:outerShdw>
            </a:effectLst>
          </p:spPr>
          <p:txBody>
            <a:bodyPr anchor="ctr">
              <a:spAutoFit/>
            </a:bodyP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0600" b="1" dirty="0" smtClean="0">
                <a:solidFill>
                  <a:srgbClr val="FFFFFF"/>
                </a:solidFill>
                <a:latin typeface="Calibri" pitchFamily="34" charset="0"/>
              </a:endParaRPr>
            </a:p>
          </p:txBody>
        </p:sp>
        <p:sp>
          <p:nvSpPr>
            <p:cNvPr id="16391" name="Text Box 20"/>
            <p:cNvSpPr txBox="1">
              <a:spLocks noChangeArrowheads="1"/>
            </p:cNvSpPr>
            <p:nvPr/>
          </p:nvSpPr>
          <p:spPr bwMode="auto">
            <a:xfrm>
              <a:off x="7620000" y="2209800"/>
              <a:ext cx="1143000" cy="1746250"/>
            </a:xfrm>
            <a:prstGeom prst="rect">
              <a:avLst/>
            </a:prstGeom>
            <a:solidFill>
              <a:srgbClr val="BFBFBF"/>
            </a:solidFill>
            <a:ln w="38100" algn="ctr">
              <a:solidFill>
                <a:schemeClr val="bg1"/>
              </a:solidFill>
              <a:miter lim="800000"/>
              <a:headEnd/>
              <a:tailEnd/>
            </a:ln>
            <a:effectLst>
              <a:outerShdw dist="20000" dir="5400000" rotWithShape="0">
                <a:srgbClr val="000000">
                  <a:alpha val="37999"/>
                </a:srgbClr>
              </a:outerShdw>
            </a:effectLst>
          </p:spPr>
          <p:txBody>
            <a:bodyPr anchor="ctr">
              <a:spAutoFit/>
            </a:bodyP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0600" b="1" dirty="0" smtClean="0">
                <a:solidFill>
                  <a:srgbClr val="FFFFFF"/>
                </a:solidFill>
                <a:latin typeface="Calibri" pitchFamily="34" charset="0"/>
              </a:endParaRPr>
            </a:p>
          </p:txBody>
        </p:sp>
        <p:sp>
          <p:nvSpPr>
            <p:cNvPr id="16392" name="Text Box 20"/>
            <p:cNvSpPr txBox="1">
              <a:spLocks noChangeArrowheads="1"/>
            </p:cNvSpPr>
            <p:nvPr/>
          </p:nvSpPr>
          <p:spPr bwMode="auto">
            <a:xfrm>
              <a:off x="914400" y="2209800"/>
              <a:ext cx="1143000" cy="1746250"/>
            </a:xfrm>
            <a:prstGeom prst="rect">
              <a:avLst/>
            </a:prstGeom>
            <a:solidFill>
              <a:srgbClr val="BFBFBF"/>
            </a:solidFill>
            <a:ln w="38100" algn="ctr">
              <a:solidFill>
                <a:schemeClr val="bg1"/>
              </a:solidFill>
              <a:miter lim="800000"/>
              <a:headEnd/>
              <a:tailEnd/>
            </a:ln>
            <a:effectLst>
              <a:outerShdw dist="20000" dir="5400000" rotWithShape="0">
                <a:srgbClr val="000000">
                  <a:alpha val="37999"/>
                </a:srgbClr>
              </a:outerShdw>
            </a:effectLst>
          </p:spPr>
          <p:txBody>
            <a:bodyPr anchor="ctr">
              <a:spAutoFit/>
            </a:bodyP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0600" b="1" dirty="0" smtClean="0">
                <a:solidFill>
                  <a:srgbClr val="FFFFFF"/>
                </a:solidFill>
                <a:latin typeface="Calibri" pitchFamily="34" charset="0"/>
              </a:endParaRPr>
            </a:p>
          </p:txBody>
        </p:sp>
        <p:sp>
          <p:nvSpPr>
            <p:cNvPr id="16393" name="Text Box 9"/>
            <p:cNvSpPr txBox="1">
              <a:spLocks noChangeArrowheads="1"/>
            </p:cNvSpPr>
            <p:nvPr/>
          </p:nvSpPr>
          <p:spPr bwMode="auto">
            <a:xfrm>
              <a:off x="914400" y="15240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800" b="1" dirty="0" smtClean="0">
                  <a:solidFill>
                    <a:srgbClr val="000000"/>
                  </a:solidFill>
                </a:rPr>
                <a:t>Excess</a:t>
              </a:r>
            </a:p>
          </p:txBody>
        </p:sp>
        <p:sp>
          <p:nvSpPr>
            <p:cNvPr id="16394" name="Text Box 11"/>
            <p:cNvSpPr txBox="1">
              <a:spLocks noChangeArrowheads="1"/>
            </p:cNvSpPr>
            <p:nvPr/>
          </p:nvSpPr>
          <p:spPr bwMode="auto">
            <a:xfrm>
              <a:off x="2514600" y="1524000"/>
              <a:ext cx="109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800" b="1" dirty="0" smtClean="0">
                  <a:solidFill>
                    <a:srgbClr val="000000"/>
                  </a:solidFill>
                </a:rPr>
                <a:t>Federal</a:t>
              </a:r>
            </a:p>
            <a:p>
              <a:pPr algn="ctr" fontAlgn="base">
                <a:spcBef>
                  <a:spcPct val="0"/>
                </a:spcBef>
                <a:spcAft>
                  <a:spcPct val="0"/>
                </a:spcAft>
                <a:buFontTx/>
                <a:buNone/>
              </a:pPr>
              <a:r>
                <a:rPr lang="en-US" altLang="en-US" sz="1800" b="1" dirty="0" smtClean="0">
                  <a:solidFill>
                    <a:srgbClr val="000000"/>
                  </a:solidFill>
                </a:rPr>
                <a:t>Transfer</a:t>
              </a:r>
            </a:p>
          </p:txBody>
        </p:sp>
        <p:sp>
          <p:nvSpPr>
            <p:cNvPr id="16395" name="Text Box 13"/>
            <p:cNvSpPr txBox="1">
              <a:spLocks noChangeArrowheads="1"/>
            </p:cNvSpPr>
            <p:nvPr/>
          </p:nvSpPr>
          <p:spPr bwMode="auto">
            <a:xfrm>
              <a:off x="4038600" y="1524000"/>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800" b="1" dirty="0" smtClean="0">
                  <a:solidFill>
                    <a:srgbClr val="000000"/>
                  </a:solidFill>
                </a:rPr>
                <a:t>Public Use</a:t>
              </a:r>
            </a:p>
            <a:p>
              <a:pPr algn="ctr" fontAlgn="base">
                <a:spcBef>
                  <a:spcPct val="0"/>
                </a:spcBef>
                <a:spcAft>
                  <a:spcPct val="0"/>
                </a:spcAft>
                <a:buFontTx/>
                <a:buNone/>
              </a:pPr>
              <a:r>
                <a:rPr lang="en-US" altLang="en-US" sz="1800" b="1" dirty="0" smtClean="0">
                  <a:solidFill>
                    <a:srgbClr val="000000"/>
                  </a:solidFill>
                </a:rPr>
                <a:t>Conveyance</a:t>
              </a:r>
            </a:p>
          </p:txBody>
        </p:sp>
        <p:sp>
          <p:nvSpPr>
            <p:cNvPr id="16396" name="Text Box 15"/>
            <p:cNvSpPr txBox="1">
              <a:spLocks noChangeArrowheads="1"/>
            </p:cNvSpPr>
            <p:nvPr/>
          </p:nvSpPr>
          <p:spPr bwMode="auto">
            <a:xfrm>
              <a:off x="5867400" y="1524000"/>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800" b="1" dirty="0" smtClean="0">
                  <a:solidFill>
                    <a:srgbClr val="000000"/>
                  </a:solidFill>
                </a:rPr>
                <a:t>Negotiated</a:t>
              </a:r>
            </a:p>
            <a:p>
              <a:pPr algn="ctr" fontAlgn="base">
                <a:spcBef>
                  <a:spcPct val="0"/>
                </a:spcBef>
                <a:spcAft>
                  <a:spcPct val="0"/>
                </a:spcAft>
                <a:buFontTx/>
                <a:buNone/>
              </a:pPr>
              <a:r>
                <a:rPr lang="en-US" altLang="en-US" sz="1800" b="1" dirty="0" smtClean="0">
                  <a:solidFill>
                    <a:srgbClr val="000000"/>
                  </a:solidFill>
                </a:rPr>
                <a:t>Sale</a:t>
              </a:r>
            </a:p>
          </p:txBody>
        </p:sp>
        <p:sp>
          <p:nvSpPr>
            <p:cNvPr id="16397" name="Text Box 17"/>
            <p:cNvSpPr txBox="1">
              <a:spLocks noChangeArrowheads="1"/>
            </p:cNvSpPr>
            <p:nvPr/>
          </p:nvSpPr>
          <p:spPr bwMode="auto">
            <a:xfrm>
              <a:off x="7696200" y="152400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800" b="1" dirty="0" smtClean="0">
                  <a:solidFill>
                    <a:srgbClr val="000000"/>
                  </a:solidFill>
                </a:rPr>
                <a:t>Public</a:t>
              </a:r>
            </a:p>
            <a:p>
              <a:pPr algn="ctr" fontAlgn="base">
                <a:spcBef>
                  <a:spcPct val="0"/>
                </a:spcBef>
                <a:spcAft>
                  <a:spcPct val="0"/>
                </a:spcAft>
                <a:buFontTx/>
                <a:buNone/>
              </a:pPr>
              <a:r>
                <a:rPr lang="en-US" altLang="en-US" sz="1800" b="1" dirty="0" smtClean="0">
                  <a:solidFill>
                    <a:srgbClr val="000000"/>
                  </a:solidFill>
                </a:rPr>
                <a:t>Sale</a:t>
              </a:r>
            </a:p>
          </p:txBody>
        </p:sp>
        <p:sp>
          <p:nvSpPr>
            <p:cNvPr id="16398" name="Text Box 18"/>
            <p:cNvSpPr txBox="1">
              <a:spLocks noChangeArrowheads="1"/>
            </p:cNvSpPr>
            <p:nvPr/>
          </p:nvSpPr>
          <p:spPr bwMode="auto">
            <a:xfrm>
              <a:off x="914400" y="2438400"/>
              <a:ext cx="106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200" b="1" dirty="0" smtClean="0">
                  <a:solidFill>
                    <a:srgbClr val="000000"/>
                  </a:solidFill>
                </a:rPr>
                <a:t>Agency Reports Property Excess to GSA for Disposition</a:t>
              </a:r>
            </a:p>
          </p:txBody>
        </p:sp>
        <p:sp>
          <p:nvSpPr>
            <p:cNvPr id="16399" name="Text Box 19"/>
            <p:cNvSpPr txBox="1">
              <a:spLocks noChangeArrowheads="1"/>
            </p:cNvSpPr>
            <p:nvPr/>
          </p:nvSpPr>
          <p:spPr bwMode="auto">
            <a:xfrm>
              <a:off x="2590800" y="2362200"/>
              <a:ext cx="10668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200" b="1" dirty="0" smtClean="0">
                  <a:solidFill>
                    <a:srgbClr val="000000"/>
                  </a:solidFill>
                </a:rPr>
                <a:t>Determined Surplus If Not Transferred to Another Federal Agency</a:t>
              </a:r>
            </a:p>
          </p:txBody>
        </p:sp>
        <p:sp>
          <p:nvSpPr>
            <p:cNvPr id="16400" name="Text Box 20"/>
            <p:cNvSpPr txBox="1">
              <a:spLocks noChangeArrowheads="1"/>
            </p:cNvSpPr>
            <p:nvPr/>
          </p:nvSpPr>
          <p:spPr bwMode="auto">
            <a:xfrm>
              <a:off x="4267200" y="2438400"/>
              <a:ext cx="106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200" b="1" dirty="0" smtClean="0">
                  <a:solidFill>
                    <a:srgbClr val="000000"/>
                  </a:solidFill>
                </a:rPr>
                <a:t>Property Available for Certain Public Uses Up to 100% Discount</a:t>
              </a:r>
            </a:p>
          </p:txBody>
        </p:sp>
        <p:sp>
          <p:nvSpPr>
            <p:cNvPr id="16401" name="Text Box 21"/>
            <p:cNvSpPr txBox="1">
              <a:spLocks noChangeArrowheads="1"/>
            </p:cNvSpPr>
            <p:nvPr/>
          </p:nvSpPr>
          <p:spPr bwMode="auto">
            <a:xfrm>
              <a:off x="6019800" y="2286000"/>
              <a:ext cx="1066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200" b="1" dirty="0" smtClean="0">
                  <a:solidFill>
                    <a:srgbClr val="000000"/>
                  </a:solidFill>
                </a:rPr>
                <a:t>To Eligible Public Bodies for Other Public Uses Fair Market Value Required</a:t>
              </a:r>
            </a:p>
          </p:txBody>
        </p:sp>
        <p:sp>
          <p:nvSpPr>
            <p:cNvPr id="16402" name="Text Box 22"/>
            <p:cNvSpPr txBox="1">
              <a:spLocks noChangeArrowheads="1"/>
            </p:cNvSpPr>
            <p:nvPr/>
          </p:nvSpPr>
          <p:spPr bwMode="auto">
            <a:xfrm>
              <a:off x="7620000" y="2209800"/>
              <a:ext cx="1066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r>
                <a:rPr lang="en-US" altLang="en-US" sz="1200" b="1" dirty="0" smtClean="0">
                  <a:solidFill>
                    <a:srgbClr val="000000"/>
                  </a:solidFill>
                </a:rPr>
                <a:t>Offered to Public and Private Parties Via Auction or Sealed Bid Fair Market Value Required</a:t>
              </a:r>
            </a:p>
          </p:txBody>
        </p:sp>
        <p:sp>
          <p:nvSpPr>
            <p:cNvPr id="16403" name="Notched Right Arrow 45"/>
            <p:cNvSpPr>
              <a:spLocks noChangeArrowheads="1"/>
            </p:cNvSpPr>
            <p:nvPr/>
          </p:nvSpPr>
          <p:spPr bwMode="auto">
            <a:xfrm>
              <a:off x="2057400" y="3048000"/>
              <a:ext cx="523875" cy="228600"/>
            </a:xfrm>
            <a:prstGeom prst="rightArrow">
              <a:avLst>
                <a:gd name="adj1" fmla="val 50000"/>
                <a:gd name="adj2" fmla="val 57292"/>
              </a:avLst>
            </a:prstGeom>
            <a:gradFill rotWithShape="1">
              <a:gsLst>
                <a:gs pos="0">
                  <a:srgbClr val="DDDDDD"/>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800" dirty="0" smtClean="0">
                <a:solidFill>
                  <a:srgbClr val="FFFFFF"/>
                </a:solidFill>
              </a:endParaRPr>
            </a:p>
          </p:txBody>
        </p:sp>
        <p:sp>
          <p:nvSpPr>
            <p:cNvPr id="16404" name="Notched Right Arrow 45"/>
            <p:cNvSpPr>
              <a:spLocks noChangeArrowheads="1"/>
            </p:cNvSpPr>
            <p:nvPr/>
          </p:nvSpPr>
          <p:spPr bwMode="auto">
            <a:xfrm>
              <a:off x="3743325" y="3048000"/>
              <a:ext cx="523875" cy="228600"/>
            </a:xfrm>
            <a:prstGeom prst="rightArrow">
              <a:avLst>
                <a:gd name="adj1" fmla="val 50000"/>
                <a:gd name="adj2" fmla="val 57292"/>
              </a:avLst>
            </a:prstGeom>
            <a:gradFill rotWithShape="1">
              <a:gsLst>
                <a:gs pos="0">
                  <a:srgbClr val="DDDDDD"/>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800" dirty="0" smtClean="0">
                <a:solidFill>
                  <a:srgbClr val="FFFFFF"/>
                </a:solidFill>
              </a:endParaRPr>
            </a:p>
          </p:txBody>
        </p:sp>
        <p:sp>
          <p:nvSpPr>
            <p:cNvPr id="16405" name="Notched Right Arrow 45"/>
            <p:cNvSpPr>
              <a:spLocks noChangeArrowheads="1"/>
            </p:cNvSpPr>
            <p:nvPr/>
          </p:nvSpPr>
          <p:spPr bwMode="auto">
            <a:xfrm>
              <a:off x="5419725" y="3048000"/>
              <a:ext cx="523875" cy="228600"/>
            </a:xfrm>
            <a:prstGeom prst="rightArrow">
              <a:avLst>
                <a:gd name="adj1" fmla="val 50000"/>
                <a:gd name="adj2" fmla="val 57292"/>
              </a:avLst>
            </a:prstGeom>
            <a:gradFill rotWithShape="1">
              <a:gsLst>
                <a:gs pos="0">
                  <a:srgbClr val="DDDDDD"/>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800" dirty="0" smtClean="0">
                <a:solidFill>
                  <a:srgbClr val="FFFFFF"/>
                </a:solidFill>
              </a:endParaRPr>
            </a:p>
          </p:txBody>
        </p:sp>
        <p:sp>
          <p:nvSpPr>
            <p:cNvPr id="16406" name="Notched Right Arrow 45"/>
            <p:cNvSpPr>
              <a:spLocks noChangeArrowheads="1"/>
            </p:cNvSpPr>
            <p:nvPr/>
          </p:nvSpPr>
          <p:spPr bwMode="auto">
            <a:xfrm>
              <a:off x="7096125" y="3048000"/>
              <a:ext cx="523875" cy="228600"/>
            </a:xfrm>
            <a:prstGeom prst="rightArrow">
              <a:avLst>
                <a:gd name="adj1" fmla="val 50000"/>
                <a:gd name="adj2" fmla="val 57292"/>
              </a:avLst>
            </a:prstGeom>
            <a:gradFill rotWithShape="1">
              <a:gsLst>
                <a:gs pos="0">
                  <a:srgbClr val="DDDDDD"/>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Char char="•"/>
                <a:defRPr sz="3200">
                  <a:solidFill>
                    <a:schemeClr val="tx1"/>
                  </a:solidFill>
                  <a:latin typeface="Arial" charset="0"/>
                  <a:ea typeface="MS PGothic" pitchFamily="34" charset="-128"/>
                </a:defRPr>
              </a:lvl1pPr>
              <a:lvl2pPr marL="742950" indent="-285750" defTabSz="457200">
                <a:spcBef>
                  <a:spcPct val="20000"/>
                </a:spcBef>
                <a:buChar char="–"/>
                <a:defRPr sz="2800">
                  <a:solidFill>
                    <a:schemeClr val="tx1"/>
                  </a:solidFill>
                  <a:latin typeface="Arial" charset="0"/>
                  <a:ea typeface="MS PGothic" pitchFamily="34" charset="-128"/>
                </a:defRPr>
              </a:lvl2pPr>
              <a:lvl3pPr marL="1143000" indent="-228600" defTabSz="457200">
                <a:spcBef>
                  <a:spcPct val="20000"/>
                </a:spcBef>
                <a:buChar char="•"/>
                <a:defRPr sz="2400">
                  <a:solidFill>
                    <a:schemeClr val="tx1"/>
                  </a:solidFill>
                  <a:latin typeface="Arial" charset="0"/>
                  <a:ea typeface="MS PGothic" pitchFamily="34" charset="-128"/>
                </a:defRPr>
              </a:lvl3pPr>
              <a:lvl4pPr marL="1600200" indent="-228600" defTabSz="457200">
                <a:spcBef>
                  <a:spcPct val="20000"/>
                </a:spcBef>
                <a:buChar char="–"/>
                <a:defRPr sz="2000">
                  <a:solidFill>
                    <a:schemeClr val="tx1"/>
                  </a:solidFill>
                  <a:latin typeface="Arial" charset="0"/>
                  <a:ea typeface="MS PGothic" pitchFamily="34" charset="-128"/>
                </a:defRPr>
              </a:lvl4pPr>
              <a:lvl5pPr marL="2057400" indent="-228600" defTabSz="457200">
                <a:spcBef>
                  <a:spcPct val="20000"/>
                </a:spcBef>
                <a:buChar char="»"/>
                <a:defRPr sz="20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fontAlgn="base">
                <a:spcBef>
                  <a:spcPct val="0"/>
                </a:spcBef>
                <a:spcAft>
                  <a:spcPct val="0"/>
                </a:spcAft>
                <a:buFontTx/>
                <a:buNone/>
              </a:pPr>
              <a:endParaRPr lang="en-US" altLang="en-US" sz="1800" dirty="0" smtClean="0">
                <a:solidFill>
                  <a:srgbClr val="FFFFFF"/>
                </a:solidFill>
              </a:endParaRPr>
            </a:p>
          </p:txBody>
        </p:sp>
      </p:grpSp>
    </p:spTree>
    <p:extLst>
      <p:ext uri="{BB962C8B-B14F-4D97-AF65-F5344CB8AC3E}">
        <p14:creationId xmlns:p14="http://schemas.microsoft.com/office/powerpoint/2010/main" val="73551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066800" y="1143000"/>
            <a:ext cx="7772400" cy="4830763"/>
          </a:xfrm>
        </p:spPr>
        <p:txBody>
          <a:bodyPr>
            <a:normAutofit fontScale="92500" lnSpcReduction="10000"/>
          </a:bodyPr>
          <a:lstStyle/>
          <a:p>
            <a:pPr>
              <a:defRPr/>
            </a:pPr>
            <a:r>
              <a:rPr lang="en-US" sz="2800" dirty="0" smtClean="0"/>
              <a:t>Standard Form (SF) 118</a:t>
            </a:r>
          </a:p>
          <a:p>
            <a:pPr lvl="1">
              <a:spcAft>
                <a:spcPts val="600"/>
              </a:spcAft>
              <a:defRPr/>
            </a:pPr>
            <a:r>
              <a:rPr lang="en-US" sz="2400" dirty="0" smtClean="0"/>
              <a:t>Standard Form 118A – Building, Structures, Utilities, and Miscellaneous Facilities</a:t>
            </a:r>
          </a:p>
          <a:p>
            <a:pPr lvl="1">
              <a:spcAft>
                <a:spcPts val="600"/>
              </a:spcAft>
              <a:defRPr/>
            </a:pPr>
            <a:r>
              <a:rPr lang="en-US" sz="2400" dirty="0" smtClean="0"/>
              <a:t>Standard Form 118B – Land</a:t>
            </a:r>
          </a:p>
          <a:p>
            <a:pPr lvl="1">
              <a:spcAft>
                <a:spcPts val="600"/>
              </a:spcAft>
              <a:defRPr/>
            </a:pPr>
            <a:r>
              <a:rPr lang="en-US" sz="2400" dirty="0" smtClean="0"/>
              <a:t>Standard Form 118C – Related Personal Property</a:t>
            </a:r>
          </a:p>
          <a:p>
            <a:pPr marL="393192" lvl="1" indent="0">
              <a:buFontTx/>
              <a:buNone/>
              <a:defRPr/>
            </a:pPr>
            <a:endParaRPr lang="en-US" sz="2400" dirty="0" smtClean="0"/>
          </a:p>
          <a:p>
            <a:pPr>
              <a:defRPr/>
            </a:pPr>
            <a:r>
              <a:rPr lang="en-US" sz="2800" dirty="0" smtClean="0"/>
              <a:t>Excess Real Property (ERP) Checklist</a:t>
            </a:r>
          </a:p>
          <a:p>
            <a:pPr lvl="1">
              <a:spcAft>
                <a:spcPts val="600"/>
              </a:spcAft>
              <a:defRPr/>
            </a:pPr>
            <a:r>
              <a:rPr lang="en-US" sz="2400" dirty="0" smtClean="0"/>
              <a:t>Title documentation</a:t>
            </a:r>
          </a:p>
          <a:p>
            <a:pPr lvl="1">
              <a:spcAft>
                <a:spcPts val="600"/>
              </a:spcAft>
              <a:defRPr/>
            </a:pPr>
            <a:r>
              <a:rPr lang="en-US" sz="2400" dirty="0" smtClean="0"/>
              <a:t>Legal description of the property</a:t>
            </a:r>
          </a:p>
          <a:p>
            <a:pPr lvl="1">
              <a:spcAft>
                <a:spcPts val="600"/>
              </a:spcAft>
              <a:defRPr/>
            </a:pPr>
            <a:r>
              <a:rPr lang="en-US" sz="2400" dirty="0" smtClean="0"/>
              <a:t>Environmental documentation</a:t>
            </a:r>
            <a:endParaRPr lang="en-US" sz="2400" dirty="0"/>
          </a:p>
          <a:p>
            <a:pPr lvl="1">
              <a:spcAft>
                <a:spcPts val="600"/>
              </a:spcAft>
              <a:defRPr/>
            </a:pPr>
            <a:r>
              <a:rPr lang="en-US" sz="2400" dirty="0" smtClean="0"/>
              <a:t>Photos and maps</a:t>
            </a:r>
            <a:endParaRPr lang="en-US" sz="2400" dirty="0"/>
          </a:p>
          <a:p>
            <a:pPr>
              <a:defRPr/>
            </a:pPr>
            <a:endParaRPr lang="en-US" dirty="0"/>
          </a:p>
          <a:p>
            <a:pPr>
              <a:buFontTx/>
              <a:buNone/>
              <a:defRPr/>
            </a:pPr>
            <a:endParaRPr lang="en-US" dirty="0"/>
          </a:p>
        </p:txBody>
      </p:sp>
      <p:sp>
        <p:nvSpPr>
          <p:cNvPr id="11267" name="Rectangle 2"/>
          <p:cNvSpPr>
            <a:spLocks noGrp="1" noChangeArrowheads="1"/>
          </p:cNvSpPr>
          <p:nvPr>
            <p:ph type="title"/>
          </p:nvPr>
        </p:nvSpPr>
        <p:spPr>
          <a:xfrm>
            <a:off x="457200" y="304800"/>
            <a:ext cx="8229600" cy="1143000"/>
          </a:xfrm>
        </p:spPr>
        <p:txBody>
          <a:bodyPr/>
          <a:lstStyle/>
          <a:p>
            <a:pPr algn="ctr"/>
            <a:r>
              <a:rPr lang="en-US" sz="3200" b="0" dirty="0" smtClean="0">
                <a:ea typeface="ＭＳ Ｐゴシック" pitchFamily="34" charset="-128"/>
                <a:cs typeface="Arial" charset="0"/>
              </a:rPr>
              <a:t>What does the ROE package consist of?</a:t>
            </a:r>
          </a:p>
        </p:txBody>
      </p:sp>
    </p:spTree>
    <p:extLst>
      <p:ext uri="{BB962C8B-B14F-4D97-AF65-F5344CB8AC3E}">
        <p14:creationId xmlns:p14="http://schemas.microsoft.com/office/powerpoint/2010/main" val="310166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solidFill>
                  <a:srgbClr val="00437C"/>
                </a:solidFill>
                <a:cs typeface="+mn-cs"/>
              </a:rPr>
              <a:t>Federal Helium Assets to be Sold</a:t>
            </a:r>
          </a:p>
        </p:txBody>
      </p:sp>
      <p:sp>
        <p:nvSpPr>
          <p:cNvPr id="3" name="Content Placeholder 2"/>
          <p:cNvSpPr>
            <a:spLocks noGrp="1"/>
          </p:cNvSpPr>
          <p:nvPr>
            <p:ph idx="1"/>
          </p:nvPr>
        </p:nvSpPr>
        <p:spPr/>
        <p:txBody>
          <a:bodyPr/>
          <a:lstStyle/>
          <a:p>
            <a:r>
              <a:rPr lang="en-US" sz="2400" dirty="0" smtClean="0"/>
              <a:t>Mineral rights to Bush Dome Reservoir</a:t>
            </a:r>
          </a:p>
          <a:p>
            <a:r>
              <a:rPr lang="en-US" sz="2400" dirty="0" smtClean="0"/>
              <a:t>Cliffside Plant Facility, Gas Wells, and Pipelines</a:t>
            </a:r>
          </a:p>
          <a:p>
            <a:r>
              <a:rPr lang="en-US" sz="2400" dirty="0" smtClean="0"/>
              <a:t>Central Compression</a:t>
            </a:r>
          </a:p>
          <a:p>
            <a:r>
              <a:rPr lang="en-US" sz="2400" dirty="0" smtClean="0"/>
              <a:t>Natural Gas Chiller Skid and NGL Storage</a:t>
            </a:r>
          </a:p>
          <a:p>
            <a:r>
              <a:rPr lang="en-US" sz="2400" dirty="0" smtClean="0"/>
              <a:t>Crude Helium Pipeline, Meters, and Cathodic Protection</a:t>
            </a:r>
          </a:p>
          <a:p>
            <a:r>
              <a:rPr lang="en-US" sz="2400" dirty="0" err="1" smtClean="0"/>
              <a:t>Satanta</a:t>
            </a:r>
            <a:r>
              <a:rPr lang="en-US" sz="2400" dirty="0" smtClean="0"/>
              <a:t> Maintenance Station</a:t>
            </a:r>
          </a:p>
          <a:p>
            <a:endParaRPr lang="en-US" sz="2400" dirty="0"/>
          </a:p>
          <a:p>
            <a:r>
              <a:rPr lang="en-US" sz="2400" dirty="0" smtClean="0"/>
              <a:t>Does not include CRLP compression and refining equipment</a:t>
            </a:r>
            <a:endParaRPr lang="en-US" sz="2400" dirty="0"/>
          </a:p>
        </p:txBody>
      </p:sp>
    </p:spTree>
    <p:extLst>
      <p:ext uri="{BB962C8B-B14F-4D97-AF65-F5344CB8AC3E}">
        <p14:creationId xmlns:p14="http://schemas.microsoft.com/office/powerpoint/2010/main" val="164745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Completed So Far</a:t>
            </a:r>
            <a:endParaRPr lang="en-US" dirty="0"/>
          </a:p>
        </p:txBody>
      </p:sp>
      <p:sp>
        <p:nvSpPr>
          <p:cNvPr id="3" name="Content Placeholder 2"/>
          <p:cNvSpPr>
            <a:spLocks noGrp="1"/>
          </p:cNvSpPr>
          <p:nvPr>
            <p:ph idx="1"/>
          </p:nvPr>
        </p:nvSpPr>
        <p:spPr/>
        <p:txBody>
          <a:bodyPr/>
          <a:lstStyle/>
          <a:p>
            <a:r>
              <a:rPr lang="en-US" dirty="0" smtClean="0"/>
              <a:t>BLM and GSA has successfully entered into a Memorandum of Agreement to work together.</a:t>
            </a:r>
          </a:p>
          <a:p>
            <a:r>
              <a:rPr lang="en-US" dirty="0" smtClean="0"/>
              <a:t>Phase I Environmental Report has been completed with no outstanding Recognized Environmental Conditions.</a:t>
            </a:r>
          </a:p>
          <a:p>
            <a:pPr marL="0" indent="0">
              <a:buNone/>
            </a:pPr>
            <a:endParaRPr lang="en-US" dirty="0"/>
          </a:p>
        </p:txBody>
      </p:sp>
    </p:spTree>
    <p:extLst>
      <p:ext uri="{BB962C8B-B14F-4D97-AF65-F5344CB8AC3E}">
        <p14:creationId xmlns:p14="http://schemas.microsoft.com/office/powerpoint/2010/main" val="46990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838200" y="1371600"/>
            <a:ext cx="7620000" cy="4525963"/>
          </a:xfrm>
        </p:spPr>
        <p:txBody>
          <a:bodyPr/>
          <a:lstStyle/>
          <a:p>
            <a:pPr>
              <a:spcAft>
                <a:spcPts val="600"/>
              </a:spcAft>
            </a:pPr>
            <a:r>
              <a:rPr lang="en-US" sz="2800" dirty="0" smtClean="0">
                <a:ea typeface="ＭＳ Ｐゴシック" pitchFamily="34" charset="-128"/>
              </a:rPr>
              <a:t>GSA is assisting BLM with their title work which is approximately 95% complete.</a:t>
            </a:r>
          </a:p>
          <a:p>
            <a:pPr>
              <a:spcAft>
                <a:spcPts val="600"/>
              </a:spcAft>
            </a:pPr>
            <a:r>
              <a:rPr lang="en-US" sz="2800" dirty="0" smtClean="0">
                <a:ea typeface="ＭＳ Ｐゴシック" pitchFamily="34" charset="-128"/>
              </a:rPr>
              <a:t>National Historic Preservation (NHPA) consultations.</a:t>
            </a:r>
          </a:p>
          <a:p>
            <a:pPr>
              <a:spcAft>
                <a:spcPts val="600"/>
              </a:spcAft>
            </a:pPr>
            <a:r>
              <a:rPr lang="en-US" sz="2800" dirty="0" smtClean="0">
                <a:ea typeface="ＭＳ Ｐゴシック" pitchFamily="34" charset="-128"/>
              </a:rPr>
              <a:t>Data Room</a:t>
            </a:r>
          </a:p>
          <a:p>
            <a:pPr>
              <a:spcAft>
                <a:spcPts val="600"/>
              </a:spcAft>
            </a:pPr>
            <a:r>
              <a:rPr lang="en-US" sz="2800" dirty="0" smtClean="0">
                <a:ea typeface="ＭＳ Ｐゴシック" pitchFamily="34" charset="-128"/>
              </a:rPr>
              <a:t>GSA is compiling a list of interested buyers.</a:t>
            </a:r>
          </a:p>
          <a:p>
            <a:pPr>
              <a:spcAft>
                <a:spcPts val="600"/>
              </a:spcAft>
            </a:pPr>
            <a:r>
              <a:rPr lang="en-US" sz="2800" dirty="0" smtClean="0">
                <a:ea typeface="ＭＳ Ｐゴシック" pitchFamily="34" charset="-128"/>
              </a:rPr>
              <a:t>Target Date for reporting the property excess is October 1, 2020.</a:t>
            </a:r>
          </a:p>
          <a:p>
            <a:pPr>
              <a:buFontTx/>
              <a:buNone/>
            </a:pPr>
            <a:endParaRPr lang="en-US" sz="1300" b="1" dirty="0" smtClean="0">
              <a:ea typeface="ＭＳ Ｐゴシック" pitchFamily="34" charset="-128"/>
            </a:endParaRPr>
          </a:p>
        </p:txBody>
      </p:sp>
      <p:sp>
        <p:nvSpPr>
          <p:cNvPr id="26627" name="Rectangle 2"/>
          <p:cNvSpPr>
            <a:spLocks noGrp="1" noChangeArrowheads="1"/>
          </p:cNvSpPr>
          <p:nvPr>
            <p:ph type="title"/>
          </p:nvPr>
        </p:nvSpPr>
        <p:spPr>
          <a:xfrm>
            <a:off x="533400" y="381000"/>
            <a:ext cx="8229600" cy="1143000"/>
          </a:xfrm>
        </p:spPr>
        <p:txBody>
          <a:bodyPr/>
          <a:lstStyle/>
          <a:p>
            <a:pPr algn="ctr"/>
            <a:r>
              <a:rPr lang="en-US" sz="3200" b="0" dirty="0" smtClean="0">
                <a:ea typeface="ＭＳ Ｐゴシック" pitchFamily="34" charset="-128"/>
              </a:rPr>
              <a:t>What Is Happening Now?</a:t>
            </a:r>
          </a:p>
        </p:txBody>
      </p:sp>
    </p:spTree>
    <p:extLst>
      <p:ext uri="{BB962C8B-B14F-4D97-AF65-F5344CB8AC3E}">
        <p14:creationId xmlns:p14="http://schemas.microsoft.com/office/powerpoint/2010/main" val="18393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 Contact</a:t>
            </a:r>
            <a:endParaRPr lang="en-US" dirty="0"/>
          </a:p>
        </p:txBody>
      </p:sp>
      <p:sp>
        <p:nvSpPr>
          <p:cNvPr id="3" name="Content Placeholder 2"/>
          <p:cNvSpPr>
            <a:spLocks noGrp="1"/>
          </p:cNvSpPr>
          <p:nvPr>
            <p:ph idx="1"/>
          </p:nvPr>
        </p:nvSpPr>
        <p:spPr/>
        <p:txBody>
          <a:bodyPr/>
          <a:lstStyle/>
          <a:p>
            <a:r>
              <a:rPr lang="en-US" sz="2400" dirty="0" smtClean="0"/>
              <a:t>William Morgan, Sr. Project Manager</a:t>
            </a:r>
            <a:r>
              <a:rPr lang="en-US" sz="2400" dirty="0"/>
              <a:t/>
            </a:r>
            <a:br>
              <a:rPr lang="en-US" sz="2400" dirty="0"/>
            </a:br>
            <a:r>
              <a:rPr lang="en-US" sz="2400" dirty="0" smtClean="0"/>
              <a:t>General Services Administration</a:t>
            </a:r>
            <a:r>
              <a:rPr lang="en-US" sz="2400" dirty="0"/>
              <a:t/>
            </a:r>
            <a:br>
              <a:rPr lang="en-US" sz="2400" dirty="0"/>
            </a:br>
            <a:r>
              <a:rPr lang="en-US" sz="2400" dirty="0" smtClean="0"/>
              <a:t>Real Property Utilization and Disposal Division</a:t>
            </a:r>
            <a:br>
              <a:rPr lang="en-US" sz="2400" dirty="0" smtClean="0"/>
            </a:br>
            <a:r>
              <a:rPr lang="en-US" sz="2400" dirty="0" smtClean="0">
                <a:hlinkClick r:id="rId2"/>
              </a:rPr>
              <a:t>william.morgan@gsa.gov</a:t>
            </a:r>
            <a:r>
              <a:rPr lang="en-US" sz="2400" dirty="0"/>
              <a:t/>
            </a:r>
            <a:br>
              <a:rPr lang="en-US" sz="2400" dirty="0"/>
            </a:br>
            <a:r>
              <a:rPr lang="en-US" sz="2400" dirty="0" smtClean="0"/>
              <a:t>817-307-7651</a:t>
            </a:r>
          </a:p>
        </p:txBody>
      </p:sp>
    </p:spTree>
    <p:extLst>
      <p:ext uri="{BB962C8B-B14F-4D97-AF65-F5344CB8AC3E}">
        <p14:creationId xmlns:p14="http://schemas.microsoft.com/office/powerpoint/2010/main" val="715589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771</Words>
  <Application>Microsoft Office PowerPoint</Application>
  <PresentationFormat>On-screen Show (4:3)</PresentationFormat>
  <Paragraphs>87</Paragraphs>
  <Slides>9</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ＭＳ Ｐゴシック</vt:lpstr>
      <vt:lpstr>ＭＳ Ｐゴシック</vt:lpstr>
      <vt:lpstr>Arial</vt:lpstr>
      <vt:lpstr>Calibri</vt:lpstr>
      <vt:lpstr>Webdings</vt:lpstr>
      <vt:lpstr>Office Theme</vt:lpstr>
      <vt:lpstr>3_Default Design</vt:lpstr>
      <vt:lpstr>Custom Design</vt:lpstr>
      <vt:lpstr>4_Default Design</vt:lpstr>
      <vt:lpstr>5_Default Design</vt:lpstr>
      <vt:lpstr>PowerPoint Presentation</vt:lpstr>
      <vt:lpstr>PowerPoint Presentation</vt:lpstr>
      <vt:lpstr>PowerPoint Presentation</vt:lpstr>
      <vt:lpstr>PowerPoint Presentation</vt:lpstr>
      <vt:lpstr>What does the ROE package consist of?</vt:lpstr>
      <vt:lpstr>Federal Helium Assets to be Sold</vt:lpstr>
      <vt:lpstr>Steps Completed So Far</vt:lpstr>
      <vt:lpstr>What Is Happening Now?</vt:lpstr>
      <vt:lpstr>GSA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RyanLBruce</dc:creator>
  <cp:lastModifiedBy>Elser, Lesley A</cp:lastModifiedBy>
  <cp:revision>22</cp:revision>
  <dcterms:created xsi:type="dcterms:W3CDTF">2006-08-16T00:00:00Z</dcterms:created>
  <dcterms:modified xsi:type="dcterms:W3CDTF">2019-07-29T17:09:40Z</dcterms:modified>
</cp:coreProperties>
</file>