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2" r:id="rId4"/>
    <p:sldMasterId id="2147483684" r:id="rId5"/>
    <p:sldMasterId id="2147483696" r:id="rId6"/>
    <p:sldMasterId id="2147483708" r:id="rId7"/>
    <p:sldMasterId id="2147483720" r:id="rId8"/>
    <p:sldMasterId id="2147483732" r:id="rId9"/>
    <p:sldMasterId id="2147483744" r:id="rId10"/>
  </p:sldMasterIdLst>
  <p:notesMasterIdLst>
    <p:notesMasterId r:id="rId107"/>
  </p:notesMasterIdLst>
  <p:sldIdLst>
    <p:sldId id="512" r:id="rId11"/>
    <p:sldId id="568" r:id="rId12"/>
    <p:sldId id="405" r:id="rId13"/>
    <p:sldId id="566" r:id="rId14"/>
    <p:sldId id="537" r:id="rId15"/>
    <p:sldId id="509" r:id="rId16"/>
    <p:sldId id="510" r:id="rId17"/>
    <p:sldId id="511" r:id="rId18"/>
    <p:sldId id="555" r:id="rId19"/>
    <p:sldId id="563" r:id="rId20"/>
    <p:sldId id="564" r:id="rId21"/>
    <p:sldId id="565" r:id="rId22"/>
    <p:sldId id="556" r:id="rId23"/>
    <p:sldId id="447" r:id="rId24"/>
    <p:sldId id="403" r:id="rId25"/>
    <p:sldId id="409" r:id="rId26"/>
    <p:sldId id="410" r:id="rId27"/>
    <p:sldId id="547" r:id="rId28"/>
    <p:sldId id="548" r:id="rId29"/>
    <p:sldId id="549" r:id="rId30"/>
    <p:sldId id="550" r:id="rId31"/>
    <p:sldId id="551" r:id="rId32"/>
    <p:sldId id="552" r:id="rId33"/>
    <p:sldId id="420" r:id="rId34"/>
    <p:sldId id="412" r:id="rId35"/>
    <p:sldId id="466" r:id="rId36"/>
    <p:sldId id="473" r:id="rId37"/>
    <p:sldId id="411" r:id="rId38"/>
    <p:sldId id="449" r:id="rId39"/>
    <p:sldId id="456" r:id="rId40"/>
    <p:sldId id="514" r:id="rId41"/>
    <p:sldId id="540" r:id="rId42"/>
    <p:sldId id="458" r:id="rId43"/>
    <p:sldId id="515" r:id="rId44"/>
    <p:sldId id="459" r:id="rId45"/>
    <p:sldId id="460" r:id="rId46"/>
    <p:sldId id="461" r:id="rId47"/>
    <p:sldId id="462" r:id="rId48"/>
    <p:sldId id="463" r:id="rId49"/>
    <p:sldId id="464" r:id="rId50"/>
    <p:sldId id="465" r:id="rId51"/>
    <p:sldId id="467" r:id="rId52"/>
    <p:sldId id="468" r:id="rId53"/>
    <p:sldId id="469" r:id="rId54"/>
    <p:sldId id="516" r:id="rId55"/>
    <p:sldId id="470" r:id="rId56"/>
    <p:sldId id="474" r:id="rId57"/>
    <p:sldId id="475" r:id="rId58"/>
    <p:sldId id="476" r:id="rId59"/>
    <p:sldId id="477" r:id="rId60"/>
    <p:sldId id="479" r:id="rId61"/>
    <p:sldId id="480" r:id="rId62"/>
    <p:sldId id="481" r:id="rId63"/>
    <p:sldId id="482" r:id="rId64"/>
    <p:sldId id="483" r:id="rId65"/>
    <p:sldId id="484" r:id="rId66"/>
    <p:sldId id="557" r:id="rId67"/>
    <p:sldId id="558" r:id="rId68"/>
    <p:sldId id="559" r:id="rId69"/>
    <p:sldId id="560" r:id="rId70"/>
    <p:sldId id="457" r:id="rId71"/>
    <p:sldId id="478" r:id="rId72"/>
    <p:sldId id="486" r:id="rId73"/>
    <p:sldId id="487" r:id="rId74"/>
    <p:sldId id="422" r:id="rId75"/>
    <p:sldId id="546" r:id="rId76"/>
    <p:sldId id="489" r:id="rId77"/>
    <p:sldId id="490" r:id="rId78"/>
    <p:sldId id="562" r:id="rId79"/>
    <p:sldId id="491" r:id="rId80"/>
    <p:sldId id="434" r:id="rId81"/>
    <p:sldId id="488" r:id="rId82"/>
    <p:sldId id="492" r:id="rId83"/>
    <p:sldId id="423" r:id="rId84"/>
    <p:sldId id="493" r:id="rId85"/>
    <p:sldId id="288" r:id="rId86"/>
    <p:sldId id="485" r:id="rId87"/>
    <p:sldId id="494" r:id="rId88"/>
    <p:sldId id="495" r:id="rId89"/>
    <p:sldId id="496" r:id="rId90"/>
    <p:sldId id="497" r:id="rId91"/>
    <p:sldId id="498" r:id="rId92"/>
    <p:sldId id="499" r:id="rId93"/>
    <p:sldId id="500" r:id="rId94"/>
    <p:sldId id="424" r:id="rId95"/>
    <p:sldId id="502" r:id="rId96"/>
    <p:sldId id="503" r:id="rId97"/>
    <p:sldId id="501" r:id="rId98"/>
    <p:sldId id="300" r:id="rId99"/>
    <p:sldId id="437" r:id="rId100"/>
    <p:sldId id="306" r:id="rId101"/>
    <p:sldId id="567" r:id="rId102"/>
    <p:sldId id="504" r:id="rId103"/>
    <p:sldId id="444" r:id="rId104"/>
    <p:sldId id="439" r:id="rId105"/>
    <p:sldId id="561"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00FF"/>
    <a:srgbClr val="003399"/>
    <a:srgbClr val="0000FF"/>
    <a:srgbClr val="FF8FFF"/>
    <a:srgbClr val="644C00"/>
    <a:srgbClr val="0099FF"/>
    <a:srgbClr val="FFC000"/>
    <a:srgbClr val="BFBFB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6" autoAdjust="0"/>
    <p:restoredTop sz="94660"/>
  </p:normalViewPr>
  <p:slideViewPr>
    <p:cSldViewPr>
      <p:cViewPr varScale="1">
        <p:scale>
          <a:sx n="72" d="100"/>
          <a:sy n="72" d="100"/>
        </p:scale>
        <p:origin x="12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07" Type="http://schemas.openxmlformats.org/officeDocument/2006/relationships/notesMaster" Target="notesMasters/notes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110" Type="http://schemas.openxmlformats.org/officeDocument/2006/relationships/theme" Target="theme/theme1.xml"/><Relationship Id="rId5" Type="http://schemas.openxmlformats.org/officeDocument/2006/relationships/slideMaster" Target="slideMasters/slideMaster3.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6.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viewProps" Target="viewProps.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5.xml"/><Relationship Id="rId71" Type="http://schemas.openxmlformats.org/officeDocument/2006/relationships/slide" Target="slides/slide61.xml"/><Relationship Id="rId92" Type="http://schemas.openxmlformats.org/officeDocument/2006/relationships/slide" Target="slides/slide8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E8575952-37F8-4615-AA9A-DD886FCC7075}" type="datetimeFigureOut">
              <a:rPr lang="en-US" smtClean="0"/>
              <a:pPr/>
              <a:t>8/9/2018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7802E31B-38DF-4D78-8870-14051DD468E1}" type="slidenum">
              <a:rPr lang="en-US" smtClean="0"/>
              <a:pPr/>
              <a:t>‹#›</a:t>
            </a:fld>
            <a:endParaRPr lang="en-US"/>
          </a:p>
        </p:txBody>
      </p:sp>
    </p:spTree>
    <p:extLst>
      <p:ext uri="{BB962C8B-B14F-4D97-AF65-F5344CB8AC3E}">
        <p14:creationId xmlns:p14="http://schemas.microsoft.com/office/powerpoint/2010/main" val="124611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6C75-52F3-4D17-BD2E-A1D8BE43462D}" type="slidenum">
              <a:rPr lang="en-US" smtClean="0"/>
              <a:t>11</a:t>
            </a:fld>
            <a:endParaRPr lang="en-US"/>
          </a:p>
        </p:txBody>
      </p:sp>
    </p:spTree>
    <p:extLst>
      <p:ext uri="{BB962C8B-B14F-4D97-AF65-F5344CB8AC3E}">
        <p14:creationId xmlns:p14="http://schemas.microsoft.com/office/powerpoint/2010/main" val="369913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6C75-52F3-4D17-BD2E-A1D8BE43462D}" type="slidenum">
              <a:rPr lang="en-US" smtClean="0"/>
              <a:t>12</a:t>
            </a:fld>
            <a:endParaRPr lang="en-US"/>
          </a:p>
        </p:txBody>
      </p:sp>
    </p:spTree>
    <p:extLst>
      <p:ext uri="{BB962C8B-B14F-4D97-AF65-F5344CB8AC3E}">
        <p14:creationId xmlns:p14="http://schemas.microsoft.com/office/powerpoint/2010/main" val="369913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81175-A3D6-4089-8745-BAC8623093FA}"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67896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94FA4-796B-4BB4-BB34-B2F7850C7F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68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DB3BD6-75E4-4EE8-BAFA-3E7019967F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69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A99174-E870-4A57-8197-72B389AF2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1898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3E3D63-EB38-4CDA-9E8B-84064CCEAD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80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6C9298-EA6D-4B60-82BC-83D7485B47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766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856366-83FF-4C42-8254-55B662E8C8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8347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FE08F8-DC42-4E51-A38B-C615A0090D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7591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2E7E23-D9B8-40D3-9ED0-BFEEA76D2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65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3AE341-F303-4AC9-B585-4675AE4917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7227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2AB94-3B5D-4DEC-AF02-892B44A08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500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A9C98E-FFEA-43FA-A27D-9D270E638C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91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09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99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862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499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86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549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65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4CD7F-D6EA-468C-BED3-B48AD72A2EA6}"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94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58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963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67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237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457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672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31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722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3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4CD7F-D6EA-468C-BED3-B48AD72A2EA6}"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281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57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268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46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683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074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575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95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636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47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04CD7F-D6EA-468C-BED3-B48AD72A2EA6}" type="datetimeFigureOut">
              <a:rPr lang="en-US" smtClean="0"/>
              <a:pPr/>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92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157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98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4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929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762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833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962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802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4CD7F-D6EA-468C-BED3-B48AD72A2EA6}" type="datetimeFigureOut">
              <a:rPr lang="en-US" smtClean="0"/>
              <a:pPr/>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611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216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029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0519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970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924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503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1478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57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88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4CD7F-D6EA-468C-BED3-B48AD72A2EA6}" type="datetimeFigureOut">
              <a:rPr lang="en-US" smtClean="0"/>
              <a:pPr/>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972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247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725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6319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022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690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2669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572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371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23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835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7187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15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5041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7957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622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9946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4CD7F-D6EA-468C-BED3-B48AD72A2EA6}"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AF8E-2D2F-4262-8A90-5747D7732D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CD7F-D6EA-468C-BED3-B48AD72A2EA6}" type="datetimeFigureOut">
              <a:rPr lang="en-US" smtClean="0"/>
              <a:pPr/>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6AF8E-2D2F-4262-8A90-5747D7732D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07326F3-588C-4E33-816E-3A3275CBFFB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94557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6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8F32E-AA6B-45DE-9DE8-3198612C91F7}"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40400-C844-48F8-93D3-3F84887224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781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6788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4CD7F-D6EA-468C-BED3-B48AD72A2EA6}"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6AF8E-2D2F-4262-8A90-5747D7732D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38811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2840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65E39-6D19-46A4-AB99-594CD3D666C8}"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0C8A0-5387-4BFD-9141-4E7482692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10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blm.gov-/"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9757" y="634792"/>
            <a:ext cx="8255237" cy="1754326"/>
          </a:xfrm>
          <a:prstGeom prst="rect">
            <a:avLst/>
          </a:prstGeom>
          <a:noFill/>
        </p:spPr>
        <p:txBody>
          <a:bodyPr wrap="square" rtlCol="0">
            <a:spAutoFit/>
          </a:bodyPr>
          <a:lstStyle/>
          <a:p>
            <a:r>
              <a:rPr lang="en-US" sz="5400" b="1" dirty="0" smtClean="0">
                <a:solidFill>
                  <a:srgbClr val="FFFF00"/>
                </a:solidFill>
              </a:rPr>
              <a:t>BLM Update of Gas/</a:t>
            </a:r>
          </a:p>
          <a:p>
            <a:r>
              <a:rPr lang="en-US" sz="5400" b="1" dirty="0" smtClean="0">
                <a:solidFill>
                  <a:srgbClr val="FFFF00"/>
                </a:solidFill>
              </a:rPr>
              <a:t>         Oil Measurement</a:t>
            </a:r>
          </a:p>
        </p:txBody>
      </p:sp>
      <p:sp>
        <p:nvSpPr>
          <p:cNvPr id="3" name="TextBox 2"/>
          <p:cNvSpPr txBox="1"/>
          <p:nvPr/>
        </p:nvSpPr>
        <p:spPr>
          <a:xfrm>
            <a:off x="382086" y="2408353"/>
            <a:ext cx="8552364" cy="2800767"/>
          </a:xfrm>
          <a:prstGeom prst="rect">
            <a:avLst/>
          </a:prstGeom>
          <a:noFill/>
        </p:spPr>
        <p:txBody>
          <a:bodyPr wrap="square" rtlCol="0">
            <a:spAutoFit/>
          </a:bodyPr>
          <a:lstStyle/>
          <a:p>
            <a:endParaRPr lang="en-US" sz="2800" b="1" dirty="0" smtClean="0">
              <a:solidFill>
                <a:prstClr val="white"/>
              </a:solidFill>
            </a:endParaRPr>
          </a:p>
          <a:p>
            <a:endParaRPr lang="en-US" sz="2800" b="1" dirty="0">
              <a:solidFill>
                <a:prstClr val="white"/>
              </a:solidFill>
            </a:endParaRPr>
          </a:p>
          <a:p>
            <a:endParaRPr lang="en-US" sz="2800" b="1" dirty="0" smtClean="0">
              <a:solidFill>
                <a:prstClr val="white"/>
              </a:solidFill>
            </a:endParaRPr>
          </a:p>
          <a:p>
            <a:pPr algn="ctr"/>
            <a:r>
              <a:rPr lang="en-US" sz="3600" b="1" i="1" dirty="0" smtClean="0">
                <a:solidFill>
                  <a:srgbClr val="FF9900"/>
                </a:solidFill>
              </a:rPr>
              <a:t>Vernal, UT</a:t>
            </a:r>
          </a:p>
          <a:p>
            <a:pPr algn="ctr"/>
            <a:r>
              <a:rPr lang="en-US" sz="2800" b="1" i="1" dirty="0" smtClean="0">
                <a:solidFill>
                  <a:srgbClr val="FF9900"/>
                </a:solidFill>
              </a:rPr>
              <a:t>August 8, 2017</a:t>
            </a:r>
          </a:p>
          <a:p>
            <a:pPr algn="ctr"/>
            <a:endParaRPr lang="en-US" sz="2800" b="1" i="1" dirty="0" smtClean="0">
              <a:solidFill>
                <a:srgbClr val="FF9900"/>
              </a:solidFill>
            </a:endParaRPr>
          </a:p>
        </p:txBody>
      </p:sp>
      <p:pic>
        <p:nvPicPr>
          <p:cNvPr id="5" name="Picture 4" descr="blm_logo_transparent.png"/>
          <p:cNvPicPr>
            <a:picLocks noChangeAspect="1"/>
          </p:cNvPicPr>
          <p:nvPr/>
        </p:nvPicPr>
        <p:blipFill>
          <a:blip r:embed="rId2"/>
          <a:stretch>
            <a:fillRect/>
          </a:stretch>
        </p:blipFill>
        <p:spPr>
          <a:xfrm>
            <a:off x="6191250" y="295275"/>
            <a:ext cx="2743200" cy="2400300"/>
          </a:xfrm>
          <a:prstGeom prst="rect">
            <a:avLst/>
          </a:prstGeom>
        </p:spPr>
      </p:pic>
    </p:spTree>
    <p:extLst>
      <p:ext uri="{BB962C8B-B14F-4D97-AF65-F5344CB8AC3E}">
        <p14:creationId xmlns:p14="http://schemas.microsoft.com/office/powerpoint/2010/main" val="1644841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6582" y="554182"/>
            <a:ext cx="7730836" cy="4370427"/>
          </a:xfrm>
          <a:prstGeom prst="rect">
            <a:avLst/>
          </a:prstGeom>
          <a:noFill/>
        </p:spPr>
        <p:txBody>
          <a:bodyPr wrap="square" rtlCol="0">
            <a:spAutoFit/>
          </a:bodyPr>
          <a:lstStyle/>
          <a:p>
            <a:r>
              <a:rPr lang="en-US" sz="3600" b="1" dirty="0" smtClean="0"/>
              <a:t>Executive Order</a:t>
            </a:r>
          </a:p>
          <a:p>
            <a:endParaRPr lang="en-US" dirty="0"/>
          </a:p>
          <a:p>
            <a:pPr marL="285750" indent="-285750">
              <a:buFont typeface="Arial" panose="020B0604020202020204" pitchFamily="34" charset="0"/>
              <a:buChar char="•"/>
            </a:pPr>
            <a:r>
              <a:rPr lang="en-US" sz="2800" dirty="0" smtClean="0"/>
              <a:t>All 3170 rules became effective on January 17, 2017</a:t>
            </a:r>
          </a:p>
          <a:p>
            <a:pPr marL="285750" indent="-285750">
              <a:buFont typeface="Arial" panose="020B0604020202020204" pitchFamily="34" charset="0"/>
              <a:buChar char="•"/>
            </a:pPr>
            <a:r>
              <a:rPr lang="en-US" sz="2800" dirty="0" smtClean="0"/>
              <a:t>Requires BLM to review regulations</a:t>
            </a:r>
          </a:p>
          <a:p>
            <a:pPr marL="285750" indent="-285750">
              <a:buFont typeface="Arial" panose="020B0604020202020204" pitchFamily="34" charset="0"/>
              <a:buChar char="•"/>
            </a:pPr>
            <a:r>
              <a:rPr lang="en-US" sz="2800" dirty="0" smtClean="0"/>
              <a:t>Industry has suggested changes they would like to see </a:t>
            </a:r>
          </a:p>
          <a:p>
            <a:pPr marL="285750" indent="-285750">
              <a:buFont typeface="Arial" panose="020B0604020202020204" pitchFamily="34" charset="0"/>
              <a:buChar char="•"/>
            </a:pPr>
            <a:r>
              <a:rPr lang="en-US" sz="2800" dirty="0" smtClean="0"/>
              <a:t>Some of these changes we can handle through policy (IM and enforcement handbook)</a:t>
            </a:r>
          </a:p>
          <a:p>
            <a:pPr marL="285750" indent="-285750">
              <a:buFont typeface="Arial" panose="020B0604020202020204" pitchFamily="34" charset="0"/>
              <a:buChar char="•"/>
            </a:pPr>
            <a:r>
              <a:rPr lang="en-US" sz="2800" dirty="0" smtClean="0"/>
              <a:t>Other changes would require a rulemaking</a:t>
            </a:r>
          </a:p>
        </p:txBody>
      </p:sp>
    </p:spTree>
    <p:extLst>
      <p:ext uri="{BB962C8B-B14F-4D97-AF65-F5344CB8AC3E}">
        <p14:creationId xmlns:p14="http://schemas.microsoft.com/office/powerpoint/2010/main" val="1669676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200" y="223879"/>
            <a:ext cx="9143999" cy="646331"/>
          </a:xfrm>
          <a:prstGeom prst="rect">
            <a:avLst/>
          </a:prstGeom>
          <a:noFill/>
        </p:spPr>
        <p:txBody>
          <a:bodyPr wrap="square" rtlCol="0">
            <a:spAutoFit/>
          </a:bodyPr>
          <a:lstStyle/>
          <a:p>
            <a:r>
              <a:rPr lang="en-US" sz="3600" b="1" dirty="0" smtClean="0"/>
              <a:t>Promulgating a Regulation (the APA)…</a:t>
            </a:r>
            <a:endParaRPr lang="en-US" sz="3600" b="1" dirty="0"/>
          </a:p>
        </p:txBody>
      </p:sp>
      <p:grpSp>
        <p:nvGrpSpPr>
          <p:cNvPr id="21" name="Group 20"/>
          <p:cNvGrpSpPr/>
          <p:nvPr/>
        </p:nvGrpSpPr>
        <p:grpSpPr>
          <a:xfrm>
            <a:off x="735090" y="1585126"/>
            <a:ext cx="1981200" cy="838200"/>
            <a:chOff x="3962400" y="1585126"/>
            <a:chExt cx="1981200" cy="838200"/>
          </a:xfrm>
        </p:grpSpPr>
        <p:sp>
          <p:nvSpPr>
            <p:cNvPr id="2" name="Rectangle 1"/>
            <p:cNvSpPr/>
            <p:nvPr/>
          </p:nvSpPr>
          <p:spPr>
            <a:xfrm>
              <a:off x="3962400" y="1585126"/>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Develop a draft regulation</a:t>
              </a:r>
              <a:endParaRPr lang="en-US" sz="2000" dirty="0">
                <a:solidFill>
                  <a:schemeClr val="bg1"/>
                </a:solidFill>
              </a:endParaRPr>
            </a:p>
          </p:txBody>
        </p:sp>
      </p:grpSp>
      <p:grpSp>
        <p:nvGrpSpPr>
          <p:cNvPr id="81" name="Group 80"/>
          <p:cNvGrpSpPr/>
          <p:nvPr/>
        </p:nvGrpSpPr>
        <p:grpSpPr>
          <a:xfrm>
            <a:off x="741908" y="2394774"/>
            <a:ext cx="1981200" cy="1228768"/>
            <a:chOff x="741908" y="2394774"/>
            <a:chExt cx="1981200" cy="1228768"/>
          </a:xfrm>
        </p:grpSpPr>
        <p:grpSp>
          <p:nvGrpSpPr>
            <p:cNvPr id="22" name="Group 21"/>
            <p:cNvGrpSpPr/>
            <p:nvPr/>
          </p:nvGrpSpPr>
          <p:grpSpPr>
            <a:xfrm>
              <a:off x="741908" y="2785342"/>
              <a:ext cx="1981200" cy="838200"/>
              <a:chOff x="4114800" y="2792157"/>
              <a:chExt cx="1981200" cy="838200"/>
            </a:xfrm>
          </p:grpSpPr>
          <p:sp>
            <p:nvSpPr>
              <p:cNvPr id="6" name="Rectangle 5"/>
              <p:cNvSpPr/>
              <p:nvPr/>
            </p:nvSpPr>
            <p:spPr>
              <a:xfrm>
                <a:off x="4114800" y="2792157"/>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52900" y="2891383"/>
                <a:ext cx="1866900" cy="707886"/>
              </a:xfrm>
              <a:prstGeom prst="rect">
                <a:avLst/>
              </a:prstGeom>
              <a:noFill/>
              <a:ln>
                <a:noFill/>
              </a:ln>
            </p:spPr>
            <p:txBody>
              <a:bodyPr wrap="square" rtlCol="0">
                <a:spAutoFit/>
              </a:bodyPr>
              <a:lstStyle/>
              <a:p>
                <a:pPr algn="ctr"/>
                <a:r>
                  <a:rPr lang="en-US" sz="2000" dirty="0" smtClean="0">
                    <a:solidFill>
                      <a:schemeClr val="bg1"/>
                    </a:solidFill>
                  </a:rPr>
                  <a:t>Develop preamble</a:t>
                </a:r>
                <a:endParaRPr lang="en-US" sz="2000" dirty="0">
                  <a:solidFill>
                    <a:schemeClr val="bg1"/>
                  </a:solidFill>
                </a:endParaRPr>
              </a:p>
            </p:txBody>
          </p:sp>
        </p:grpSp>
        <p:sp>
          <p:nvSpPr>
            <p:cNvPr id="50" name="Down Arrow 49"/>
            <p:cNvSpPr/>
            <p:nvPr/>
          </p:nvSpPr>
          <p:spPr>
            <a:xfrm>
              <a:off x="1546975" y="2394774"/>
              <a:ext cx="304800" cy="52639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723108" y="6882683"/>
            <a:ext cx="6420892" cy="9756517"/>
          </a:xfrm>
          <a:prstGeom prst="rect">
            <a:avLst/>
          </a:prstGeom>
          <a:noFill/>
        </p:spPr>
        <p:txBody>
          <a:bodyPr wrap="square" rtlCol="0">
            <a:spAutoFit/>
          </a:bodyPr>
          <a:lstStyle/>
          <a:p>
            <a:r>
              <a:rPr lang="en-US" sz="2800" b="1" u="sng" dirty="0" smtClean="0"/>
              <a:t>Statutes</a:t>
            </a:r>
          </a:p>
          <a:p>
            <a:endParaRPr lang="en-US" dirty="0" smtClean="0"/>
          </a:p>
          <a:p>
            <a:r>
              <a:rPr lang="en-US" sz="2400" dirty="0" smtClean="0"/>
              <a:t>National Environmental Policy Act</a:t>
            </a:r>
          </a:p>
          <a:p>
            <a:r>
              <a:rPr lang="en-US" sz="2400" dirty="0" smtClean="0"/>
              <a:t>Information </a:t>
            </a:r>
            <a:r>
              <a:rPr lang="en-US" sz="2400" dirty="0"/>
              <a:t>Quality </a:t>
            </a:r>
            <a:r>
              <a:rPr lang="en-US" sz="2400" dirty="0" smtClean="0"/>
              <a:t>Act</a:t>
            </a:r>
          </a:p>
          <a:p>
            <a:r>
              <a:rPr lang="en-US" sz="2400" dirty="0" smtClean="0">
                <a:ea typeface="Times New Roman"/>
              </a:rPr>
              <a:t>Paperwork </a:t>
            </a:r>
            <a:r>
              <a:rPr lang="en-US" sz="2400" dirty="0">
                <a:ea typeface="Times New Roman"/>
              </a:rPr>
              <a:t>Reduction </a:t>
            </a:r>
            <a:r>
              <a:rPr lang="en-US" sz="2400" dirty="0" smtClean="0">
                <a:ea typeface="Times New Roman"/>
              </a:rPr>
              <a:t>Act</a:t>
            </a:r>
          </a:p>
          <a:p>
            <a:r>
              <a:rPr lang="en-US" sz="2400" dirty="0" smtClean="0">
                <a:ea typeface="Times New Roman"/>
              </a:rPr>
              <a:t>Unfunded </a:t>
            </a:r>
            <a:r>
              <a:rPr lang="en-US" sz="2400" dirty="0">
                <a:ea typeface="Times New Roman"/>
              </a:rPr>
              <a:t>Mandates Reform </a:t>
            </a:r>
            <a:r>
              <a:rPr lang="en-US" sz="2400" dirty="0" smtClean="0">
                <a:ea typeface="Times New Roman"/>
              </a:rPr>
              <a:t>Act</a:t>
            </a:r>
          </a:p>
          <a:p>
            <a:r>
              <a:rPr lang="en-US" sz="2400" dirty="0" smtClean="0">
                <a:ea typeface="Times New Roman"/>
              </a:rPr>
              <a:t>Small </a:t>
            </a:r>
            <a:r>
              <a:rPr lang="en-US" sz="2400" dirty="0">
                <a:ea typeface="Times New Roman"/>
              </a:rPr>
              <a:t>Business Regulatory Enforcement </a:t>
            </a:r>
            <a:r>
              <a:rPr lang="en-US" sz="2400" dirty="0" smtClean="0">
                <a:ea typeface="Times New Roman"/>
              </a:rPr>
              <a:t>	Fairness Act</a:t>
            </a:r>
          </a:p>
          <a:p>
            <a:r>
              <a:rPr lang="en-US" sz="2400" dirty="0" smtClean="0"/>
              <a:t>Regulatory </a:t>
            </a:r>
            <a:r>
              <a:rPr lang="en-US" sz="2400" dirty="0"/>
              <a:t>Flexibility Act</a:t>
            </a:r>
          </a:p>
          <a:p>
            <a:pPr>
              <a:lnSpc>
                <a:spcPct val="200000"/>
              </a:lnSpc>
            </a:pPr>
            <a:r>
              <a:rPr lang="en-US" sz="2800" b="1" u="sng" dirty="0" smtClean="0">
                <a:ea typeface="Times New Roman"/>
              </a:rPr>
              <a:t>Executive Orders</a:t>
            </a:r>
          </a:p>
          <a:p>
            <a:r>
              <a:rPr lang="en-US" sz="2400" dirty="0" smtClean="0">
                <a:ea typeface="Times New Roman"/>
              </a:rPr>
              <a:t>13211</a:t>
            </a:r>
            <a:r>
              <a:rPr lang="en-US" sz="2400" dirty="0">
                <a:ea typeface="Times New Roman"/>
              </a:rPr>
              <a:t>, Actions </a:t>
            </a:r>
            <a:r>
              <a:rPr lang="en-US" sz="2400" dirty="0" smtClean="0">
                <a:ea typeface="Times New Roman"/>
              </a:rPr>
              <a:t>Concerning Regulations </a:t>
            </a:r>
            <a:r>
              <a:rPr lang="en-US" sz="2400" dirty="0">
                <a:ea typeface="Times New Roman"/>
              </a:rPr>
              <a:t>That </a:t>
            </a:r>
            <a:r>
              <a:rPr lang="en-US" sz="2400" dirty="0" smtClean="0">
                <a:ea typeface="Times New Roman"/>
              </a:rPr>
              <a:t>	Significantly </a:t>
            </a:r>
            <a:r>
              <a:rPr lang="en-US" sz="2400" dirty="0">
                <a:ea typeface="Times New Roman"/>
              </a:rPr>
              <a:t>Affect Energy Supply, </a:t>
            </a:r>
            <a:r>
              <a:rPr lang="en-US" sz="2400" dirty="0" smtClean="0">
                <a:ea typeface="Times New Roman"/>
              </a:rPr>
              <a:t>	Distribution</a:t>
            </a:r>
            <a:r>
              <a:rPr lang="en-US" sz="2400" dirty="0">
                <a:ea typeface="Times New Roman"/>
              </a:rPr>
              <a:t>, or </a:t>
            </a:r>
            <a:r>
              <a:rPr lang="en-US" sz="2400" dirty="0" smtClean="0">
                <a:ea typeface="Times New Roman"/>
              </a:rPr>
              <a:t>Use</a:t>
            </a:r>
          </a:p>
          <a:p>
            <a:r>
              <a:rPr lang="en-US" sz="2400" dirty="0" smtClean="0">
                <a:ea typeface="Times New Roman"/>
              </a:rPr>
              <a:t>12866, Clarity of the Regulations</a:t>
            </a:r>
          </a:p>
          <a:p>
            <a:r>
              <a:rPr lang="en-US" sz="2400" dirty="0" smtClean="0">
                <a:ea typeface="Times New Roman"/>
              </a:rPr>
              <a:t>13352</a:t>
            </a:r>
            <a:r>
              <a:rPr lang="en-US" sz="2400" dirty="0">
                <a:ea typeface="Times New Roman"/>
              </a:rPr>
              <a:t>, Facilitation of Cooperative </a:t>
            </a:r>
            <a:r>
              <a:rPr lang="en-US" sz="2400" dirty="0" smtClean="0">
                <a:ea typeface="Times New Roman"/>
              </a:rPr>
              <a:t>Conservation</a:t>
            </a:r>
          </a:p>
          <a:p>
            <a:r>
              <a:rPr lang="en-US" sz="2400" dirty="0" smtClean="0">
                <a:ea typeface="Times New Roman"/>
              </a:rPr>
              <a:t>12988</a:t>
            </a:r>
            <a:r>
              <a:rPr lang="en-US" sz="2400" dirty="0">
                <a:ea typeface="Times New Roman"/>
              </a:rPr>
              <a:t>, Civil Justice Reform</a:t>
            </a:r>
          </a:p>
          <a:p>
            <a:r>
              <a:rPr lang="en-US" sz="2400" dirty="0" smtClean="0"/>
              <a:t>13175</a:t>
            </a:r>
            <a:r>
              <a:rPr lang="en-US" sz="2400" dirty="0"/>
              <a:t>, Consultation and Coordination with Indian </a:t>
            </a:r>
            <a:r>
              <a:rPr lang="en-US" sz="2400" dirty="0" smtClean="0"/>
              <a:t>	Tribal </a:t>
            </a:r>
            <a:r>
              <a:rPr lang="en-US" sz="2400" dirty="0"/>
              <a:t>Governments</a:t>
            </a:r>
          </a:p>
          <a:p>
            <a:r>
              <a:rPr lang="en-US" sz="2400" dirty="0" smtClean="0">
                <a:ea typeface="Times New Roman"/>
              </a:rPr>
              <a:t>13132</a:t>
            </a:r>
            <a:r>
              <a:rPr lang="en-US" sz="2400" dirty="0">
                <a:ea typeface="Times New Roman"/>
              </a:rPr>
              <a:t>, Federalism</a:t>
            </a:r>
          </a:p>
          <a:p>
            <a:r>
              <a:rPr lang="en-US" sz="2400" dirty="0" smtClean="0">
                <a:ea typeface="Times New Roman"/>
              </a:rPr>
              <a:t>12630</a:t>
            </a:r>
            <a:r>
              <a:rPr lang="en-US" sz="2400" dirty="0">
                <a:ea typeface="Times New Roman"/>
              </a:rPr>
              <a:t>, Governmental Actions and Interference </a:t>
            </a:r>
            <a:r>
              <a:rPr lang="en-US" sz="2400" dirty="0" smtClean="0">
                <a:ea typeface="Times New Roman"/>
              </a:rPr>
              <a:t>	With </a:t>
            </a:r>
            <a:r>
              <a:rPr lang="en-US" sz="2400" dirty="0">
                <a:ea typeface="Times New Roman"/>
              </a:rPr>
              <a:t>Constitutionally Protected Property </a:t>
            </a:r>
            <a:r>
              <a:rPr lang="en-US" sz="2400" dirty="0" smtClean="0">
                <a:ea typeface="Times New Roman"/>
              </a:rPr>
              <a:t>	Rights </a:t>
            </a:r>
            <a:r>
              <a:rPr lang="en-US" sz="2400" dirty="0">
                <a:ea typeface="Times New Roman"/>
              </a:rPr>
              <a:t>(Takings)</a:t>
            </a:r>
          </a:p>
          <a:p>
            <a:r>
              <a:rPr lang="en-US" sz="2400" dirty="0" smtClean="0"/>
              <a:t>12866</a:t>
            </a:r>
            <a:r>
              <a:rPr lang="en-US" sz="2400" dirty="0"/>
              <a:t>, Regulatory Planning and Review</a:t>
            </a:r>
          </a:p>
          <a:p>
            <a:endParaRPr lang="en-US" sz="1100" dirty="0">
              <a:ea typeface="Times New Roman"/>
            </a:endParaRPr>
          </a:p>
          <a:p>
            <a:endParaRPr lang="en-US" sz="1100" dirty="0"/>
          </a:p>
        </p:txBody>
      </p:sp>
    </p:spTree>
    <p:extLst>
      <p:ext uri="{BB962C8B-B14F-4D97-AF65-F5344CB8AC3E}">
        <p14:creationId xmlns:p14="http://schemas.microsoft.com/office/powerpoint/2010/main" val="23430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fill="hold" grpId="0" nodeType="clickEffect">
                                  <p:stCondLst>
                                    <p:cond delay="400"/>
                                  </p:stCondLst>
                                  <p:childTnLst>
                                    <p:animMotion origin="layout" path="M -4.72222E-6 -2.36994E-6 L -0.00312 -1.34196 " pathEditMode="relative" rAng="0" ptsTypes="AA">
                                      <p:cBhvr>
                                        <p:cTn id="14" dur="8000" fill="hold"/>
                                        <p:tgtEl>
                                          <p:spTgt spid="5"/>
                                        </p:tgtEl>
                                        <p:attrNameLst>
                                          <p:attrName>ppt_x</p:attrName>
                                          <p:attrName>ppt_y</p:attrName>
                                        </p:attrNameLst>
                                      </p:cBhvr>
                                      <p:rCtr x="-156" y="-670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200" y="223879"/>
            <a:ext cx="9143999" cy="646331"/>
          </a:xfrm>
          <a:prstGeom prst="rect">
            <a:avLst/>
          </a:prstGeom>
          <a:noFill/>
        </p:spPr>
        <p:txBody>
          <a:bodyPr wrap="square" rtlCol="0">
            <a:spAutoFit/>
          </a:bodyPr>
          <a:lstStyle/>
          <a:p>
            <a:r>
              <a:rPr lang="en-US" sz="3600" b="1" dirty="0" smtClean="0"/>
              <a:t>Promulgating a Regulation (the APA)…</a:t>
            </a:r>
            <a:endParaRPr lang="en-US" sz="3600" b="1" dirty="0"/>
          </a:p>
        </p:txBody>
      </p:sp>
      <p:grpSp>
        <p:nvGrpSpPr>
          <p:cNvPr id="21" name="Group 20"/>
          <p:cNvGrpSpPr/>
          <p:nvPr/>
        </p:nvGrpSpPr>
        <p:grpSpPr>
          <a:xfrm>
            <a:off x="735090" y="1585126"/>
            <a:ext cx="1981200" cy="838200"/>
            <a:chOff x="3962400" y="1585126"/>
            <a:chExt cx="1981200" cy="838200"/>
          </a:xfrm>
        </p:grpSpPr>
        <p:sp>
          <p:nvSpPr>
            <p:cNvPr id="2" name="Rectangle 1"/>
            <p:cNvSpPr/>
            <p:nvPr/>
          </p:nvSpPr>
          <p:spPr>
            <a:xfrm>
              <a:off x="3962400" y="1585126"/>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Develop a draft regulation</a:t>
              </a:r>
              <a:endParaRPr lang="en-US" sz="2000" dirty="0">
                <a:solidFill>
                  <a:schemeClr val="bg1"/>
                </a:solidFill>
              </a:endParaRPr>
            </a:p>
          </p:txBody>
        </p:sp>
      </p:grpSp>
      <p:grpSp>
        <p:nvGrpSpPr>
          <p:cNvPr id="10" name="Group 9"/>
          <p:cNvGrpSpPr/>
          <p:nvPr/>
        </p:nvGrpSpPr>
        <p:grpSpPr>
          <a:xfrm>
            <a:off x="76199" y="1828800"/>
            <a:ext cx="665709" cy="3436842"/>
            <a:chOff x="76199" y="1828800"/>
            <a:chExt cx="665709" cy="3436842"/>
          </a:xfrm>
        </p:grpSpPr>
        <p:sp>
          <p:nvSpPr>
            <p:cNvPr id="27" name="Right Arrow 26"/>
            <p:cNvSpPr/>
            <p:nvPr/>
          </p:nvSpPr>
          <p:spPr>
            <a:xfrm>
              <a:off x="76200" y="1828800"/>
              <a:ext cx="658890"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88232" y="3090142"/>
              <a:ext cx="653676"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199" y="1943100"/>
              <a:ext cx="112879" cy="3314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6200000">
              <a:off x="283879" y="5001521"/>
              <a:ext cx="112879" cy="415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512139" y="3523614"/>
            <a:ext cx="2374472" cy="2122177"/>
            <a:chOff x="512139" y="3523614"/>
            <a:chExt cx="2374472" cy="2122177"/>
          </a:xfrm>
        </p:grpSpPr>
        <p:sp>
          <p:nvSpPr>
            <p:cNvPr id="8" name="Rectangle 7"/>
            <p:cNvSpPr/>
            <p:nvPr/>
          </p:nvSpPr>
          <p:spPr>
            <a:xfrm>
              <a:off x="512139" y="3953727"/>
              <a:ext cx="2374472" cy="1692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1490" y="3886200"/>
              <a:ext cx="1859369" cy="707886"/>
            </a:xfrm>
            <a:prstGeom prst="rect">
              <a:avLst/>
            </a:prstGeom>
            <a:noFill/>
          </p:spPr>
          <p:txBody>
            <a:bodyPr wrap="square" rtlCol="0">
              <a:spAutoFit/>
            </a:bodyPr>
            <a:lstStyle/>
            <a:p>
              <a:pPr algn="ctr"/>
              <a:r>
                <a:rPr lang="en-US" sz="2000" dirty="0" smtClean="0">
                  <a:solidFill>
                    <a:schemeClr val="bg1"/>
                  </a:solidFill>
                </a:rPr>
                <a:t>Internal review: </a:t>
              </a:r>
            </a:p>
            <a:p>
              <a:pPr algn="ctr"/>
              <a:r>
                <a:rPr lang="en-US" sz="2000" dirty="0" smtClean="0">
                  <a:solidFill>
                    <a:schemeClr val="bg1"/>
                  </a:solidFill>
                </a:rPr>
                <a:t>“surnaming”</a:t>
              </a:r>
              <a:endParaRPr lang="en-US" sz="2000" dirty="0">
                <a:solidFill>
                  <a:schemeClr val="bg1"/>
                </a:solidFill>
              </a:endParaRPr>
            </a:p>
          </p:txBody>
        </p:sp>
        <p:grpSp>
          <p:nvGrpSpPr>
            <p:cNvPr id="87" name="Group 86"/>
            <p:cNvGrpSpPr/>
            <p:nvPr/>
          </p:nvGrpSpPr>
          <p:grpSpPr>
            <a:xfrm>
              <a:off x="1121821" y="4602251"/>
              <a:ext cx="1028700" cy="410820"/>
              <a:chOff x="606503" y="4602251"/>
              <a:chExt cx="1028700" cy="410820"/>
            </a:xfrm>
          </p:grpSpPr>
          <p:sp>
            <p:nvSpPr>
              <p:cNvPr id="11" name="Rectangle 10"/>
              <p:cNvSpPr/>
              <p:nvPr/>
            </p:nvSpPr>
            <p:spPr>
              <a:xfrm>
                <a:off x="611840" y="4612961"/>
                <a:ext cx="979385"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6503" y="4602251"/>
                <a:ext cx="1028700" cy="400110"/>
              </a:xfrm>
              <a:prstGeom prst="rect">
                <a:avLst/>
              </a:prstGeom>
              <a:noFill/>
            </p:spPr>
            <p:txBody>
              <a:bodyPr wrap="square" rtlCol="0">
                <a:spAutoFit/>
              </a:bodyPr>
              <a:lstStyle/>
              <a:p>
                <a:pPr algn="ctr"/>
                <a:r>
                  <a:rPr lang="en-US" sz="2000" dirty="0" smtClean="0"/>
                  <a:t>BLM</a:t>
                </a:r>
                <a:endParaRPr lang="en-US" sz="2000" dirty="0"/>
              </a:p>
            </p:txBody>
          </p:sp>
        </p:grpSp>
        <p:sp>
          <p:nvSpPr>
            <p:cNvPr id="13" name="Rectangle 12"/>
            <p:cNvSpPr/>
            <p:nvPr/>
          </p:nvSpPr>
          <p:spPr>
            <a:xfrm>
              <a:off x="611840" y="5123335"/>
              <a:ext cx="979385"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2525" y="5123335"/>
              <a:ext cx="1028700" cy="400110"/>
            </a:xfrm>
            <a:prstGeom prst="rect">
              <a:avLst/>
            </a:prstGeom>
            <a:noFill/>
          </p:spPr>
          <p:txBody>
            <a:bodyPr wrap="square" rtlCol="0">
              <a:spAutoFit/>
            </a:bodyPr>
            <a:lstStyle/>
            <a:p>
              <a:pPr algn="ctr"/>
              <a:r>
                <a:rPr lang="en-US" sz="2000" dirty="0" smtClean="0"/>
                <a:t>Solicitor</a:t>
              </a:r>
              <a:endParaRPr lang="en-US" sz="2000" dirty="0"/>
            </a:p>
          </p:txBody>
        </p:sp>
        <p:grpSp>
          <p:nvGrpSpPr>
            <p:cNvPr id="24" name="Group 23"/>
            <p:cNvGrpSpPr/>
            <p:nvPr/>
          </p:nvGrpSpPr>
          <p:grpSpPr>
            <a:xfrm>
              <a:off x="1552372" y="5123337"/>
              <a:ext cx="1334239" cy="439222"/>
              <a:chOff x="4206665" y="3657600"/>
              <a:chExt cx="1334239" cy="536813"/>
            </a:xfrm>
          </p:grpSpPr>
          <p:sp>
            <p:nvSpPr>
              <p:cNvPr id="15" name="Rectangle 14"/>
              <p:cNvSpPr/>
              <p:nvPr/>
            </p:nvSpPr>
            <p:spPr>
              <a:xfrm>
                <a:off x="4314245" y="3657600"/>
                <a:ext cx="1145981" cy="49933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06665" y="3705402"/>
                <a:ext cx="1334239" cy="489011"/>
              </a:xfrm>
              <a:prstGeom prst="rect">
                <a:avLst/>
              </a:prstGeom>
              <a:noFill/>
            </p:spPr>
            <p:txBody>
              <a:bodyPr wrap="square" rtlCol="0">
                <a:spAutoFit/>
              </a:bodyPr>
              <a:lstStyle/>
              <a:p>
                <a:pPr algn="ctr"/>
                <a:r>
                  <a:rPr lang="en-US" sz="2000" dirty="0" smtClean="0"/>
                  <a:t>Asst. </a:t>
                </a:r>
                <a:r>
                  <a:rPr lang="en-US" sz="2000" dirty="0" err="1" smtClean="0"/>
                  <a:t>Sec’y</a:t>
                </a:r>
                <a:endParaRPr lang="en-US" sz="2000" dirty="0"/>
              </a:p>
            </p:txBody>
          </p:sp>
        </p:grpSp>
        <p:sp>
          <p:nvSpPr>
            <p:cNvPr id="32" name="Down Arrow 31"/>
            <p:cNvSpPr/>
            <p:nvPr/>
          </p:nvSpPr>
          <p:spPr>
            <a:xfrm>
              <a:off x="1532940" y="3523614"/>
              <a:ext cx="304800" cy="52639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41908" y="2394774"/>
            <a:ext cx="1981200" cy="1228768"/>
            <a:chOff x="741908" y="2394774"/>
            <a:chExt cx="1981200" cy="1228768"/>
          </a:xfrm>
        </p:grpSpPr>
        <p:grpSp>
          <p:nvGrpSpPr>
            <p:cNvPr id="22" name="Group 21"/>
            <p:cNvGrpSpPr/>
            <p:nvPr/>
          </p:nvGrpSpPr>
          <p:grpSpPr>
            <a:xfrm>
              <a:off x="741908" y="2785342"/>
              <a:ext cx="1981200" cy="838200"/>
              <a:chOff x="4114800" y="2792157"/>
              <a:chExt cx="1981200" cy="838200"/>
            </a:xfrm>
          </p:grpSpPr>
          <p:sp>
            <p:nvSpPr>
              <p:cNvPr id="6" name="Rectangle 5"/>
              <p:cNvSpPr/>
              <p:nvPr/>
            </p:nvSpPr>
            <p:spPr>
              <a:xfrm>
                <a:off x="4114800" y="2792157"/>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52900" y="2891383"/>
                <a:ext cx="1866900" cy="707886"/>
              </a:xfrm>
              <a:prstGeom prst="rect">
                <a:avLst/>
              </a:prstGeom>
              <a:noFill/>
              <a:ln>
                <a:noFill/>
              </a:ln>
            </p:spPr>
            <p:txBody>
              <a:bodyPr wrap="square" rtlCol="0">
                <a:spAutoFit/>
              </a:bodyPr>
              <a:lstStyle/>
              <a:p>
                <a:pPr algn="ctr"/>
                <a:r>
                  <a:rPr lang="en-US" sz="2000" dirty="0" smtClean="0">
                    <a:solidFill>
                      <a:schemeClr val="bg1"/>
                    </a:solidFill>
                  </a:rPr>
                  <a:t>Develop preamble</a:t>
                </a:r>
                <a:endParaRPr lang="en-US" sz="2000" dirty="0">
                  <a:solidFill>
                    <a:schemeClr val="bg1"/>
                  </a:solidFill>
                </a:endParaRPr>
              </a:p>
            </p:txBody>
          </p:sp>
        </p:grpSp>
        <p:sp>
          <p:nvSpPr>
            <p:cNvPr id="50" name="Down Arrow 49"/>
            <p:cNvSpPr/>
            <p:nvPr/>
          </p:nvSpPr>
          <p:spPr>
            <a:xfrm>
              <a:off x="1546975" y="2394774"/>
              <a:ext cx="304800" cy="52639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3576894" y="3612175"/>
            <a:ext cx="1981200" cy="1326865"/>
            <a:chOff x="3576894" y="3612175"/>
            <a:chExt cx="1981200" cy="1326865"/>
          </a:xfrm>
        </p:grpSpPr>
        <p:grpSp>
          <p:nvGrpSpPr>
            <p:cNvPr id="40" name="Group 39"/>
            <p:cNvGrpSpPr/>
            <p:nvPr/>
          </p:nvGrpSpPr>
          <p:grpSpPr>
            <a:xfrm>
              <a:off x="3576894" y="4100840"/>
              <a:ext cx="1981200" cy="838200"/>
              <a:chOff x="3962400" y="1585126"/>
              <a:chExt cx="1981200" cy="838200"/>
            </a:xfrm>
          </p:grpSpPr>
          <p:sp>
            <p:nvSpPr>
              <p:cNvPr id="41" name="Rectangle 40"/>
              <p:cNvSpPr/>
              <p:nvPr/>
            </p:nvSpPr>
            <p:spPr>
              <a:xfrm>
                <a:off x="3962400" y="1585126"/>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Revise regulation</a:t>
                </a:r>
                <a:endParaRPr lang="en-US" sz="2000" dirty="0">
                  <a:solidFill>
                    <a:schemeClr val="bg1"/>
                  </a:solidFill>
                </a:endParaRPr>
              </a:p>
            </p:txBody>
          </p:sp>
        </p:grpSp>
        <p:sp>
          <p:nvSpPr>
            <p:cNvPr id="52" name="Down Arrow 51"/>
            <p:cNvSpPr/>
            <p:nvPr/>
          </p:nvSpPr>
          <p:spPr>
            <a:xfrm>
              <a:off x="4443718" y="3612175"/>
              <a:ext cx="304800" cy="52639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576894" y="4908609"/>
            <a:ext cx="1981200" cy="1321862"/>
            <a:chOff x="3576894" y="4908609"/>
            <a:chExt cx="1981200" cy="1321862"/>
          </a:xfrm>
        </p:grpSpPr>
        <p:grpSp>
          <p:nvGrpSpPr>
            <p:cNvPr id="43" name="Group 42"/>
            <p:cNvGrpSpPr/>
            <p:nvPr/>
          </p:nvGrpSpPr>
          <p:grpSpPr>
            <a:xfrm>
              <a:off x="3576894" y="5392271"/>
              <a:ext cx="1981200" cy="838200"/>
              <a:chOff x="3962400" y="1585126"/>
              <a:chExt cx="1981200" cy="838200"/>
            </a:xfrm>
          </p:grpSpPr>
          <p:sp>
            <p:nvSpPr>
              <p:cNvPr id="44" name="Rectangle 43"/>
              <p:cNvSpPr/>
              <p:nvPr/>
            </p:nvSpPr>
            <p:spPr>
              <a:xfrm>
                <a:off x="3962400" y="1585126"/>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Revise preamble</a:t>
                </a:r>
                <a:endParaRPr lang="en-US" sz="2000" dirty="0">
                  <a:solidFill>
                    <a:schemeClr val="bg1"/>
                  </a:solidFill>
                </a:endParaRPr>
              </a:p>
            </p:txBody>
          </p:sp>
        </p:grpSp>
        <p:sp>
          <p:nvSpPr>
            <p:cNvPr id="53" name="Down Arrow 52"/>
            <p:cNvSpPr/>
            <p:nvPr/>
          </p:nvSpPr>
          <p:spPr>
            <a:xfrm>
              <a:off x="4443718" y="4908609"/>
              <a:ext cx="304800" cy="52639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576895" y="2356111"/>
            <a:ext cx="1981200" cy="1321221"/>
            <a:chOff x="3576895" y="2356111"/>
            <a:chExt cx="1981200" cy="1321221"/>
          </a:xfrm>
        </p:grpSpPr>
        <p:grpSp>
          <p:nvGrpSpPr>
            <p:cNvPr id="37" name="Group 36"/>
            <p:cNvGrpSpPr/>
            <p:nvPr/>
          </p:nvGrpSpPr>
          <p:grpSpPr>
            <a:xfrm>
              <a:off x="3576895" y="2839132"/>
              <a:ext cx="1981200" cy="838200"/>
              <a:chOff x="3962400" y="1585126"/>
              <a:chExt cx="1981200" cy="838200"/>
            </a:xfrm>
          </p:grpSpPr>
          <p:sp>
            <p:nvSpPr>
              <p:cNvPr id="38" name="Rectangle 37"/>
              <p:cNvSpPr/>
              <p:nvPr/>
            </p:nvSpPr>
            <p:spPr>
              <a:xfrm>
                <a:off x="3962400" y="1585126"/>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Respond to comments</a:t>
                </a:r>
                <a:endParaRPr lang="en-US" sz="2000" dirty="0">
                  <a:solidFill>
                    <a:schemeClr val="bg1"/>
                  </a:solidFill>
                </a:endParaRPr>
              </a:p>
            </p:txBody>
          </p:sp>
        </p:grpSp>
        <p:sp>
          <p:nvSpPr>
            <p:cNvPr id="31" name="Down Arrow 30"/>
            <p:cNvSpPr/>
            <p:nvPr/>
          </p:nvSpPr>
          <p:spPr>
            <a:xfrm>
              <a:off x="4415094" y="2356111"/>
              <a:ext cx="304800" cy="52639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498462" y="4808765"/>
            <a:ext cx="3106250" cy="1790659"/>
            <a:chOff x="5498462" y="4808765"/>
            <a:chExt cx="3106250" cy="1790659"/>
          </a:xfrm>
        </p:grpSpPr>
        <p:grpSp>
          <p:nvGrpSpPr>
            <p:cNvPr id="88" name="Group 87"/>
            <p:cNvGrpSpPr/>
            <p:nvPr/>
          </p:nvGrpSpPr>
          <p:grpSpPr>
            <a:xfrm>
              <a:off x="6230240" y="4808765"/>
              <a:ext cx="2374472" cy="1790659"/>
              <a:chOff x="6230240" y="3894365"/>
              <a:chExt cx="2374472" cy="1790659"/>
            </a:xfrm>
          </p:grpSpPr>
          <p:sp>
            <p:nvSpPr>
              <p:cNvPr id="55" name="Rectangle 54"/>
              <p:cNvSpPr/>
              <p:nvPr/>
            </p:nvSpPr>
            <p:spPr>
              <a:xfrm>
                <a:off x="6230240" y="3961891"/>
                <a:ext cx="2374472" cy="1723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549591" y="3894365"/>
                <a:ext cx="1859369" cy="707886"/>
              </a:xfrm>
              <a:prstGeom prst="rect">
                <a:avLst/>
              </a:prstGeom>
              <a:noFill/>
            </p:spPr>
            <p:txBody>
              <a:bodyPr wrap="square" rtlCol="0">
                <a:spAutoFit/>
              </a:bodyPr>
              <a:lstStyle/>
              <a:p>
                <a:pPr algn="ctr"/>
                <a:r>
                  <a:rPr lang="en-US" sz="2000" dirty="0" smtClean="0">
                    <a:solidFill>
                      <a:schemeClr val="bg1"/>
                    </a:solidFill>
                  </a:rPr>
                  <a:t>Internal review: </a:t>
                </a:r>
              </a:p>
              <a:p>
                <a:pPr algn="ctr"/>
                <a:r>
                  <a:rPr lang="en-US" sz="2000" dirty="0" smtClean="0">
                    <a:solidFill>
                      <a:schemeClr val="bg1"/>
                    </a:solidFill>
                  </a:rPr>
                  <a:t>“surnaming”</a:t>
                </a:r>
                <a:endParaRPr lang="en-US" sz="2000" dirty="0">
                  <a:solidFill>
                    <a:schemeClr val="bg1"/>
                  </a:solidFill>
                </a:endParaRPr>
              </a:p>
            </p:txBody>
          </p:sp>
          <p:sp>
            <p:nvSpPr>
              <p:cNvPr id="57" name="Rectangle 56"/>
              <p:cNvSpPr/>
              <p:nvPr/>
            </p:nvSpPr>
            <p:spPr>
              <a:xfrm>
                <a:off x="6827480" y="4621126"/>
                <a:ext cx="979385"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845400" y="4621126"/>
                <a:ext cx="1028700" cy="400110"/>
              </a:xfrm>
              <a:prstGeom prst="rect">
                <a:avLst/>
              </a:prstGeom>
              <a:noFill/>
            </p:spPr>
            <p:txBody>
              <a:bodyPr wrap="square" rtlCol="0">
                <a:spAutoFit/>
              </a:bodyPr>
              <a:lstStyle/>
              <a:p>
                <a:pPr algn="ctr"/>
                <a:r>
                  <a:rPr lang="en-US" sz="2000" dirty="0" smtClean="0"/>
                  <a:t>BLM</a:t>
                </a:r>
                <a:endParaRPr lang="en-US" sz="2000" dirty="0"/>
              </a:p>
            </p:txBody>
          </p:sp>
          <p:sp>
            <p:nvSpPr>
              <p:cNvPr id="59" name="Rectangle 58"/>
              <p:cNvSpPr/>
              <p:nvPr/>
            </p:nvSpPr>
            <p:spPr>
              <a:xfrm>
                <a:off x="6329941" y="5131500"/>
                <a:ext cx="979385" cy="40011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280626" y="5131500"/>
                <a:ext cx="1028700" cy="400110"/>
              </a:xfrm>
              <a:prstGeom prst="rect">
                <a:avLst/>
              </a:prstGeom>
              <a:noFill/>
            </p:spPr>
            <p:txBody>
              <a:bodyPr wrap="square" rtlCol="0">
                <a:spAutoFit/>
              </a:bodyPr>
              <a:lstStyle/>
              <a:p>
                <a:pPr algn="ctr"/>
                <a:r>
                  <a:rPr lang="en-US" sz="2000" dirty="0" smtClean="0"/>
                  <a:t>Solicitor</a:t>
                </a:r>
                <a:endParaRPr lang="en-US" sz="2000" dirty="0"/>
              </a:p>
            </p:txBody>
          </p:sp>
          <p:grpSp>
            <p:nvGrpSpPr>
              <p:cNvPr id="61" name="Group 60"/>
              <p:cNvGrpSpPr/>
              <p:nvPr/>
            </p:nvGrpSpPr>
            <p:grpSpPr>
              <a:xfrm>
                <a:off x="7270473" y="5131502"/>
                <a:ext cx="1334239" cy="439222"/>
                <a:chOff x="4206665" y="3657600"/>
                <a:chExt cx="1334239" cy="536813"/>
              </a:xfrm>
            </p:grpSpPr>
            <p:sp>
              <p:nvSpPr>
                <p:cNvPr id="67" name="Rectangle 66"/>
                <p:cNvSpPr/>
                <p:nvPr/>
              </p:nvSpPr>
              <p:spPr>
                <a:xfrm>
                  <a:off x="4314245" y="3657600"/>
                  <a:ext cx="1145981" cy="49933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206665" y="3705402"/>
                  <a:ext cx="1334239" cy="489011"/>
                </a:xfrm>
                <a:prstGeom prst="rect">
                  <a:avLst/>
                </a:prstGeom>
                <a:noFill/>
              </p:spPr>
              <p:txBody>
                <a:bodyPr wrap="square" rtlCol="0">
                  <a:spAutoFit/>
                </a:bodyPr>
                <a:lstStyle/>
                <a:p>
                  <a:pPr algn="ctr"/>
                  <a:r>
                    <a:rPr lang="en-US" sz="2000" dirty="0" smtClean="0"/>
                    <a:t>Asst. </a:t>
                  </a:r>
                  <a:r>
                    <a:rPr lang="en-US" sz="2000" dirty="0" err="1" smtClean="0"/>
                    <a:t>Sec’y</a:t>
                  </a:r>
                  <a:endParaRPr lang="en-US" sz="2000" dirty="0"/>
                </a:p>
              </p:txBody>
            </p:sp>
          </p:grpSp>
        </p:grpSp>
        <p:sp>
          <p:nvSpPr>
            <p:cNvPr id="69" name="Down Arrow 68"/>
            <p:cNvSpPr/>
            <p:nvPr/>
          </p:nvSpPr>
          <p:spPr>
            <a:xfrm rot="16200000">
              <a:off x="5731986" y="5652657"/>
              <a:ext cx="304800" cy="771847"/>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5558094" y="4794309"/>
            <a:ext cx="672146" cy="890715"/>
            <a:chOff x="5558094" y="4794309"/>
            <a:chExt cx="672146" cy="890715"/>
          </a:xfrm>
        </p:grpSpPr>
        <p:sp>
          <p:nvSpPr>
            <p:cNvPr id="47" name="Right Arrow 46"/>
            <p:cNvSpPr/>
            <p:nvPr/>
          </p:nvSpPr>
          <p:spPr>
            <a:xfrm flipH="1">
              <a:off x="5558094" y="5456424"/>
              <a:ext cx="672145"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flipH="1">
              <a:off x="5558095" y="4794309"/>
              <a:ext cx="672145"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350096" y="1470826"/>
            <a:ext cx="1981200" cy="1281696"/>
            <a:chOff x="6350096" y="1470826"/>
            <a:chExt cx="1981200" cy="1281696"/>
          </a:xfrm>
        </p:grpSpPr>
        <p:grpSp>
          <p:nvGrpSpPr>
            <p:cNvPr id="76" name="Group 75"/>
            <p:cNvGrpSpPr/>
            <p:nvPr/>
          </p:nvGrpSpPr>
          <p:grpSpPr>
            <a:xfrm>
              <a:off x="6350096" y="1470826"/>
              <a:ext cx="1981200" cy="838200"/>
              <a:chOff x="3962400" y="1585126"/>
              <a:chExt cx="1981200" cy="838200"/>
            </a:xfrm>
          </p:grpSpPr>
          <p:sp>
            <p:nvSpPr>
              <p:cNvPr id="77" name="Rectangle 76"/>
              <p:cNvSpPr/>
              <p:nvPr/>
            </p:nvSpPr>
            <p:spPr>
              <a:xfrm>
                <a:off x="3962400" y="1585126"/>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Regulation is effective</a:t>
                </a:r>
                <a:endParaRPr lang="en-US" sz="2000" dirty="0">
                  <a:solidFill>
                    <a:schemeClr val="bg1"/>
                  </a:solidFill>
                </a:endParaRPr>
              </a:p>
            </p:txBody>
          </p:sp>
        </p:grpSp>
        <p:sp>
          <p:nvSpPr>
            <p:cNvPr id="79" name="Down Arrow 78"/>
            <p:cNvSpPr/>
            <p:nvPr/>
          </p:nvSpPr>
          <p:spPr>
            <a:xfrm flipV="1">
              <a:off x="7265076" y="2226123"/>
              <a:ext cx="304800" cy="52639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387453" y="2695437"/>
            <a:ext cx="1981200" cy="2169926"/>
            <a:chOff x="6387453" y="2695437"/>
            <a:chExt cx="1981200" cy="2169926"/>
          </a:xfrm>
        </p:grpSpPr>
        <p:grpSp>
          <p:nvGrpSpPr>
            <p:cNvPr id="73" name="Group 72"/>
            <p:cNvGrpSpPr/>
            <p:nvPr/>
          </p:nvGrpSpPr>
          <p:grpSpPr>
            <a:xfrm>
              <a:off x="6387453" y="2695437"/>
              <a:ext cx="1981200" cy="838200"/>
              <a:chOff x="3962400" y="1585126"/>
              <a:chExt cx="1981200" cy="838200"/>
            </a:xfrm>
          </p:grpSpPr>
          <p:sp>
            <p:nvSpPr>
              <p:cNvPr id="74" name="Rectangle 73"/>
              <p:cNvSpPr/>
              <p:nvPr/>
            </p:nvSpPr>
            <p:spPr>
              <a:xfrm>
                <a:off x="3962400" y="1585126"/>
                <a:ext cx="19812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Publish final in</a:t>
                </a:r>
              </a:p>
              <a:p>
                <a:pPr algn="ctr"/>
                <a:r>
                  <a:rPr lang="en-US" sz="2000" dirty="0" smtClean="0">
                    <a:solidFill>
                      <a:schemeClr val="bg1"/>
                    </a:solidFill>
                  </a:rPr>
                  <a:t>Federal Register</a:t>
                </a:r>
                <a:endParaRPr lang="en-US" sz="2000" dirty="0">
                  <a:solidFill>
                    <a:schemeClr val="bg1"/>
                  </a:solidFill>
                </a:endParaRPr>
              </a:p>
            </p:txBody>
          </p:sp>
        </p:grpSp>
        <p:sp>
          <p:nvSpPr>
            <p:cNvPr id="90" name="Down Arrow 89"/>
            <p:cNvSpPr/>
            <p:nvPr/>
          </p:nvSpPr>
          <p:spPr>
            <a:xfrm flipV="1">
              <a:off x="6487953" y="3533636"/>
              <a:ext cx="304800" cy="1331727"/>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512139" y="5622980"/>
            <a:ext cx="2374472" cy="871955"/>
            <a:chOff x="512139" y="5622980"/>
            <a:chExt cx="2374472" cy="871955"/>
          </a:xfrm>
        </p:grpSpPr>
        <p:grpSp>
          <p:nvGrpSpPr>
            <p:cNvPr id="23" name="Group 22"/>
            <p:cNvGrpSpPr/>
            <p:nvPr/>
          </p:nvGrpSpPr>
          <p:grpSpPr>
            <a:xfrm>
              <a:off x="512139" y="6094825"/>
              <a:ext cx="2374472" cy="400110"/>
              <a:chOff x="6078055" y="3103613"/>
              <a:chExt cx="1447800" cy="400110"/>
            </a:xfrm>
            <a:solidFill>
              <a:schemeClr val="accent3">
                <a:lumMod val="75000"/>
              </a:schemeClr>
            </a:solidFill>
          </p:grpSpPr>
          <p:sp>
            <p:nvSpPr>
              <p:cNvPr id="19" name="Rectangle 18"/>
              <p:cNvSpPr/>
              <p:nvPr/>
            </p:nvSpPr>
            <p:spPr>
              <a:xfrm>
                <a:off x="6078055" y="3103613"/>
                <a:ext cx="1447800"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p:cNvSpPr txBox="1"/>
              <p:nvPr/>
            </p:nvSpPr>
            <p:spPr>
              <a:xfrm>
                <a:off x="6288725" y="3103613"/>
                <a:ext cx="1028700" cy="400110"/>
              </a:xfrm>
              <a:prstGeom prst="rect">
                <a:avLst/>
              </a:prstGeom>
              <a:grpFill/>
            </p:spPr>
            <p:txBody>
              <a:bodyPr wrap="square" rtlCol="0">
                <a:spAutoFit/>
              </a:bodyPr>
              <a:lstStyle/>
              <a:p>
                <a:pPr algn="ctr"/>
                <a:r>
                  <a:rPr lang="en-US" sz="2000" dirty="0" smtClean="0">
                    <a:solidFill>
                      <a:schemeClr val="bg1"/>
                    </a:solidFill>
                  </a:rPr>
                  <a:t>OMB</a:t>
                </a:r>
                <a:endParaRPr lang="en-US" sz="2000" dirty="0">
                  <a:solidFill>
                    <a:schemeClr val="bg1"/>
                  </a:solidFill>
                </a:endParaRPr>
              </a:p>
            </p:txBody>
          </p:sp>
        </p:grpSp>
        <p:sp>
          <p:nvSpPr>
            <p:cNvPr id="85" name="Down Arrow 84"/>
            <p:cNvSpPr/>
            <p:nvPr/>
          </p:nvSpPr>
          <p:spPr>
            <a:xfrm>
              <a:off x="1546975" y="5622980"/>
              <a:ext cx="304800" cy="526399"/>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2855048" y="1585126"/>
            <a:ext cx="2703047" cy="4786121"/>
            <a:chOff x="2855048" y="1585126"/>
            <a:chExt cx="2703047" cy="4786121"/>
          </a:xfrm>
        </p:grpSpPr>
        <p:grpSp>
          <p:nvGrpSpPr>
            <p:cNvPr id="25" name="Group 24"/>
            <p:cNvGrpSpPr/>
            <p:nvPr/>
          </p:nvGrpSpPr>
          <p:grpSpPr>
            <a:xfrm>
              <a:off x="2874001" y="1585126"/>
              <a:ext cx="2684094" cy="3699562"/>
              <a:chOff x="2874001" y="1585126"/>
              <a:chExt cx="2684094" cy="3699562"/>
            </a:xfrm>
          </p:grpSpPr>
          <p:grpSp>
            <p:nvGrpSpPr>
              <p:cNvPr id="33" name="Group 32"/>
              <p:cNvGrpSpPr/>
              <p:nvPr/>
            </p:nvGrpSpPr>
            <p:grpSpPr>
              <a:xfrm>
                <a:off x="3576895" y="1585126"/>
                <a:ext cx="1981200" cy="838200"/>
                <a:chOff x="3962400" y="1585126"/>
                <a:chExt cx="1981200" cy="838200"/>
              </a:xfrm>
            </p:grpSpPr>
            <p:sp>
              <p:nvSpPr>
                <p:cNvPr id="34" name="Rectangle 33"/>
                <p:cNvSpPr/>
                <p:nvPr/>
              </p:nvSpPr>
              <p:spPr>
                <a:xfrm>
                  <a:off x="3962400" y="1585126"/>
                  <a:ext cx="1981200" cy="838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19550" y="1650283"/>
                  <a:ext cx="1866900" cy="707886"/>
                </a:xfrm>
                <a:prstGeom prst="rect">
                  <a:avLst/>
                </a:prstGeom>
                <a:noFill/>
                <a:ln>
                  <a:noFill/>
                </a:ln>
              </p:spPr>
              <p:txBody>
                <a:bodyPr wrap="square" rtlCol="0">
                  <a:spAutoFit/>
                </a:bodyPr>
                <a:lstStyle/>
                <a:p>
                  <a:pPr algn="ctr"/>
                  <a:r>
                    <a:rPr lang="en-US" sz="2000" dirty="0" smtClean="0">
                      <a:solidFill>
                        <a:schemeClr val="bg1"/>
                      </a:solidFill>
                    </a:rPr>
                    <a:t>Publish draft in</a:t>
                  </a:r>
                </a:p>
                <a:p>
                  <a:pPr algn="ctr"/>
                  <a:r>
                    <a:rPr lang="en-US" sz="2000" dirty="0" smtClean="0">
                      <a:solidFill>
                        <a:schemeClr val="bg1"/>
                      </a:solidFill>
                    </a:rPr>
                    <a:t>Federal Register</a:t>
                  </a:r>
                  <a:endParaRPr lang="en-US" sz="2000" dirty="0">
                    <a:solidFill>
                      <a:schemeClr val="bg1"/>
                    </a:solidFill>
                  </a:endParaRPr>
                </a:p>
              </p:txBody>
            </p:sp>
          </p:grpSp>
          <p:sp>
            <p:nvSpPr>
              <p:cNvPr id="46" name="Right Arrow 45"/>
              <p:cNvSpPr/>
              <p:nvPr/>
            </p:nvSpPr>
            <p:spPr>
              <a:xfrm>
                <a:off x="3001637" y="1889926"/>
                <a:ext cx="605267" cy="228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6200000">
                <a:off x="2937820" y="5107990"/>
                <a:ext cx="112879" cy="240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001637" y="1969355"/>
                <a:ext cx="112879" cy="3315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855048" y="5272229"/>
              <a:ext cx="255543" cy="1099018"/>
              <a:chOff x="2855048" y="5272229"/>
              <a:chExt cx="255543" cy="1099018"/>
            </a:xfrm>
          </p:grpSpPr>
          <p:sp>
            <p:nvSpPr>
              <p:cNvPr id="86" name="Rectangle 85"/>
              <p:cNvSpPr/>
              <p:nvPr/>
            </p:nvSpPr>
            <p:spPr>
              <a:xfrm rot="16200000">
                <a:off x="2918867" y="6194549"/>
                <a:ext cx="112879" cy="24051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997712" y="5272229"/>
                <a:ext cx="112879" cy="109901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p:cNvGrpSpPr/>
          <p:nvPr/>
        </p:nvGrpSpPr>
        <p:grpSpPr>
          <a:xfrm>
            <a:off x="6962775" y="3468480"/>
            <a:ext cx="1641938" cy="1405403"/>
            <a:chOff x="6962775" y="3468480"/>
            <a:chExt cx="1641938" cy="1405403"/>
          </a:xfrm>
        </p:grpSpPr>
        <p:grpSp>
          <p:nvGrpSpPr>
            <p:cNvPr id="64" name="Group 63"/>
            <p:cNvGrpSpPr/>
            <p:nvPr/>
          </p:nvGrpSpPr>
          <p:grpSpPr>
            <a:xfrm>
              <a:off x="6962775" y="3957905"/>
              <a:ext cx="1641938" cy="401167"/>
              <a:chOff x="5691498" y="3789413"/>
              <a:chExt cx="2374473" cy="401167"/>
            </a:xfrm>
            <a:solidFill>
              <a:schemeClr val="accent3">
                <a:lumMod val="75000"/>
              </a:schemeClr>
            </a:solidFill>
          </p:grpSpPr>
          <p:sp>
            <p:nvSpPr>
              <p:cNvPr id="65" name="Rectangle 64"/>
              <p:cNvSpPr/>
              <p:nvPr/>
            </p:nvSpPr>
            <p:spPr>
              <a:xfrm>
                <a:off x="5691498" y="3789413"/>
                <a:ext cx="2374473"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TextBox 65"/>
              <p:cNvSpPr txBox="1"/>
              <p:nvPr/>
            </p:nvSpPr>
            <p:spPr>
              <a:xfrm>
                <a:off x="6302301" y="3790470"/>
                <a:ext cx="1028700" cy="400110"/>
              </a:xfrm>
              <a:prstGeom prst="rect">
                <a:avLst/>
              </a:prstGeom>
              <a:grpFill/>
            </p:spPr>
            <p:txBody>
              <a:bodyPr wrap="square" rtlCol="0">
                <a:spAutoFit/>
              </a:bodyPr>
              <a:lstStyle/>
              <a:p>
                <a:pPr algn="ctr"/>
                <a:r>
                  <a:rPr lang="en-US" sz="2000" dirty="0" smtClean="0">
                    <a:solidFill>
                      <a:schemeClr val="bg1"/>
                    </a:solidFill>
                  </a:rPr>
                  <a:t>OMB</a:t>
                </a:r>
                <a:endParaRPr lang="en-US" sz="2000" dirty="0">
                  <a:solidFill>
                    <a:schemeClr val="bg1"/>
                  </a:solidFill>
                </a:endParaRPr>
              </a:p>
            </p:txBody>
          </p:sp>
        </p:grpSp>
        <p:sp>
          <p:nvSpPr>
            <p:cNvPr id="80" name="Down Arrow 79"/>
            <p:cNvSpPr/>
            <p:nvPr/>
          </p:nvSpPr>
          <p:spPr>
            <a:xfrm flipV="1">
              <a:off x="7595076" y="3468480"/>
              <a:ext cx="304800" cy="526399"/>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wn Arrow 88"/>
            <p:cNvSpPr/>
            <p:nvPr/>
          </p:nvSpPr>
          <p:spPr>
            <a:xfrm flipV="1">
              <a:off x="7598727" y="4347484"/>
              <a:ext cx="304800" cy="526399"/>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43000" y="1066800"/>
            <a:ext cx="7239000" cy="445532"/>
            <a:chOff x="1143000" y="1066800"/>
            <a:chExt cx="7239000" cy="445532"/>
          </a:xfrm>
        </p:grpSpPr>
        <p:sp>
          <p:nvSpPr>
            <p:cNvPr id="5" name="TextBox 4"/>
            <p:cNvSpPr txBox="1"/>
            <p:nvPr/>
          </p:nvSpPr>
          <p:spPr>
            <a:xfrm>
              <a:off x="1143000" y="1143000"/>
              <a:ext cx="1752600" cy="369332"/>
            </a:xfrm>
            <a:prstGeom prst="rect">
              <a:avLst/>
            </a:prstGeom>
            <a:noFill/>
          </p:spPr>
          <p:txBody>
            <a:bodyPr wrap="square" rtlCol="0">
              <a:spAutoFit/>
            </a:bodyPr>
            <a:lstStyle/>
            <a:p>
              <a:r>
                <a:rPr lang="en-US" b="1" dirty="0" smtClean="0"/>
                <a:t>July 2009</a:t>
              </a:r>
              <a:endParaRPr lang="en-US" b="1" dirty="0"/>
            </a:p>
          </p:txBody>
        </p:sp>
        <p:sp>
          <p:nvSpPr>
            <p:cNvPr id="92" name="TextBox 91"/>
            <p:cNvSpPr txBox="1"/>
            <p:nvPr/>
          </p:nvSpPr>
          <p:spPr>
            <a:xfrm>
              <a:off x="6629400" y="1066800"/>
              <a:ext cx="1752600" cy="369332"/>
            </a:xfrm>
            <a:prstGeom prst="rect">
              <a:avLst/>
            </a:prstGeom>
            <a:noFill/>
          </p:spPr>
          <p:txBody>
            <a:bodyPr wrap="square" rtlCol="0">
              <a:spAutoFit/>
            </a:bodyPr>
            <a:lstStyle/>
            <a:p>
              <a:r>
                <a:rPr lang="en-US" b="1" dirty="0" smtClean="0"/>
                <a:t>January 2017</a:t>
              </a:r>
              <a:endParaRPr lang="en-US" b="1" dirty="0"/>
            </a:p>
          </p:txBody>
        </p:sp>
      </p:grpSp>
    </p:spTree>
    <p:extLst>
      <p:ext uri="{BB962C8B-B14F-4D97-AF65-F5344CB8AC3E}">
        <p14:creationId xmlns:p14="http://schemas.microsoft.com/office/powerpoint/2010/main" val="27238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7" name="Rectangle 56"/>
          <p:cNvSpPr/>
          <p:nvPr/>
        </p:nvSpPr>
        <p:spPr>
          <a:xfrm>
            <a:off x="0" y="4495800"/>
            <a:ext cx="9144000" cy="685800"/>
          </a:xfrm>
          <a:prstGeom prst="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200" y="3141077"/>
            <a:ext cx="9220200" cy="685800"/>
          </a:xfrm>
          <a:prstGeom prst="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0" y="3826877"/>
            <a:ext cx="9144000" cy="6637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0" y="2477363"/>
            <a:ext cx="9144000" cy="6637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1000" y="1607403"/>
            <a:ext cx="8610600" cy="830997"/>
          </a:xfrm>
          <a:prstGeom prst="rect">
            <a:avLst/>
          </a:prstGeom>
          <a:noFill/>
        </p:spPr>
        <p:txBody>
          <a:bodyPr wrap="square" rtlCol="0">
            <a:spAutoFit/>
          </a:bodyPr>
          <a:lstStyle/>
          <a:p>
            <a:r>
              <a:rPr lang="en-US" sz="2400" b="1" dirty="0" smtClean="0">
                <a:solidFill>
                  <a:schemeClr val="bg1"/>
                </a:solidFill>
              </a:rPr>
              <a:t>                    Res.     Introduced       Passed         </a:t>
            </a:r>
            <a:r>
              <a:rPr lang="en-US" sz="2400" b="1" dirty="0" err="1" smtClean="0">
                <a:solidFill>
                  <a:schemeClr val="bg1"/>
                </a:solidFill>
              </a:rPr>
              <a:t>Passed</a:t>
            </a:r>
            <a:r>
              <a:rPr lang="en-US" sz="2400" b="1" dirty="0" smtClean="0">
                <a:solidFill>
                  <a:schemeClr val="bg1"/>
                </a:solidFill>
              </a:rPr>
              <a:t>         Signed by</a:t>
            </a:r>
          </a:p>
          <a:p>
            <a:r>
              <a:rPr lang="en-US" sz="2400" b="1" dirty="0" smtClean="0">
                <a:solidFill>
                  <a:schemeClr val="bg1"/>
                </a:solidFill>
              </a:rPr>
              <a:t>Rule             No.       In House	       House          Senate         President</a:t>
            </a:r>
            <a:endParaRPr lang="en-US" sz="2400" b="1" dirty="0">
              <a:solidFill>
                <a:schemeClr val="bg1"/>
              </a:solidFill>
            </a:endParaRPr>
          </a:p>
        </p:txBody>
      </p:sp>
      <p:sp>
        <p:nvSpPr>
          <p:cNvPr id="29" name="TextBox 28"/>
          <p:cNvSpPr txBox="1"/>
          <p:nvPr/>
        </p:nvSpPr>
        <p:spPr>
          <a:xfrm>
            <a:off x="304800" y="2607677"/>
            <a:ext cx="1981200" cy="400110"/>
          </a:xfrm>
          <a:prstGeom prst="rect">
            <a:avLst/>
          </a:prstGeom>
          <a:noFill/>
        </p:spPr>
        <p:txBody>
          <a:bodyPr wrap="square" rtlCol="0">
            <a:spAutoFit/>
          </a:bodyPr>
          <a:lstStyle/>
          <a:p>
            <a:r>
              <a:rPr lang="en-US" sz="2000" dirty="0" smtClean="0"/>
              <a:t>3170/3173       56</a:t>
            </a:r>
            <a:endParaRPr lang="en-US" sz="2000" dirty="0"/>
          </a:p>
        </p:txBody>
      </p:sp>
      <p:sp>
        <p:nvSpPr>
          <p:cNvPr id="36" name="TextBox 35"/>
          <p:cNvSpPr txBox="1"/>
          <p:nvPr/>
        </p:nvSpPr>
        <p:spPr>
          <a:xfrm>
            <a:off x="304800" y="3293477"/>
            <a:ext cx="2133600" cy="400110"/>
          </a:xfrm>
          <a:prstGeom prst="rect">
            <a:avLst/>
          </a:prstGeom>
          <a:noFill/>
        </p:spPr>
        <p:txBody>
          <a:bodyPr wrap="square" rtlCol="0">
            <a:spAutoFit/>
          </a:bodyPr>
          <a:lstStyle/>
          <a:p>
            <a:r>
              <a:rPr lang="en-US" sz="2000" dirty="0" smtClean="0"/>
              <a:t>3174                  82</a:t>
            </a:r>
            <a:endParaRPr lang="en-US" sz="2000" dirty="0"/>
          </a:p>
        </p:txBody>
      </p:sp>
      <p:sp>
        <p:nvSpPr>
          <p:cNvPr id="42" name="TextBox 41"/>
          <p:cNvSpPr txBox="1"/>
          <p:nvPr/>
        </p:nvSpPr>
        <p:spPr>
          <a:xfrm>
            <a:off x="304800" y="3979277"/>
            <a:ext cx="2133600" cy="400110"/>
          </a:xfrm>
          <a:prstGeom prst="rect">
            <a:avLst/>
          </a:prstGeom>
          <a:noFill/>
        </p:spPr>
        <p:txBody>
          <a:bodyPr wrap="square" rtlCol="0">
            <a:spAutoFit/>
          </a:bodyPr>
          <a:lstStyle/>
          <a:p>
            <a:r>
              <a:rPr lang="en-US" sz="2000" dirty="0" smtClean="0"/>
              <a:t>3175                  68</a:t>
            </a:r>
            <a:endParaRPr lang="en-US" sz="2000" dirty="0"/>
          </a:p>
        </p:txBody>
      </p:sp>
      <p:sp>
        <p:nvSpPr>
          <p:cNvPr id="48" name="TextBox 47"/>
          <p:cNvSpPr txBox="1"/>
          <p:nvPr/>
        </p:nvSpPr>
        <p:spPr>
          <a:xfrm>
            <a:off x="304800" y="4665077"/>
            <a:ext cx="2133600" cy="400110"/>
          </a:xfrm>
          <a:prstGeom prst="rect">
            <a:avLst/>
          </a:prstGeom>
          <a:noFill/>
        </p:spPr>
        <p:txBody>
          <a:bodyPr wrap="square" rtlCol="0">
            <a:spAutoFit/>
          </a:bodyPr>
          <a:lstStyle/>
          <a:p>
            <a:r>
              <a:rPr lang="en-US" sz="2000" dirty="0" smtClean="0"/>
              <a:t>3178/3179       36</a:t>
            </a:r>
            <a:endParaRPr lang="en-US" sz="2000" dirty="0"/>
          </a:p>
        </p:txBody>
      </p:sp>
      <p:grpSp>
        <p:nvGrpSpPr>
          <p:cNvPr id="3" name="Group 2"/>
          <p:cNvGrpSpPr/>
          <p:nvPr/>
        </p:nvGrpSpPr>
        <p:grpSpPr>
          <a:xfrm>
            <a:off x="2667000" y="2607677"/>
            <a:ext cx="6324600" cy="2426732"/>
            <a:chOff x="2667000" y="2607677"/>
            <a:chExt cx="4953000" cy="2426732"/>
          </a:xfrm>
        </p:grpSpPr>
        <p:sp>
          <p:nvSpPr>
            <p:cNvPr id="31" name="Rectangle 30"/>
            <p:cNvSpPr/>
            <p:nvPr/>
          </p:nvSpPr>
          <p:spPr>
            <a:xfrm>
              <a:off x="2667000" y="2607677"/>
              <a:ext cx="1219200" cy="3693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886200" y="2607677"/>
              <a:ext cx="12192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05400" y="2607677"/>
              <a:ext cx="12192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324600" y="2607677"/>
              <a:ext cx="12954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667000" y="3293477"/>
              <a:ext cx="1219200" cy="3693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886200" y="3293477"/>
              <a:ext cx="12192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105400" y="3293477"/>
              <a:ext cx="12192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324600" y="3293477"/>
              <a:ext cx="12954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667000" y="3979277"/>
              <a:ext cx="1219200" cy="3693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886200" y="3979277"/>
              <a:ext cx="12192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105400" y="3979277"/>
              <a:ext cx="12192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324600" y="3979277"/>
              <a:ext cx="12954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667000" y="4665077"/>
              <a:ext cx="1219200" cy="3693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886200" y="4665077"/>
              <a:ext cx="1219200" cy="3693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05400" y="4665077"/>
              <a:ext cx="12192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324600" y="4665077"/>
              <a:ext cx="1295400" cy="3693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1619250" y="152400"/>
            <a:ext cx="6134100" cy="584775"/>
          </a:xfrm>
          <a:prstGeom prst="rect">
            <a:avLst/>
          </a:prstGeom>
          <a:noFill/>
        </p:spPr>
        <p:txBody>
          <a:bodyPr wrap="square" rtlCol="0">
            <a:spAutoFit/>
          </a:bodyPr>
          <a:lstStyle/>
          <a:p>
            <a:r>
              <a:rPr lang="en-US" sz="3200" b="1" dirty="0" smtClean="0">
                <a:solidFill>
                  <a:srgbClr val="FFFF00"/>
                </a:solidFill>
              </a:rPr>
              <a:t>Status of Congressional Review Act </a:t>
            </a:r>
            <a:endParaRPr lang="en-US" sz="3200" b="1" dirty="0">
              <a:solidFill>
                <a:srgbClr val="FFFF00"/>
              </a:solidFill>
            </a:endParaRPr>
          </a:p>
        </p:txBody>
      </p:sp>
      <p:sp>
        <p:nvSpPr>
          <p:cNvPr id="59" name="TextBox 58"/>
          <p:cNvSpPr txBox="1"/>
          <p:nvPr/>
        </p:nvSpPr>
        <p:spPr>
          <a:xfrm>
            <a:off x="2819400" y="5657518"/>
            <a:ext cx="3934097" cy="584775"/>
          </a:xfrm>
          <a:prstGeom prst="rect">
            <a:avLst/>
          </a:prstGeom>
          <a:noFill/>
        </p:spPr>
        <p:txBody>
          <a:bodyPr wrap="square" rtlCol="0">
            <a:spAutoFit/>
          </a:bodyPr>
          <a:lstStyle/>
          <a:p>
            <a:r>
              <a:rPr lang="en-US" sz="3200" b="1" i="1" dirty="0" smtClean="0">
                <a:solidFill>
                  <a:schemeClr val="tx2">
                    <a:lumMod val="40000"/>
                    <a:lumOff val="60000"/>
                  </a:schemeClr>
                </a:solidFill>
              </a:rPr>
              <a:t>www.congress.gov</a:t>
            </a:r>
            <a:endParaRPr lang="en-US" sz="3200" b="1" i="1" dirty="0">
              <a:solidFill>
                <a:schemeClr val="tx2">
                  <a:lumMod val="40000"/>
                  <a:lumOff val="60000"/>
                </a:schemeClr>
              </a:solidFill>
            </a:endParaRPr>
          </a:p>
        </p:txBody>
      </p:sp>
    </p:spTree>
    <p:extLst>
      <p:ext uri="{BB962C8B-B14F-4D97-AF65-F5344CB8AC3E}">
        <p14:creationId xmlns:p14="http://schemas.microsoft.com/office/powerpoint/2010/main" val="398177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2133600"/>
            <a:ext cx="8255237" cy="1938992"/>
          </a:xfrm>
          <a:prstGeom prst="rect">
            <a:avLst/>
          </a:prstGeom>
          <a:noFill/>
        </p:spPr>
        <p:txBody>
          <a:bodyPr wrap="square" rtlCol="0">
            <a:spAutoFit/>
          </a:bodyPr>
          <a:lstStyle/>
          <a:p>
            <a:pPr algn="ctr"/>
            <a:r>
              <a:rPr lang="en-US" sz="6000" b="1" dirty="0" smtClean="0">
                <a:solidFill>
                  <a:srgbClr val="FFFF00"/>
                </a:solidFill>
              </a:rPr>
              <a:t>Timing for Implementation</a:t>
            </a:r>
            <a:endParaRPr lang="en-US" sz="6000" b="1" dirty="0">
              <a:solidFill>
                <a:schemeClr val="bg1"/>
              </a:solidFill>
            </a:endParaRPr>
          </a:p>
        </p:txBody>
      </p:sp>
    </p:spTree>
    <p:extLst>
      <p:ext uri="{BB962C8B-B14F-4D97-AF65-F5344CB8AC3E}">
        <p14:creationId xmlns:p14="http://schemas.microsoft.com/office/powerpoint/2010/main" val="319336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2213" y="4655662"/>
            <a:ext cx="8884985" cy="4991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13" y="3006101"/>
            <a:ext cx="8884986" cy="1145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 y="753626"/>
            <a:ext cx="8897236" cy="1145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p:cNvSpPr>
            <a:spLocks noChangeArrowheads="1"/>
          </p:cNvSpPr>
          <p:nvPr/>
        </p:nvSpPr>
        <p:spPr bwMode="auto">
          <a:xfrm>
            <a:off x="6236077"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000000"/>
                </a:solidFill>
                <a:latin typeface="+mj-lt"/>
              </a:rPr>
              <a:t>1</a:t>
            </a:r>
            <a:endParaRPr kumimoji="0" lang="en-US" altLang="en-US" sz="2400" b="0" i="0" u="none" strike="noStrike" cap="none" normalizeH="0" baseline="0" dirty="0" smtClean="0">
              <a:ln>
                <a:noFill/>
              </a:ln>
              <a:solidFill>
                <a:schemeClr val="tx1"/>
              </a:solidFill>
              <a:effectLst/>
              <a:latin typeface="+mj-lt"/>
            </a:endParaRPr>
          </a:p>
        </p:txBody>
      </p:sp>
      <p:sp>
        <p:nvSpPr>
          <p:cNvPr id="16" name="Rectangle 18"/>
          <p:cNvSpPr>
            <a:spLocks noChangeArrowheads="1"/>
          </p:cNvSpPr>
          <p:nvPr/>
        </p:nvSpPr>
        <p:spPr bwMode="auto">
          <a:xfrm>
            <a:off x="7369679"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j-lt"/>
                <a:cs typeface="Arial" pitchFamily="34" charset="0"/>
              </a:rPr>
              <a:t>2</a:t>
            </a:r>
          </a:p>
        </p:txBody>
      </p:sp>
      <p:sp>
        <p:nvSpPr>
          <p:cNvPr id="17" name="Rectangle 19"/>
          <p:cNvSpPr>
            <a:spLocks noChangeArrowheads="1"/>
          </p:cNvSpPr>
          <p:nvPr/>
        </p:nvSpPr>
        <p:spPr bwMode="auto">
          <a:xfrm>
            <a:off x="8505877"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000000"/>
                </a:solidFill>
                <a:latin typeface="+mj-lt"/>
              </a:rPr>
              <a:t>3</a:t>
            </a:r>
            <a:endParaRPr kumimoji="0" lang="en-US" altLang="en-US" sz="2400" b="0" i="0" u="none" strike="noStrike" cap="none" normalizeH="0" baseline="0" dirty="0" smtClean="0">
              <a:ln>
                <a:noFill/>
              </a:ln>
              <a:solidFill>
                <a:schemeClr val="tx1"/>
              </a:solidFill>
              <a:effectLst/>
              <a:latin typeface="+mj-lt"/>
            </a:endParaRPr>
          </a:p>
        </p:txBody>
      </p:sp>
      <p:sp>
        <p:nvSpPr>
          <p:cNvPr id="21" name="Rectangle 23"/>
          <p:cNvSpPr>
            <a:spLocks noChangeArrowheads="1"/>
          </p:cNvSpPr>
          <p:nvPr/>
        </p:nvSpPr>
        <p:spPr bwMode="auto">
          <a:xfrm>
            <a:off x="162986" y="1009433"/>
            <a:ext cx="20781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FMP #s</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meters)</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33" name="Rectangle 23"/>
          <p:cNvSpPr>
            <a:spLocks noChangeArrowheads="1"/>
          </p:cNvSpPr>
          <p:nvPr/>
        </p:nvSpPr>
        <p:spPr bwMode="auto">
          <a:xfrm>
            <a:off x="1228338" y="99800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&gt;10,000</a:t>
            </a:r>
            <a:r>
              <a:rPr kumimoji="0" lang="en-US" altLang="en-US" sz="1400" b="0" i="0" u="none" strike="noStrike" cap="none" normalizeH="0" dirty="0" smtClean="0">
                <a:ln>
                  <a:noFill/>
                </a:ln>
                <a:solidFill>
                  <a:srgbClr val="000000"/>
                </a:solidFill>
                <a:effectLst/>
                <a:latin typeface="Calibri" pitchFamily="34" charset="0"/>
              </a:rPr>
              <a:t> </a:t>
            </a:r>
            <a:r>
              <a:rPr kumimoji="0" lang="en-US" altLang="en-US" sz="1400" b="0" i="0" u="none" strike="noStrike" cap="none" normalizeH="0" dirty="0" err="1" smtClean="0">
                <a:ln>
                  <a:noFill/>
                </a:ln>
                <a:solidFill>
                  <a:srgbClr val="000000"/>
                </a:solidFill>
                <a:effectLst/>
                <a:latin typeface="Calibri" pitchFamily="34" charset="0"/>
              </a:rPr>
              <a:t>Mcf</a:t>
            </a:r>
            <a:r>
              <a:rPr kumimoji="0" lang="en-US" altLang="en-US" sz="1400" b="0" i="0" u="none" strike="noStrike" cap="none" normalizeH="0" dirty="0" smtClean="0">
                <a:ln>
                  <a:noFill/>
                </a:ln>
                <a:solidFill>
                  <a:srgbClr val="000000"/>
                </a:solidFill>
                <a:effectLst/>
                <a:latin typeface="Calibri" pitchFamily="34" charset="0"/>
              </a:rPr>
              <a:t>/month,  &gt;100 </a:t>
            </a:r>
            <a:r>
              <a:rPr kumimoji="0" lang="en-US" altLang="en-US" sz="1400" b="0" i="0" u="none" strike="noStrike" cap="none" normalizeH="0" dirty="0" err="1" smtClean="0">
                <a:ln>
                  <a:noFill/>
                </a:ln>
                <a:solidFill>
                  <a:srgbClr val="000000"/>
                </a:solidFill>
                <a:effectLst/>
                <a:latin typeface="Calibri" pitchFamily="34" charset="0"/>
              </a:rPr>
              <a:t>bbl</a:t>
            </a:r>
            <a:r>
              <a:rPr lang="en-US" altLang="en-US" sz="1400" dirty="0" smtClean="0">
                <a:solidFill>
                  <a:srgbClr val="000000"/>
                </a:solidFill>
                <a:latin typeface="Calibri" pitchFamily="34" charset="0"/>
              </a:rPr>
              <a:t>/month</a:t>
            </a:r>
          </a:p>
        </p:txBody>
      </p:sp>
      <p:sp>
        <p:nvSpPr>
          <p:cNvPr id="37" name="Rectangle 23"/>
          <p:cNvSpPr>
            <a:spLocks noChangeArrowheads="1"/>
          </p:cNvSpPr>
          <p:nvPr/>
        </p:nvSpPr>
        <p:spPr bwMode="auto">
          <a:xfrm>
            <a:off x="1238386" y="1250906"/>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1,500 – 10,000 </a:t>
            </a:r>
            <a:r>
              <a:rPr kumimoji="0" lang="en-US" altLang="en-US" sz="1400" b="0" i="0" u="none" strike="noStrike" cap="none" normalizeH="0" dirty="0" err="1" smtClean="0">
                <a:ln>
                  <a:noFill/>
                </a:ln>
                <a:solidFill>
                  <a:srgbClr val="000000"/>
                </a:solidFill>
                <a:effectLst/>
                <a:latin typeface="Calibri" pitchFamily="34" charset="0"/>
              </a:rPr>
              <a:t>Mcf</a:t>
            </a:r>
            <a:r>
              <a:rPr kumimoji="0" lang="en-US" altLang="en-US" sz="1400" b="0" i="0" u="none" strike="noStrike" cap="none" normalizeH="0" dirty="0" smtClean="0">
                <a:ln>
                  <a:noFill/>
                </a:ln>
                <a:solidFill>
                  <a:srgbClr val="000000"/>
                </a:solidFill>
                <a:effectLst/>
                <a:latin typeface="Calibri" pitchFamily="34" charset="0"/>
              </a:rPr>
              <a:t>/month, 10 – 100 </a:t>
            </a:r>
            <a:r>
              <a:rPr kumimoji="0" lang="en-US" altLang="en-US" sz="1400" b="0" i="0" u="none" strike="noStrike" cap="none" normalizeH="0" dirty="0" err="1" smtClean="0">
                <a:ln>
                  <a:noFill/>
                </a:ln>
                <a:solidFill>
                  <a:srgbClr val="000000"/>
                </a:solidFill>
                <a:effectLst/>
                <a:latin typeface="Calibri" pitchFamily="34" charset="0"/>
              </a:rPr>
              <a:t>bbl</a:t>
            </a:r>
            <a:r>
              <a:rPr kumimoji="0" lang="en-US" altLang="en-US" sz="1400" b="0" i="0" u="none" strike="noStrike" cap="none" normalizeH="0" dirty="0" smtClean="0">
                <a:ln>
                  <a:noFill/>
                </a:ln>
                <a:solidFill>
                  <a:srgbClr val="000000"/>
                </a:solidFill>
                <a:effectLst/>
                <a:latin typeface="Calibri" pitchFamily="34" charset="0"/>
              </a:rPr>
              <a:t>/month</a:t>
            </a:r>
          </a:p>
        </p:txBody>
      </p:sp>
      <p:sp>
        <p:nvSpPr>
          <p:cNvPr id="38" name="Rectangle 23"/>
          <p:cNvSpPr>
            <a:spLocks noChangeArrowheads="1"/>
          </p:cNvSpPr>
          <p:nvPr/>
        </p:nvSpPr>
        <p:spPr bwMode="auto">
          <a:xfrm>
            <a:off x="1248433" y="151511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&lt;1,500 </a:t>
            </a:r>
            <a:r>
              <a:rPr kumimoji="0" lang="en-US" altLang="en-US" sz="1400" b="0" i="0" u="none" strike="noStrike" cap="none" normalizeH="0" baseline="0" dirty="0" err="1" smtClean="0">
                <a:ln>
                  <a:noFill/>
                </a:ln>
                <a:solidFill>
                  <a:srgbClr val="000000"/>
                </a:solidFill>
                <a:effectLst/>
                <a:latin typeface="Calibri" pitchFamily="34" charset="0"/>
              </a:rPr>
              <a:t>Mcf</a:t>
            </a:r>
            <a:r>
              <a:rPr kumimoji="0" lang="en-US" altLang="en-US" sz="1400" b="0" i="0" u="none" strike="noStrike" cap="none" normalizeH="0" baseline="0" dirty="0" smtClean="0">
                <a:ln>
                  <a:noFill/>
                </a:ln>
                <a:solidFill>
                  <a:srgbClr val="000000"/>
                </a:solidFill>
                <a:effectLst/>
                <a:latin typeface="Calibri" pitchFamily="34" charset="0"/>
              </a:rPr>
              <a:t>/month, &lt;10</a:t>
            </a:r>
            <a:r>
              <a:rPr kumimoji="0" lang="en-US" altLang="en-US" sz="1400" b="0" i="0" u="none" strike="noStrike" cap="none" normalizeH="0" dirty="0" smtClean="0">
                <a:ln>
                  <a:noFill/>
                </a:ln>
                <a:solidFill>
                  <a:srgbClr val="000000"/>
                </a:solidFill>
                <a:effectLst/>
                <a:latin typeface="Calibri" pitchFamily="34" charset="0"/>
              </a:rPr>
              <a:t> </a:t>
            </a:r>
            <a:r>
              <a:rPr kumimoji="0" lang="en-US" altLang="en-US" sz="1400" b="0" i="0" u="none" strike="noStrike" cap="none" normalizeH="0" dirty="0" err="1" smtClean="0">
                <a:ln>
                  <a:noFill/>
                </a:ln>
                <a:solidFill>
                  <a:srgbClr val="000000"/>
                </a:solidFill>
                <a:effectLst/>
                <a:latin typeface="Calibri" pitchFamily="34" charset="0"/>
              </a:rPr>
              <a:t>bbl</a:t>
            </a:r>
            <a:r>
              <a:rPr kumimoji="0" lang="en-US" altLang="en-US" sz="1400" b="0" i="0" u="none" strike="noStrike" cap="none" normalizeH="0" dirty="0" smtClean="0">
                <a:ln>
                  <a:noFill/>
                </a:ln>
                <a:solidFill>
                  <a:srgbClr val="000000"/>
                </a:solidFill>
                <a:effectLst/>
                <a:latin typeface="Calibri" pitchFamily="34" charset="0"/>
              </a:rPr>
              <a:t>/month</a:t>
            </a:r>
          </a:p>
        </p:txBody>
      </p:sp>
      <p:grpSp>
        <p:nvGrpSpPr>
          <p:cNvPr id="9" name="Group 8"/>
          <p:cNvGrpSpPr/>
          <p:nvPr/>
        </p:nvGrpSpPr>
        <p:grpSpPr>
          <a:xfrm>
            <a:off x="5174397" y="952242"/>
            <a:ext cx="3399112" cy="1915450"/>
            <a:chOff x="5174397" y="952242"/>
            <a:chExt cx="3399112" cy="1915450"/>
          </a:xfrm>
        </p:grpSpPr>
        <p:grpSp>
          <p:nvGrpSpPr>
            <p:cNvPr id="27" name="Group 26"/>
            <p:cNvGrpSpPr/>
            <p:nvPr/>
          </p:nvGrpSpPr>
          <p:grpSpPr>
            <a:xfrm>
              <a:off x="5174397" y="952242"/>
              <a:ext cx="3399112" cy="828553"/>
              <a:chOff x="2672053" y="1286712"/>
              <a:chExt cx="3399112" cy="1385103"/>
            </a:xfrm>
          </p:grpSpPr>
          <p:sp>
            <p:nvSpPr>
              <p:cNvPr id="26" name="Rectangle 25"/>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174397" y="2039139"/>
              <a:ext cx="3399112" cy="828553"/>
              <a:chOff x="2672053" y="1286712"/>
              <a:chExt cx="3399112" cy="1385103"/>
            </a:xfrm>
          </p:grpSpPr>
          <p:sp>
            <p:nvSpPr>
              <p:cNvPr id="40" name="Rectangle 39"/>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Rectangle 23"/>
          <p:cNvSpPr>
            <a:spLocks noChangeArrowheads="1"/>
          </p:cNvSpPr>
          <p:nvPr/>
        </p:nvSpPr>
        <p:spPr bwMode="auto">
          <a:xfrm>
            <a:off x="2829855" y="2286000"/>
            <a:ext cx="1894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Same criteria as FMP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application deadline</a:t>
            </a:r>
          </a:p>
        </p:txBody>
      </p:sp>
      <p:sp>
        <p:nvSpPr>
          <p:cNvPr id="46" name="Rectangle 23"/>
          <p:cNvSpPr>
            <a:spLocks noChangeArrowheads="1"/>
          </p:cNvSpPr>
          <p:nvPr/>
        </p:nvSpPr>
        <p:spPr bwMode="auto">
          <a:xfrm>
            <a:off x="162986" y="2164088"/>
            <a:ext cx="224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rPr>
              <a:t>3174 Compliance</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FMPs)</a:t>
            </a:r>
            <a:endParaRPr kumimoji="0" lang="en-US" altLang="en-US" sz="2400" b="0" i="0" u="none" strike="noStrike" cap="none" normalizeH="0" baseline="0" dirty="0" smtClean="0">
              <a:ln>
                <a:noFill/>
              </a:ln>
              <a:solidFill>
                <a:schemeClr val="tx1"/>
              </a:solidFill>
              <a:effectLst/>
            </a:endParaRPr>
          </a:p>
        </p:txBody>
      </p:sp>
      <p:grpSp>
        <p:nvGrpSpPr>
          <p:cNvPr id="47" name="Group 46"/>
          <p:cNvGrpSpPr/>
          <p:nvPr/>
        </p:nvGrpSpPr>
        <p:grpSpPr>
          <a:xfrm>
            <a:off x="5182179" y="3146132"/>
            <a:ext cx="3399112" cy="828553"/>
            <a:chOff x="2672053" y="1286712"/>
            <a:chExt cx="3399112" cy="1385103"/>
          </a:xfrm>
        </p:grpSpPr>
        <p:sp>
          <p:nvSpPr>
            <p:cNvPr id="48" name="Rectangle 47"/>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23"/>
          <p:cNvSpPr>
            <a:spLocks noChangeArrowheads="1"/>
          </p:cNvSpPr>
          <p:nvPr/>
        </p:nvSpPr>
        <p:spPr bwMode="auto">
          <a:xfrm>
            <a:off x="1186544" y="319189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en-US" sz="1400" dirty="0" smtClean="0">
                <a:solidFill>
                  <a:srgbClr val="000000"/>
                </a:solidFill>
                <a:latin typeface="Calibri" pitchFamily="34" charset="0"/>
              </a:rPr>
              <a:t>High and Very High </a:t>
            </a:r>
          </a:p>
        </p:txBody>
      </p:sp>
      <p:sp>
        <p:nvSpPr>
          <p:cNvPr id="52" name="Rectangle 23"/>
          <p:cNvSpPr>
            <a:spLocks noChangeArrowheads="1"/>
          </p:cNvSpPr>
          <p:nvPr/>
        </p:nvSpPr>
        <p:spPr bwMode="auto">
          <a:xfrm>
            <a:off x="1196592" y="3488338"/>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Low</a:t>
            </a:r>
          </a:p>
        </p:txBody>
      </p:sp>
      <p:sp>
        <p:nvSpPr>
          <p:cNvPr id="53" name="Rectangle 23"/>
          <p:cNvSpPr>
            <a:spLocks noChangeArrowheads="1"/>
          </p:cNvSpPr>
          <p:nvPr/>
        </p:nvSpPr>
        <p:spPr bwMode="auto">
          <a:xfrm>
            <a:off x="1206639" y="370900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Very Low</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54" name="Rectangle 23"/>
          <p:cNvSpPr>
            <a:spLocks noChangeArrowheads="1"/>
          </p:cNvSpPr>
          <p:nvPr/>
        </p:nvSpPr>
        <p:spPr bwMode="auto">
          <a:xfrm>
            <a:off x="170768" y="3271081"/>
            <a:ext cx="224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rPr>
              <a:t>3175 Compliance</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FMPs)</a:t>
            </a:r>
            <a:endParaRPr kumimoji="0" lang="en-US" altLang="en-US" sz="2400" b="0" i="0" u="none" strike="noStrike" cap="none" normalizeH="0" baseline="0" dirty="0" smtClean="0">
              <a:ln>
                <a:noFill/>
              </a:ln>
              <a:solidFill>
                <a:schemeClr val="tx1"/>
              </a:solidFill>
              <a:effectLst/>
            </a:endParaRPr>
          </a:p>
        </p:txBody>
      </p:sp>
      <p:sp>
        <p:nvSpPr>
          <p:cNvPr id="55" name="Rectangle 54"/>
          <p:cNvSpPr/>
          <p:nvPr/>
        </p:nvSpPr>
        <p:spPr>
          <a:xfrm>
            <a:off x="5174397" y="4770452"/>
            <a:ext cx="2265015"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3"/>
          <p:cNvSpPr>
            <a:spLocks noChangeArrowheads="1"/>
          </p:cNvSpPr>
          <p:nvPr/>
        </p:nvSpPr>
        <p:spPr bwMode="auto">
          <a:xfrm>
            <a:off x="162986" y="4738859"/>
            <a:ext cx="2246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GARVS</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57" name="Rectangle 23"/>
          <p:cNvSpPr>
            <a:spLocks noChangeArrowheads="1"/>
          </p:cNvSpPr>
          <p:nvPr/>
        </p:nvSpPr>
        <p:spPr bwMode="auto">
          <a:xfrm>
            <a:off x="3650657" y="4800822"/>
            <a:ext cx="11099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All gas FMPs</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58" name="Rectangle 57"/>
          <p:cNvSpPr/>
          <p:nvPr/>
        </p:nvSpPr>
        <p:spPr>
          <a:xfrm>
            <a:off x="5194492" y="5270821"/>
            <a:ext cx="2265015"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3"/>
          <p:cNvSpPr>
            <a:spLocks noChangeArrowheads="1"/>
          </p:cNvSpPr>
          <p:nvPr/>
        </p:nvSpPr>
        <p:spPr bwMode="auto">
          <a:xfrm>
            <a:off x="183080" y="5239228"/>
            <a:ext cx="3807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Approved Equipment (PMT)</a:t>
            </a:r>
            <a:endParaRPr kumimoji="0" lang="en-US" altLang="en-US" sz="2400" b="0" i="0" u="none" strike="noStrike" cap="none" normalizeH="0" baseline="0" dirty="0" smtClean="0">
              <a:ln>
                <a:noFill/>
              </a:ln>
              <a:solidFill>
                <a:schemeClr val="tx1"/>
              </a:solidFill>
              <a:effectLst/>
            </a:endParaRPr>
          </a:p>
        </p:txBody>
      </p:sp>
      <p:sp>
        <p:nvSpPr>
          <p:cNvPr id="60" name="Rectangle 23"/>
          <p:cNvSpPr>
            <a:spLocks noChangeArrowheads="1"/>
          </p:cNvSpPr>
          <p:nvPr/>
        </p:nvSpPr>
        <p:spPr bwMode="auto">
          <a:xfrm>
            <a:off x="3670752" y="5301191"/>
            <a:ext cx="11099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All FMPs</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64" name="Rectangle 23"/>
          <p:cNvSpPr>
            <a:spLocks noChangeArrowheads="1"/>
          </p:cNvSpPr>
          <p:nvPr/>
        </p:nvSpPr>
        <p:spPr bwMode="auto">
          <a:xfrm>
            <a:off x="162984" y="4258216"/>
            <a:ext cx="48658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3173/74/75 Compliance (New FMPs)</a:t>
            </a:r>
            <a:endParaRPr kumimoji="0" lang="en-US" altLang="en-US" sz="2400" b="0" i="0" u="none" strike="noStrike" cap="none" normalizeH="0" baseline="0" dirty="0" smtClean="0">
              <a:ln>
                <a:noFill/>
              </a:ln>
              <a:solidFill>
                <a:schemeClr val="tx1"/>
              </a:solidFill>
              <a:effectLst/>
              <a:cs typeface="Arial" pitchFamily="34" charset="0"/>
            </a:endParaRPr>
          </a:p>
        </p:txBody>
      </p:sp>
      <p:grpSp>
        <p:nvGrpSpPr>
          <p:cNvPr id="7" name="Group 6"/>
          <p:cNvGrpSpPr/>
          <p:nvPr/>
        </p:nvGrpSpPr>
        <p:grpSpPr>
          <a:xfrm>
            <a:off x="4851144" y="753625"/>
            <a:ext cx="4052381" cy="4929661"/>
            <a:chOff x="5167087" y="753625"/>
            <a:chExt cx="3736438" cy="4929661"/>
          </a:xfrm>
        </p:grpSpPr>
        <p:sp>
          <p:nvSpPr>
            <p:cNvPr id="8" name="Rectangle 10"/>
            <p:cNvSpPr>
              <a:spLocks noChangeArrowheads="1"/>
            </p:cNvSpPr>
            <p:nvPr/>
          </p:nvSpPr>
          <p:spPr bwMode="auto">
            <a:xfrm>
              <a:off x="5173377" y="5638857"/>
              <a:ext cx="3730148" cy="44429"/>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10"/>
            <p:cNvSpPr>
              <a:spLocks noChangeArrowheads="1"/>
            </p:cNvSpPr>
            <p:nvPr/>
          </p:nvSpPr>
          <p:spPr bwMode="auto">
            <a:xfrm>
              <a:off x="5167087" y="753625"/>
              <a:ext cx="3730148" cy="44429"/>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Rectangle 12"/>
          <p:cNvSpPr>
            <a:spLocks noChangeArrowheads="1"/>
          </p:cNvSpPr>
          <p:nvPr/>
        </p:nvSpPr>
        <p:spPr bwMode="auto">
          <a:xfrm>
            <a:off x="5174397" y="756635"/>
            <a:ext cx="12969" cy="4906892"/>
          </a:xfrm>
          <a:prstGeom prst="rect">
            <a:avLst/>
          </a:prstGeom>
          <a:solidFill>
            <a:srgbClr val="FF0000"/>
          </a:solidFill>
          <a:ln w="3810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2"/>
          <p:cNvSpPr>
            <a:spLocks noChangeArrowheads="1"/>
          </p:cNvSpPr>
          <p:nvPr/>
        </p:nvSpPr>
        <p:spPr bwMode="auto">
          <a:xfrm>
            <a:off x="6294711" y="756633"/>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2"/>
          <p:cNvSpPr>
            <a:spLocks noChangeArrowheads="1"/>
          </p:cNvSpPr>
          <p:nvPr/>
        </p:nvSpPr>
        <p:spPr bwMode="auto">
          <a:xfrm>
            <a:off x="8560540" y="756634"/>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2"/>
          <p:cNvSpPr>
            <a:spLocks noChangeArrowheads="1"/>
          </p:cNvSpPr>
          <p:nvPr/>
        </p:nvSpPr>
        <p:spPr bwMode="auto">
          <a:xfrm>
            <a:off x="7432928" y="756632"/>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12"/>
          <p:cNvSpPr>
            <a:spLocks noChangeArrowheads="1"/>
          </p:cNvSpPr>
          <p:nvPr/>
        </p:nvSpPr>
        <p:spPr bwMode="auto">
          <a:xfrm>
            <a:off x="4838175" y="753625"/>
            <a:ext cx="12969" cy="4906892"/>
          </a:xfrm>
          <a:prstGeom prst="rect">
            <a:avLst/>
          </a:prstGeom>
          <a:solidFill>
            <a:srgbClr val="868686"/>
          </a:solidFill>
          <a:ln w="57150" cap="flat">
            <a:solidFill>
              <a:schemeClr val="bg1">
                <a:lumMod val="50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17"/>
          <p:cNvSpPr>
            <a:spLocks noChangeArrowheads="1"/>
          </p:cNvSpPr>
          <p:nvPr/>
        </p:nvSpPr>
        <p:spPr bwMode="auto">
          <a:xfrm>
            <a:off x="2897804" y="5982517"/>
            <a:ext cx="1415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dirty="0" smtClean="0">
                <a:solidFill>
                  <a:srgbClr val="000000"/>
                </a:solidFill>
                <a:latin typeface="+mj-lt"/>
              </a:rPr>
              <a:t>Nov. 17, 2016</a:t>
            </a:r>
            <a:endParaRPr kumimoji="0" lang="en-US" altLang="en-US" sz="2000" b="0" i="0" u="none" strike="noStrike" cap="none" normalizeH="0" baseline="0" dirty="0" smtClean="0">
              <a:ln>
                <a:noFill/>
              </a:ln>
              <a:solidFill>
                <a:schemeClr val="tx1"/>
              </a:solidFill>
              <a:effectLst/>
              <a:latin typeface="+mj-lt"/>
            </a:endParaRPr>
          </a:p>
        </p:txBody>
      </p:sp>
      <p:sp>
        <p:nvSpPr>
          <p:cNvPr id="4" name="Up Arrow 3"/>
          <p:cNvSpPr/>
          <p:nvPr/>
        </p:nvSpPr>
        <p:spPr>
          <a:xfrm>
            <a:off x="5030349" y="5736310"/>
            <a:ext cx="294716" cy="84737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17"/>
          <p:cNvSpPr>
            <a:spLocks noChangeArrowheads="1"/>
          </p:cNvSpPr>
          <p:nvPr/>
        </p:nvSpPr>
        <p:spPr bwMode="auto">
          <a:xfrm>
            <a:off x="252805" y="0"/>
            <a:ext cx="86507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dirty="0" smtClean="0">
                <a:solidFill>
                  <a:srgbClr val="000000"/>
                </a:solidFill>
                <a:latin typeface="+mj-lt"/>
              </a:rPr>
              <a:t>Implementation Time Frames</a:t>
            </a:r>
            <a:endParaRPr kumimoji="0" lang="en-US" altLang="en-US" sz="4000" b="0" i="0" u="none" strike="noStrike" cap="none" normalizeH="0" baseline="0" dirty="0" smtClean="0">
              <a:ln>
                <a:noFill/>
              </a:ln>
              <a:solidFill>
                <a:schemeClr val="tx1"/>
              </a:solidFill>
              <a:effectLst/>
              <a:latin typeface="+mj-lt"/>
            </a:endParaRPr>
          </a:p>
        </p:txBody>
      </p:sp>
      <p:sp>
        <p:nvSpPr>
          <p:cNvPr id="2" name="Bent-Up Arrow 1"/>
          <p:cNvSpPr/>
          <p:nvPr/>
        </p:nvSpPr>
        <p:spPr>
          <a:xfrm>
            <a:off x="4429628" y="5745323"/>
            <a:ext cx="536528" cy="4743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17"/>
          <p:cNvSpPr>
            <a:spLocks noChangeArrowheads="1"/>
          </p:cNvSpPr>
          <p:nvPr/>
        </p:nvSpPr>
        <p:spPr bwMode="auto">
          <a:xfrm>
            <a:off x="4313513" y="6533035"/>
            <a:ext cx="1362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dirty="0" smtClean="0">
                <a:solidFill>
                  <a:srgbClr val="000000"/>
                </a:solidFill>
                <a:latin typeface="+mj-lt"/>
              </a:rPr>
              <a:t>Jan. 17, 2017</a:t>
            </a:r>
            <a:endParaRPr kumimoji="0" lang="en-US" altLang="en-US" sz="2000" b="0" i="0" u="none" strike="noStrike" cap="none" normalizeH="0" baseline="0" dirty="0" smtClean="0">
              <a:ln>
                <a:noFill/>
              </a:ln>
              <a:solidFill>
                <a:schemeClr val="tx1"/>
              </a:solidFill>
              <a:effectLst/>
              <a:latin typeface="+mj-lt"/>
            </a:endParaRPr>
          </a:p>
        </p:txBody>
      </p:sp>
      <p:sp>
        <p:nvSpPr>
          <p:cNvPr id="65" name="Rectangle 64"/>
          <p:cNvSpPr/>
          <p:nvPr/>
        </p:nvSpPr>
        <p:spPr>
          <a:xfrm>
            <a:off x="5162132" y="4268264"/>
            <a:ext cx="70617"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2"/>
          <p:cNvSpPr>
            <a:spLocks noChangeArrowheads="1"/>
          </p:cNvSpPr>
          <p:nvPr/>
        </p:nvSpPr>
        <p:spPr bwMode="auto">
          <a:xfrm>
            <a:off x="8883734" y="777419"/>
            <a:ext cx="12969" cy="4906892"/>
          </a:xfrm>
          <a:prstGeom prst="rect">
            <a:avLst/>
          </a:prstGeom>
          <a:solidFill>
            <a:srgbClr val="868686"/>
          </a:solidFill>
          <a:ln w="57150" cap="flat">
            <a:solidFill>
              <a:schemeClr val="bg1">
                <a:lumMod val="50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17"/>
          <p:cNvSpPr>
            <a:spLocks noChangeArrowheads="1"/>
          </p:cNvSpPr>
          <p:nvPr/>
        </p:nvSpPr>
        <p:spPr bwMode="auto">
          <a:xfrm>
            <a:off x="7113265" y="5963539"/>
            <a:ext cx="652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mj-lt"/>
              </a:rPr>
              <a:t>Years</a:t>
            </a:r>
            <a:endParaRPr kumimoji="0" lang="en-US" altLang="en-US" sz="2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2031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3.88889E-6 -2.22222E-6 L 0.03871 -2.22222E-6 " pathEditMode="relative" rAng="0" ptsTypes="AA">
                                      <p:cBhvr>
                                        <p:cTn id="6" dur="1000" fill="hold"/>
                                        <p:tgtEl>
                                          <p:spTgt spid="9"/>
                                        </p:tgtEl>
                                        <p:attrNameLst>
                                          <p:attrName>ppt_x</p:attrName>
                                          <p:attrName>ppt_y</p:attrName>
                                        </p:attrNameLst>
                                      </p:cBhvr>
                                      <p:rCtr x="19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2213" y="4655662"/>
            <a:ext cx="8884985" cy="4991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13" y="3006101"/>
            <a:ext cx="8884986" cy="1145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 y="753626"/>
            <a:ext cx="8897236" cy="1145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p:cNvSpPr>
            <a:spLocks noChangeArrowheads="1"/>
          </p:cNvSpPr>
          <p:nvPr/>
        </p:nvSpPr>
        <p:spPr bwMode="auto">
          <a:xfrm>
            <a:off x="6236077"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000000"/>
                </a:solidFill>
                <a:latin typeface="+mj-lt"/>
              </a:rPr>
              <a:t>1</a:t>
            </a:r>
            <a:endParaRPr kumimoji="0" lang="en-US" altLang="en-US" sz="2400" b="0" i="0" u="none" strike="noStrike" cap="none" normalizeH="0" baseline="0" dirty="0" smtClean="0">
              <a:ln>
                <a:noFill/>
              </a:ln>
              <a:solidFill>
                <a:schemeClr val="tx1"/>
              </a:solidFill>
              <a:effectLst/>
              <a:latin typeface="+mj-lt"/>
            </a:endParaRPr>
          </a:p>
        </p:txBody>
      </p:sp>
      <p:sp>
        <p:nvSpPr>
          <p:cNvPr id="16" name="Rectangle 18"/>
          <p:cNvSpPr>
            <a:spLocks noChangeArrowheads="1"/>
          </p:cNvSpPr>
          <p:nvPr/>
        </p:nvSpPr>
        <p:spPr bwMode="auto">
          <a:xfrm>
            <a:off x="7369679"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j-lt"/>
                <a:cs typeface="Arial" pitchFamily="34" charset="0"/>
              </a:rPr>
              <a:t>2</a:t>
            </a:r>
          </a:p>
        </p:txBody>
      </p:sp>
      <p:sp>
        <p:nvSpPr>
          <p:cNvPr id="17" name="Rectangle 19"/>
          <p:cNvSpPr>
            <a:spLocks noChangeArrowheads="1"/>
          </p:cNvSpPr>
          <p:nvPr/>
        </p:nvSpPr>
        <p:spPr bwMode="auto">
          <a:xfrm>
            <a:off x="8505877"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000000"/>
                </a:solidFill>
                <a:latin typeface="+mj-lt"/>
              </a:rPr>
              <a:t>3</a:t>
            </a:r>
            <a:endParaRPr kumimoji="0" lang="en-US" altLang="en-US" sz="2400" b="0" i="0" u="none" strike="noStrike" cap="none" normalizeH="0" baseline="0" dirty="0" smtClean="0">
              <a:ln>
                <a:noFill/>
              </a:ln>
              <a:solidFill>
                <a:schemeClr val="tx1"/>
              </a:solidFill>
              <a:effectLst/>
              <a:latin typeface="+mj-lt"/>
            </a:endParaRPr>
          </a:p>
        </p:txBody>
      </p:sp>
      <p:sp>
        <p:nvSpPr>
          <p:cNvPr id="21" name="Rectangle 23"/>
          <p:cNvSpPr>
            <a:spLocks noChangeArrowheads="1"/>
          </p:cNvSpPr>
          <p:nvPr/>
        </p:nvSpPr>
        <p:spPr bwMode="auto">
          <a:xfrm>
            <a:off x="162986" y="1009433"/>
            <a:ext cx="20781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FMP #s</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meters)</a:t>
            </a:r>
            <a:endParaRPr kumimoji="0" lang="en-US" altLang="en-US" sz="2400" b="0" i="0" u="none" strike="noStrike" cap="none" normalizeH="0" baseline="0" dirty="0" smtClean="0">
              <a:ln>
                <a:noFill/>
              </a:ln>
              <a:solidFill>
                <a:schemeClr val="tx1"/>
              </a:solidFill>
              <a:effectLst/>
              <a:cs typeface="Arial" pitchFamily="34" charset="0"/>
            </a:endParaRPr>
          </a:p>
        </p:txBody>
      </p:sp>
      <p:grpSp>
        <p:nvGrpSpPr>
          <p:cNvPr id="27" name="Group 26"/>
          <p:cNvGrpSpPr/>
          <p:nvPr/>
        </p:nvGrpSpPr>
        <p:grpSpPr>
          <a:xfrm>
            <a:off x="5531466" y="952242"/>
            <a:ext cx="3399112" cy="828553"/>
            <a:chOff x="2672053" y="1286712"/>
            <a:chExt cx="3399112" cy="1385103"/>
          </a:xfrm>
        </p:grpSpPr>
        <p:sp>
          <p:nvSpPr>
            <p:cNvPr id="26" name="Rectangle 25"/>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23"/>
          <p:cNvSpPr>
            <a:spLocks noChangeArrowheads="1"/>
          </p:cNvSpPr>
          <p:nvPr/>
        </p:nvSpPr>
        <p:spPr bwMode="auto">
          <a:xfrm>
            <a:off x="1228338" y="99800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&gt;10,000</a:t>
            </a:r>
            <a:r>
              <a:rPr kumimoji="0" lang="en-US" altLang="en-US" sz="1400" b="0" i="0" u="none" strike="noStrike" cap="none" normalizeH="0" dirty="0" smtClean="0">
                <a:ln>
                  <a:noFill/>
                </a:ln>
                <a:solidFill>
                  <a:srgbClr val="000000"/>
                </a:solidFill>
                <a:effectLst/>
                <a:latin typeface="Calibri" pitchFamily="34" charset="0"/>
              </a:rPr>
              <a:t> </a:t>
            </a:r>
            <a:r>
              <a:rPr kumimoji="0" lang="en-US" altLang="en-US" sz="1400" b="0" i="0" u="none" strike="noStrike" cap="none" normalizeH="0" dirty="0" err="1" smtClean="0">
                <a:ln>
                  <a:noFill/>
                </a:ln>
                <a:solidFill>
                  <a:srgbClr val="000000"/>
                </a:solidFill>
                <a:effectLst/>
                <a:latin typeface="Calibri" pitchFamily="34" charset="0"/>
              </a:rPr>
              <a:t>Mcf</a:t>
            </a:r>
            <a:r>
              <a:rPr kumimoji="0" lang="en-US" altLang="en-US" sz="1400" b="0" i="0" u="none" strike="noStrike" cap="none" normalizeH="0" dirty="0" smtClean="0">
                <a:ln>
                  <a:noFill/>
                </a:ln>
                <a:solidFill>
                  <a:srgbClr val="000000"/>
                </a:solidFill>
                <a:effectLst/>
                <a:latin typeface="Calibri" pitchFamily="34" charset="0"/>
              </a:rPr>
              <a:t>/month,  &gt;100 </a:t>
            </a:r>
            <a:r>
              <a:rPr kumimoji="0" lang="en-US" altLang="en-US" sz="1400" b="0" i="0" u="none" strike="noStrike" cap="none" normalizeH="0" dirty="0" err="1" smtClean="0">
                <a:ln>
                  <a:noFill/>
                </a:ln>
                <a:solidFill>
                  <a:srgbClr val="000000"/>
                </a:solidFill>
                <a:effectLst/>
                <a:latin typeface="Calibri" pitchFamily="34" charset="0"/>
              </a:rPr>
              <a:t>bbl</a:t>
            </a:r>
            <a:r>
              <a:rPr lang="en-US" altLang="en-US" sz="1400" dirty="0" smtClean="0">
                <a:solidFill>
                  <a:srgbClr val="000000"/>
                </a:solidFill>
                <a:latin typeface="Calibri" pitchFamily="34" charset="0"/>
              </a:rPr>
              <a:t>/month</a:t>
            </a:r>
          </a:p>
        </p:txBody>
      </p:sp>
      <p:sp>
        <p:nvSpPr>
          <p:cNvPr id="37" name="Rectangle 23"/>
          <p:cNvSpPr>
            <a:spLocks noChangeArrowheads="1"/>
          </p:cNvSpPr>
          <p:nvPr/>
        </p:nvSpPr>
        <p:spPr bwMode="auto">
          <a:xfrm>
            <a:off x="1238386" y="1250906"/>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1,500 – 10,000 </a:t>
            </a:r>
            <a:r>
              <a:rPr kumimoji="0" lang="en-US" altLang="en-US" sz="1400" b="0" i="0" u="none" strike="noStrike" cap="none" normalizeH="0" dirty="0" err="1" smtClean="0">
                <a:ln>
                  <a:noFill/>
                </a:ln>
                <a:solidFill>
                  <a:srgbClr val="000000"/>
                </a:solidFill>
                <a:effectLst/>
                <a:latin typeface="Calibri" pitchFamily="34" charset="0"/>
              </a:rPr>
              <a:t>Mcf</a:t>
            </a:r>
            <a:r>
              <a:rPr kumimoji="0" lang="en-US" altLang="en-US" sz="1400" b="0" i="0" u="none" strike="noStrike" cap="none" normalizeH="0" dirty="0" smtClean="0">
                <a:ln>
                  <a:noFill/>
                </a:ln>
                <a:solidFill>
                  <a:srgbClr val="000000"/>
                </a:solidFill>
                <a:effectLst/>
                <a:latin typeface="Calibri" pitchFamily="34" charset="0"/>
              </a:rPr>
              <a:t>/month, 10 – 100 </a:t>
            </a:r>
            <a:r>
              <a:rPr kumimoji="0" lang="en-US" altLang="en-US" sz="1400" b="0" i="0" u="none" strike="noStrike" cap="none" normalizeH="0" dirty="0" err="1" smtClean="0">
                <a:ln>
                  <a:noFill/>
                </a:ln>
                <a:solidFill>
                  <a:srgbClr val="000000"/>
                </a:solidFill>
                <a:effectLst/>
                <a:latin typeface="Calibri" pitchFamily="34" charset="0"/>
              </a:rPr>
              <a:t>bbl</a:t>
            </a:r>
            <a:r>
              <a:rPr kumimoji="0" lang="en-US" altLang="en-US" sz="1400" b="0" i="0" u="none" strike="noStrike" cap="none" normalizeH="0" dirty="0" smtClean="0">
                <a:ln>
                  <a:noFill/>
                </a:ln>
                <a:solidFill>
                  <a:srgbClr val="000000"/>
                </a:solidFill>
                <a:effectLst/>
                <a:latin typeface="Calibri" pitchFamily="34" charset="0"/>
              </a:rPr>
              <a:t>/month</a:t>
            </a:r>
          </a:p>
        </p:txBody>
      </p:sp>
      <p:sp>
        <p:nvSpPr>
          <p:cNvPr id="38" name="Rectangle 23"/>
          <p:cNvSpPr>
            <a:spLocks noChangeArrowheads="1"/>
          </p:cNvSpPr>
          <p:nvPr/>
        </p:nvSpPr>
        <p:spPr bwMode="auto">
          <a:xfrm>
            <a:off x="1248433" y="151511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&lt;1,500 </a:t>
            </a:r>
            <a:r>
              <a:rPr kumimoji="0" lang="en-US" altLang="en-US" sz="1400" b="0" i="0" u="none" strike="noStrike" cap="none" normalizeH="0" baseline="0" dirty="0" err="1" smtClean="0">
                <a:ln>
                  <a:noFill/>
                </a:ln>
                <a:solidFill>
                  <a:srgbClr val="000000"/>
                </a:solidFill>
                <a:effectLst/>
                <a:latin typeface="Calibri" pitchFamily="34" charset="0"/>
              </a:rPr>
              <a:t>Mcf</a:t>
            </a:r>
            <a:r>
              <a:rPr kumimoji="0" lang="en-US" altLang="en-US" sz="1400" b="0" i="0" u="none" strike="noStrike" cap="none" normalizeH="0" baseline="0" dirty="0" smtClean="0">
                <a:ln>
                  <a:noFill/>
                </a:ln>
                <a:solidFill>
                  <a:srgbClr val="000000"/>
                </a:solidFill>
                <a:effectLst/>
                <a:latin typeface="Calibri" pitchFamily="34" charset="0"/>
              </a:rPr>
              <a:t>/month, &lt;10</a:t>
            </a:r>
            <a:r>
              <a:rPr kumimoji="0" lang="en-US" altLang="en-US" sz="1400" b="0" i="0" u="none" strike="noStrike" cap="none" normalizeH="0" dirty="0" smtClean="0">
                <a:ln>
                  <a:noFill/>
                </a:ln>
                <a:solidFill>
                  <a:srgbClr val="000000"/>
                </a:solidFill>
                <a:effectLst/>
                <a:latin typeface="Calibri" pitchFamily="34" charset="0"/>
              </a:rPr>
              <a:t> </a:t>
            </a:r>
            <a:r>
              <a:rPr kumimoji="0" lang="en-US" altLang="en-US" sz="1400" b="0" i="0" u="none" strike="noStrike" cap="none" normalizeH="0" dirty="0" err="1" smtClean="0">
                <a:ln>
                  <a:noFill/>
                </a:ln>
                <a:solidFill>
                  <a:srgbClr val="000000"/>
                </a:solidFill>
                <a:effectLst/>
                <a:latin typeface="Calibri" pitchFamily="34" charset="0"/>
              </a:rPr>
              <a:t>bbl</a:t>
            </a:r>
            <a:r>
              <a:rPr kumimoji="0" lang="en-US" altLang="en-US" sz="1400" b="0" i="0" u="none" strike="noStrike" cap="none" normalizeH="0" dirty="0" smtClean="0">
                <a:ln>
                  <a:noFill/>
                </a:ln>
                <a:solidFill>
                  <a:srgbClr val="000000"/>
                </a:solidFill>
                <a:effectLst/>
                <a:latin typeface="Calibri" pitchFamily="34" charset="0"/>
              </a:rPr>
              <a:t>/month</a:t>
            </a:r>
          </a:p>
        </p:txBody>
      </p:sp>
      <p:grpSp>
        <p:nvGrpSpPr>
          <p:cNvPr id="39" name="Group 38"/>
          <p:cNvGrpSpPr/>
          <p:nvPr/>
        </p:nvGrpSpPr>
        <p:grpSpPr>
          <a:xfrm>
            <a:off x="5531466" y="2039139"/>
            <a:ext cx="3399112" cy="828553"/>
            <a:chOff x="2672053" y="1286712"/>
            <a:chExt cx="3399112" cy="1385103"/>
          </a:xfrm>
        </p:grpSpPr>
        <p:sp>
          <p:nvSpPr>
            <p:cNvPr id="40" name="Rectangle 39"/>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23"/>
          <p:cNvSpPr>
            <a:spLocks noChangeArrowheads="1"/>
          </p:cNvSpPr>
          <p:nvPr/>
        </p:nvSpPr>
        <p:spPr bwMode="auto">
          <a:xfrm>
            <a:off x="162986" y="2164088"/>
            <a:ext cx="224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rPr>
              <a:t>3174 Compliance</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FMPs)</a:t>
            </a:r>
            <a:endParaRPr kumimoji="0" lang="en-US" altLang="en-US" sz="2400" b="0" i="0" u="none" strike="noStrike" cap="none" normalizeH="0" baseline="0" dirty="0" smtClean="0">
              <a:ln>
                <a:noFill/>
              </a:ln>
              <a:solidFill>
                <a:schemeClr val="tx1"/>
              </a:solidFill>
              <a:effectLst/>
            </a:endParaRPr>
          </a:p>
        </p:txBody>
      </p:sp>
      <p:grpSp>
        <p:nvGrpSpPr>
          <p:cNvPr id="47" name="Group 46"/>
          <p:cNvGrpSpPr/>
          <p:nvPr/>
        </p:nvGrpSpPr>
        <p:grpSpPr>
          <a:xfrm>
            <a:off x="5182179" y="3146132"/>
            <a:ext cx="3399112" cy="828553"/>
            <a:chOff x="2672053" y="1286712"/>
            <a:chExt cx="3399112" cy="1385103"/>
          </a:xfrm>
        </p:grpSpPr>
        <p:sp>
          <p:nvSpPr>
            <p:cNvPr id="48" name="Rectangle 47"/>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23"/>
          <p:cNvSpPr>
            <a:spLocks noChangeArrowheads="1"/>
          </p:cNvSpPr>
          <p:nvPr/>
        </p:nvSpPr>
        <p:spPr bwMode="auto">
          <a:xfrm>
            <a:off x="1186544" y="319189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en-US" sz="1400" dirty="0" smtClean="0">
                <a:solidFill>
                  <a:srgbClr val="000000"/>
                </a:solidFill>
                <a:latin typeface="Calibri" pitchFamily="34" charset="0"/>
              </a:rPr>
              <a:t>High and Very High </a:t>
            </a:r>
          </a:p>
        </p:txBody>
      </p:sp>
      <p:sp>
        <p:nvSpPr>
          <p:cNvPr id="52" name="Rectangle 23"/>
          <p:cNvSpPr>
            <a:spLocks noChangeArrowheads="1"/>
          </p:cNvSpPr>
          <p:nvPr/>
        </p:nvSpPr>
        <p:spPr bwMode="auto">
          <a:xfrm>
            <a:off x="1196592" y="3488338"/>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Low</a:t>
            </a:r>
          </a:p>
        </p:txBody>
      </p:sp>
      <p:sp>
        <p:nvSpPr>
          <p:cNvPr id="53" name="Rectangle 23"/>
          <p:cNvSpPr>
            <a:spLocks noChangeArrowheads="1"/>
          </p:cNvSpPr>
          <p:nvPr/>
        </p:nvSpPr>
        <p:spPr bwMode="auto">
          <a:xfrm>
            <a:off x="1206639" y="370900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Very Low</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54" name="Rectangle 23"/>
          <p:cNvSpPr>
            <a:spLocks noChangeArrowheads="1"/>
          </p:cNvSpPr>
          <p:nvPr/>
        </p:nvSpPr>
        <p:spPr bwMode="auto">
          <a:xfrm>
            <a:off x="170768" y="3271081"/>
            <a:ext cx="224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rPr>
              <a:t>3175 Compliance</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FMPs)</a:t>
            </a:r>
            <a:endParaRPr kumimoji="0" lang="en-US" altLang="en-US" sz="2400" b="0" i="0" u="none" strike="noStrike" cap="none" normalizeH="0" baseline="0" dirty="0" smtClean="0">
              <a:ln>
                <a:noFill/>
              </a:ln>
              <a:solidFill>
                <a:schemeClr val="tx1"/>
              </a:solidFill>
              <a:effectLst/>
            </a:endParaRPr>
          </a:p>
        </p:txBody>
      </p:sp>
      <p:sp>
        <p:nvSpPr>
          <p:cNvPr id="55" name="Rectangle 54"/>
          <p:cNvSpPr/>
          <p:nvPr/>
        </p:nvSpPr>
        <p:spPr>
          <a:xfrm>
            <a:off x="5174397" y="4770452"/>
            <a:ext cx="2265015"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3"/>
          <p:cNvSpPr>
            <a:spLocks noChangeArrowheads="1"/>
          </p:cNvSpPr>
          <p:nvPr/>
        </p:nvSpPr>
        <p:spPr bwMode="auto">
          <a:xfrm>
            <a:off x="162986" y="4738859"/>
            <a:ext cx="2246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GARVS</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57" name="Rectangle 23"/>
          <p:cNvSpPr>
            <a:spLocks noChangeArrowheads="1"/>
          </p:cNvSpPr>
          <p:nvPr/>
        </p:nvSpPr>
        <p:spPr bwMode="auto">
          <a:xfrm>
            <a:off x="3650657" y="4800822"/>
            <a:ext cx="11099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All gas FMPs</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58" name="Rectangle 57"/>
          <p:cNvSpPr/>
          <p:nvPr/>
        </p:nvSpPr>
        <p:spPr>
          <a:xfrm>
            <a:off x="5194492" y="5270821"/>
            <a:ext cx="2265015"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3"/>
          <p:cNvSpPr>
            <a:spLocks noChangeArrowheads="1"/>
          </p:cNvSpPr>
          <p:nvPr/>
        </p:nvSpPr>
        <p:spPr bwMode="auto">
          <a:xfrm>
            <a:off x="183080" y="5239228"/>
            <a:ext cx="3807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Approved Equipment (PMT)</a:t>
            </a:r>
            <a:endParaRPr kumimoji="0" lang="en-US" altLang="en-US" sz="2400" b="0" i="0" u="none" strike="noStrike" cap="none" normalizeH="0" baseline="0" dirty="0" smtClean="0">
              <a:ln>
                <a:noFill/>
              </a:ln>
              <a:solidFill>
                <a:schemeClr val="tx1"/>
              </a:solidFill>
              <a:effectLst/>
            </a:endParaRPr>
          </a:p>
        </p:txBody>
      </p:sp>
      <p:sp>
        <p:nvSpPr>
          <p:cNvPr id="60" name="Rectangle 23"/>
          <p:cNvSpPr>
            <a:spLocks noChangeArrowheads="1"/>
          </p:cNvSpPr>
          <p:nvPr/>
        </p:nvSpPr>
        <p:spPr bwMode="auto">
          <a:xfrm>
            <a:off x="3670752" y="5301191"/>
            <a:ext cx="11099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All FMPs</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64" name="Rectangle 23"/>
          <p:cNvSpPr>
            <a:spLocks noChangeArrowheads="1"/>
          </p:cNvSpPr>
          <p:nvPr/>
        </p:nvSpPr>
        <p:spPr bwMode="auto">
          <a:xfrm>
            <a:off x="162984" y="4258216"/>
            <a:ext cx="48658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3173/74/75 Compliance (New FMPs)</a:t>
            </a:r>
            <a:endParaRPr kumimoji="0" lang="en-US" altLang="en-US" sz="2400" b="0" i="0" u="none" strike="noStrike" cap="none" normalizeH="0" baseline="0" dirty="0" smtClean="0">
              <a:ln>
                <a:noFill/>
              </a:ln>
              <a:solidFill>
                <a:schemeClr val="tx1"/>
              </a:solidFill>
              <a:effectLst/>
              <a:cs typeface="Arial" pitchFamily="34" charset="0"/>
            </a:endParaRPr>
          </a:p>
        </p:txBody>
      </p:sp>
      <p:grpSp>
        <p:nvGrpSpPr>
          <p:cNvPr id="7" name="Group 6"/>
          <p:cNvGrpSpPr/>
          <p:nvPr/>
        </p:nvGrpSpPr>
        <p:grpSpPr>
          <a:xfrm>
            <a:off x="4851144" y="753625"/>
            <a:ext cx="4052381" cy="4929661"/>
            <a:chOff x="5167087" y="753625"/>
            <a:chExt cx="3736438" cy="4929661"/>
          </a:xfrm>
        </p:grpSpPr>
        <p:sp>
          <p:nvSpPr>
            <p:cNvPr id="8" name="Rectangle 10"/>
            <p:cNvSpPr>
              <a:spLocks noChangeArrowheads="1"/>
            </p:cNvSpPr>
            <p:nvPr/>
          </p:nvSpPr>
          <p:spPr bwMode="auto">
            <a:xfrm>
              <a:off x="5173377" y="5638857"/>
              <a:ext cx="3730148" cy="44429"/>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10"/>
            <p:cNvSpPr>
              <a:spLocks noChangeArrowheads="1"/>
            </p:cNvSpPr>
            <p:nvPr/>
          </p:nvSpPr>
          <p:spPr bwMode="auto">
            <a:xfrm>
              <a:off x="5167087" y="753625"/>
              <a:ext cx="3730148" cy="44429"/>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Rectangle 12"/>
          <p:cNvSpPr>
            <a:spLocks noChangeArrowheads="1"/>
          </p:cNvSpPr>
          <p:nvPr/>
        </p:nvSpPr>
        <p:spPr bwMode="auto">
          <a:xfrm>
            <a:off x="5174397" y="756635"/>
            <a:ext cx="12969" cy="4906892"/>
          </a:xfrm>
          <a:prstGeom prst="rect">
            <a:avLst/>
          </a:prstGeom>
          <a:solidFill>
            <a:srgbClr val="FF0000"/>
          </a:solidFill>
          <a:ln w="3810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2"/>
          <p:cNvSpPr>
            <a:spLocks noChangeArrowheads="1"/>
          </p:cNvSpPr>
          <p:nvPr/>
        </p:nvSpPr>
        <p:spPr bwMode="auto">
          <a:xfrm>
            <a:off x="6294711" y="756633"/>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2"/>
          <p:cNvSpPr>
            <a:spLocks noChangeArrowheads="1"/>
          </p:cNvSpPr>
          <p:nvPr/>
        </p:nvSpPr>
        <p:spPr bwMode="auto">
          <a:xfrm>
            <a:off x="8560540" y="756634"/>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2"/>
          <p:cNvSpPr>
            <a:spLocks noChangeArrowheads="1"/>
          </p:cNvSpPr>
          <p:nvPr/>
        </p:nvSpPr>
        <p:spPr bwMode="auto">
          <a:xfrm>
            <a:off x="7432928" y="756632"/>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12"/>
          <p:cNvSpPr>
            <a:spLocks noChangeArrowheads="1"/>
          </p:cNvSpPr>
          <p:nvPr/>
        </p:nvSpPr>
        <p:spPr bwMode="auto">
          <a:xfrm>
            <a:off x="4838175" y="753625"/>
            <a:ext cx="12969" cy="4906892"/>
          </a:xfrm>
          <a:prstGeom prst="rect">
            <a:avLst/>
          </a:prstGeom>
          <a:solidFill>
            <a:srgbClr val="868686"/>
          </a:solidFill>
          <a:ln w="57150" cap="flat">
            <a:solidFill>
              <a:schemeClr val="bg1">
                <a:lumMod val="50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17"/>
          <p:cNvSpPr>
            <a:spLocks noChangeArrowheads="1"/>
          </p:cNvSpPr>
          <p:nvPr/>
        </p:nvSpPr>
        <p:spPr bwMode="auto">
          <a:xfrm>
            <a:off x="2897804" y="5982517"/>
            <a:ext cx="1415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dirty="0" smtClean="0">
                <a:solidFill>
                  <a:srgbClr val="000000"/>
                </a:solidFill>
                <a:latin typeface="+mj-lt"/>
              </a:rPr>
              <a:t>Nov. 17, 2016</a:t>
            </a:r>
            <a:endParaRPr kumimoji="0" lang="en-US" altLang="en-US" sz="2000" b="0" i="0" u="none" strike="noStrike" cap="none" normalizeH="0" baseline="0" dirty="0" smtClean="0">
              <a:ln>
                <a:noFill/>
              </a:ln>
              <a:solidFill>
                <a:schemeClr val="tx1"/>
              </a:solidFill>
              <a:effectLst/>
              <a:latin typeface="+mj-lt"/>
            </a:endParaRPr>
          </a:p>
        </p:txBody>
      </p:sp>
      <p:sp>
        <p:nvSpPr>
          <p:cNvPr id="4" name="Up Arrow 3"/>
          <p:cNvSpPr/>
          <p:nvPr/>
        </p:nvSpPr>
        <p:spPr>
          <a:xfrm>
            <a:off x="5030349" y="5736310"/>
            <a:ext cx="294716" cy="84737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17"/>
          <p:cNvSpPr>
            <a:spLocks noChangeArrowheads="1"/>
          </p:cNvSpPr>
          <p:nvPr/>
        </p:nvSpPr>
        <p:spPr bwMode="auto">
          <a:xfrm>
            <a:off x="252804" y="0"/>
            <a:ext cx="83077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dirty="0" smtClean="0">
                <a:solidFill>
                  <a:srgbClr val="000000"/>
                </a:solidFill>
                <a:latin typeface="+mj-lt"/>
              </a:rPr>
              <a:t>Implementation Time Frames</a:t>
            </a:r>
            <a:endParaRPr kumimoji="0" lang="en-US" altLang="en-US" sz="4000" b="0" i="0" u="none" strike="noStrike" cap="none" normalizeH="0" baseline="0" dirty="0" smtClean="0">
              <a:ln>
                <a:noFill/>
              </a:ln>
              <a:solidFill>
                <a:schemeClr val="tx1"/>
              </a:solidFill>
              <a:effectLst/>
              <a:latin typeface="+mj-lt"/>
            </a:endParaRPr>
          </a:p>
        </p:txBody>
      </p:sp>
      <p:sp>
        <p:nvSpPr>
          <p:cNvPr id="2" name="Bent-Up Arrow 1"/>
          <p:cNvSpPr/>
          <p:nvPr/>
        </p:nvSpPr>
        <p:spPr>
          <a:xfrm>
            <a:off x="4429628" y="5745323"/>
            <a:ext cx="536528" cy="4743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17"/>
          <p:cNvSpPr>
            <a:spLocks noChangeArrowheads="1"/>
          </p:cNvSpPr>
          <p:nvPr/>
        </p:nvSpPr>
        <p:spPr bwMode="auto">
          <a:xfrm>
            <a:off x="4313513" y="6533035"/>
            <a:ext cx="1362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dirty="0" smtClean="0">
                <a:solidFill>
                  <a:srgbClr val="000000"/>
                </a:solidFill>
                <a:latin typeface="+mj-lt"/>
              </a:rPr>
              <a:t>Jan. 17, 2017</a:t>
            </a:r>
            <a:endParaRPr kumimoji="0" lang="en-US" altLang="en-US" sz="2000" b="0" i="0" u="none" strike="noStrike" cap="none" normalizeH="0" baseline="0" dirty="0" smtClean="0">
              <a:ln>
                <a:noFill/>
              </a:ln>
              <a:solidFill>
                <a:schemeClr val="tx1"/>
              </a:solidFill>
              <a:effectLst/>
              <a:latin typeface="+mj-lt"/>
            </a:endParaRPr>
          </a:p>
        </p:txBody>
      </p:sp>
      <p:sp>
        <p:nvSpPr>
          <p:cNvPr id="65" name="Rectangle 64"/>
          <p:cNvSpPr/>
          <p:nvPr/>
        </p:nvSpPr>
        <p:spPr>
          <a:xfrm>
            <a:off x="5162132" y="4268264"/>
            <a:ext cx="70617"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2"/>
          <p:cNvSpPr>
            <a:spLocks noChangeArrowheads="1"/>
          </p:cNvSpPr>
          <p:nvPr/>
        </p:nvSpPr>
        <p:spPr bwMode="auto">
          <a:xfrm>
            <a:off x="8883734" y="777419"/>
            <a:ext cx="12969" cy="4906892"/>
          </a:xfrm>
          <a:prstGeom prst="rect">
            <a:avLst/>
          </a:prstGeom>
          <a:solidFill>
            <a:srgbClr val="868686"/>
          </a:solidFill>
          <a:ln w="57150" cap="flat">
            <a:solidFill>
              <a:schemeClr val="bg1">
                <a:lumMod val="50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12"/>
          <p:cNvSpPr>
            <a:spLocks noChangeArrowheads="1"/>
          </p:cNvSpPr>
          <p:nvPr/>
        </p:nvSpPr>
        <p:spPr bwMode="auto">
          <a:xfrm>
            <a:off x="5528618" y="756635"/>
            <a:ext cx="12969" cy="4906892"/>
          </a:xfrm>
          <a:prstGeom prst="rect">
            <a:avLst/>
          </a:prstGeom>
          <a:noFill/>
          <a:ln w="38100" cap="flat">
            <a:solidFill>
              <a:schemeClr val="tx1"/>
            </a:solidFill>
            <a:prstDash val="dash"/>
            <a:bevel/>
            <a:headEnd/>
            <a:tailEnd/>
          </a:ln>
        </p:spPr>
        <p:txBody>
          <a:bodyPr vert="horz" wrap="square" lIns="91440" tIns="45720" rIns="91440" bIns="45720" numCol="1" anchor="t" anchorCtr="0" compatLnSpc="1">
            <a:prstTxWarp prst="textNoShape">
              <a:avLst/>
            </a:prstTxWarp>
          </a:bodyPr>
          <a:lstStyle/>
          <a:p>
            <a:endParaRPr lang="en-US"/>
          </a:p>
        </p:txBody>
      </p:sp>
      <p:sp>
        <p:nvSpPr>
          <p:cNvPr id="73" name="Bent-Up Arrow 72"/>
          <p:cNvSpPr/>
          <p:nvPr/>
        </p:nvSpPr>
        <p:spPr>
          <a:xfrm flipH="1">
            <a:off x="5407801" y="5745321"/>
            <a:ext cx="536528" cy="7877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17"/>
          <p:cNvSpPr>
            <a:spLocks noChangeArrowheads="1"/>
          </p:cNvSpPr>
          <p:nvPr/>
        </p:nvSpPr>
        <p:spPr bwMode="auto">
          <a:xfrm>
            <a:off x="5987874" y="6294765"/>
            <a:ext cx="2135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mj-lt"/>
              </a:rPr>
              <a:t>“new effective date”</a:t>
            </a:r>
          </a:p>
        </p:txBody>
      </p:sp>
      <p:sp>
        <p:nvSpPr>
          <p:cNvPr id="75" name="Rectangle 17"/>
          <p:cNvSpPr>
            <a:spLocks noChangeArrowheads="1"/>
          </p:cNvSpPr>
          <p:nvPr/>
        </p:nvSpPr>
        <p:spPr bwMode="auto">
          <a:xfrm>
            <a:off x="7113265" y="5963539"/>
            <a:ext cx="652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mj-lt"/>
              </a:rPr>
              <a:t>Years</a:t>
            </a:r>
            <a:endParaRPr kumimoji="0" lang="en-US" altLang="en-US" sz="2400" b="0" i="0" u="none" strike="noStrike" cap="none" normalizeH="0" baseline="0" dirty="0" smtClean="0">
              <a:ln>
                <a:noFill/>
              </a:ln>
              <a:solidFill>
                <a:schemeClr val="tx1"/>
              </a:solidFill>
              <a:effectLst/>
              <a:latin typeface="+mj-lt"/>
            </a:endParaRPr>
          </a:p>
        </p:txBody>
      </p:sp>
      <p:sp>
        <p:nvSpPr>
          <p:cNvPr id="69" name="Rectangle 23"/>
          <p:cNvSpPr>
            <a:spLocks noChangeArrowheads="1"/>
          </p:cNvSpPr>
          <p:nvPr/>
        </p:nvSpPr>
        <p:spPr bwMode="auto">
          <a:xfrm>
            <a:off x="2829855" y="2286000"/>
            <a:ext cx="1894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Same criteria as FMP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application deadline</a:t>
            </a:r>
          </a:p>
        </p:txBody>
      </p:sp>
    </p:spTree>
    <p:extLst>
      <p:ext uri="{BB962C8B-B14F-4D97-AF65-F5344CB8AC3E}">
        <p14:creationId xmlns:p14="http://schemas.microsoft.com/office/powerpoint/2010/main" val="4197182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23"/>
          <p:cNvSpPr>
            <a:spLocks noChangeArrowheads="1"/>
          </p:cNvSpPr>
          <p:nvPr/>
        </p:nvSpPr>
        <p:spPr bwMode="auto">
          <a:xfrm>
            <a:off x="2829855" y="2286000"/>
            <a:ext cx="1894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Same criteria as FMP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application deadline</a:t>
            </a:r>
          </a:p>
        </p:txBody>
      </p:sp>
      <p:sp>
        <p:nvSpPr>
          <p:cNvPr id="63" name="Rectangle 62"/>
          <p:cNvSpPr/>
          <p:nvPr/>
        </p:nvSpPr>
        <p:spPr>
          <a:xfrm>
            <a:off x="-2213" y="4655662"/>
            <a:ext cx="8884985" cy="4991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13" y="3006101"/>
            <a:ext cx="8884986" cy="1145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 y="753626"/>
            <a:ext cx="8897236" cy="1145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p:cNvSpPr>
            <a:spLocks noChangeArrowheads="1"/>
          </p:cNvSpPr>
          <p:nvPr/>
        </p:nvSpPr>
        <p:spPr bwMode="auto">
          <a:xfrm>
            <a:off x="6236077"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000000"/>
                </a:solidFill>
                <a:latin typeface="+mj-lt"/>
              </a:rPr>
              <a:t>1</a:t>
            </a:r>
            <a:endParaRPr kumimoji="0" lang="en-US" altLang="en-US" sz="2400" b="0" i="0" u="none" strike="noStrike" cap="none" normalizeH="0" baseline="0" dirty="0" smtClean="0">
              <a:ln>
                <a:noFill/>
              </a:ln>
              <a:solidFill>
                <a:schemeClr val="tx1"/>
              </a:solidFill>
              <a:effectLst/>
              <a:latin typeface="+mj-lt"/>
            </a:endParaRPr>
          </a:p>
        </p:txBody>
      </p:sp>
      <p:sp>
        <p:nvSpPr>
          <p:cNvPr id="16" name="Rectangle 18"/>
          <p:cNvSpPr>
            <a:spLocks noChangeArrowheads="1"/>
          </p:cNvSpPr>
          <p:nvPr/>
        </p:nvSpPr>
        <p:spPr bwMode="auto">
          <a:xfrm>
            <a:off x="7369679"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j-lt"/>
                <a:cs typeface="Arial" pitchFamily="34" charset="0"/>
              </a:rPr>
              <a:t>2</a:t>
            </a:r>
          </a:p>
        </p:txBody>
      </p:sp>
      <p:sp>
        <p:nvSpPr>
          <p:cNvPr id="17" name="Rectangle 19"/>
          <p:cNvSpPr>
            <a:spLocks noChangeArrowheads="1"/>
          </p:cNvSpPr>
          <p:nvPr/>
        </p:nvSpPr>
        <p:spPr bwMode="auto">
          <a:xfrm>
            <a:off x="8505877" y="5693313"/>
            <a:ext cx="15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a:solidFill>
                  <a:srgbClr val="000000"/>
                </a:solidFill>
                <a:latin typeface="+mj-lt"/>
              </a:rPr>
              <a:t>3</a:t>
            </a:r>
            <a:endParaRPr kumimoji="0" lang="en-US" altLang="en-US" sz="2400" b="0" i="0" u="none" strike="noStrike" cap="none" normalizeH="0" baseline="0" dirty="0" smtClean="0">
              <a:ln>
                <a:noFill/>
              </a:ln>
              <a:solidFill>
                <a:schemeClr val="tx1"/>
              </a:solidFill>
              <a:effectLst/>
              <a:latin typeface="+mj-lt"/>
            </a:endParaRPr>
          </a:p>
        </p:txBody>
      </p:sp>
      <p:sp>
        <p:nvSpPr>
          <p:cNvPr id="21" name="Rectangle 23"/>
          <p:cNvSpPr>
            <a:spLocks noChangeArrowheads="1"/>
          </p:cNvSpPr>
          <p:nvPr/>
        </p:nvSpPr>
        <p:spPr bwMode="auto">
          <a:xfrm>
            <a:off x="162986" y="1009433"/>
            <a:ext cx="20781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FMP #s</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meters)</a:t>
            </a:r>
            <a:endParaRPr kumimoji="0" lang="en-US" altLang="en-US" sz="2400" b="0" i="0" u="none" strike="noStrike" cap="none" normalizeH="0" baseline="0" dirty="0" smtClean="0">
              <a:ln>
                <a:noFill/>
              </a:ln>
              <a:solidFill>
                <a:schemeClr val="tx1"/>
              </a:solidFill>
              <a:effectLst/>
              <a:cs typeface="Arial" pitchFamily="34" charset="0"/>
            </a:endParaRPr>
          </a:p>
        </p:txBody>
      </p:sp>
      <p:grpSp>
        <p:nvGrpSpPr>
          <p:cNvPr id="27" name="Group 26"/>
          <p:cNvGrpSpPr/>
          <p:nvPr/>
        </p:nvGrpSpPr>
        <p:grpSpPr>
          <a:xfrm>
            <a:off x="5531466" y="952242"/>
            <a:ext cx="3399112" cy="828553"/>
            <a:chOff x="2672053" y="1286712"/>
            <a:chExt cx="3399112" cy="1385103"/>
          </a:xfrm>
        </p:grpSpPr>
        <p:sp>
          <p:nvSpPr>
            <p:cNvPr id="26" name="Rectangle 25"/>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23"/>
          <p:cNvSpPr>
            <a:spLocks noChangeArrowheads="1"/>
          </p:cNvSpPr>
          <p:nvPr/>
        </p:nvSpPr>
        <p:spPr bwMode="auto">
          <a:xfrm>
            <a:off x="1228338" y="99800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&gt;10,000</a:t>
            </a:r>
            <a:r>
              <a:rPr kumimoji="0" lang="en-US" altLang="en-US" sz="1400" b="0" i="0" u="none" strike="noStrike" cap="none" normalizeH="0" dirty="0" smtClean="0">
                <a:ln>
                  <a:noFill/>
                </a:ln>
                <a:solidFill>
                  <a:srgbClr val="000000"/>
                </a:solidFill>
                <a:effectLst/>
                <a:latin typeface="Calibri" pitchFamily="34" charset="0"/>
              </a:rPr>
              <a:t> </a:t>
            </a:r>
            <a:r>
              <a:rPr kumimoji="0" lang="en-US" altLang="en-US" sz="1400" b="0" i="0" u="none" strike="noStrike" cap="none" normalizeH="0" dirty="0" err="1" smtClean="0">
                <a:ln>
                  <a:noFill/>
                </a:ln>
                <a:solidFill>
                  <a:srgbClr val="000000"/>
                </a:solidFill>
                <a:effectLst/>
                <a:latin typeface="Calibri" pitchFamily="34" charset="0"/>
              </a:rPr>
              <a:t>Mcf</a:t>
            </a:r>
            <a:r>
              <a:rPr kumimoji="0" lang="en-US" altLang="en-US" sz="1400" b="0" i="0" u="none" strike="noStrike" cap="none" normalizeH="0" dirty="0" smtClean="0">
                <a:ln>
                  <a:noFill/>
                </a:ln>
                <a:solidFill>
                  <a:srgbClr val="000000"/>
                </a:solidFill>
                <a:effectLst/>
                <a:latin typeface="Calibri" pitchFamily="34" charset="0"/>
              </a:rPr>
              <a:t>/month,  &gt;100 </a:t>
            </a:r>
            <a:r>
              <a:rPr kumimoji="0" lang="en-US" altLang="en-US" sz="1400" b="0" i="0" u="none" strike="noStrike" cap="none" normalizeH="0" dirty="0" err="1" smtClean="0">
                <a:ln>
                  <a:noFill/>
                </a:ln>
                <a:solidFill>
                  <a:srgbClr val="000000"/>
                </a:solidFill>
                <a:effectLst/>
                <a:latin typeface="Calibri" pitchFamily="34" charset="0"/>
              </a:rPr>
              <a:t>bbl</a:t>
            </a:r>
            <a:r>
              <a:rPr lang="en-US" altLang="en-US" sz="1400" dirty="0" smtClean="0">
                <a:solidFill>
                  <a:srgbClr val="000000"/>
                </a:solidFill>
                <a:latin typeface="Calibri" pitchFamily="34" charset="0"/>
              </a:rPr>
              <a:t>/month</a:t>
            </a:r>
          </a:p>
        </p:txBody>
      </p:sp>
      <p:sp>
        <p:nvSpPr>
          <p:cNvPr id="37" name="Rectangle 23"/>
          <p:cNvSpPr>
            <a:spLocks noChangeArrowheads="1"/>
          </p:cNvSpPr>
          <p:nvPr/>
        </p:nvSpPr>
        <p:spPr bwMode="auto">
          <a:xfrm>
            <a:off x="1238386" y="1250906"/>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1,500 – 10,000 </a:t>
            </a:r>
            <a:r>
              <a:rPr kumimoji="0" lang="en-US" altLang="en-US" sz="1400" b="0" i="0" u="none" strike="noStrike" cap="none" normalizeH="0" dirty="0" err="1" smtClean="0">
                <a:ln>
                  <a:noFill/>
                </a:ln>
                <a:solidFill>
                  <a:srgbClr val="000000"/>
                </a:solidFill>
                <a:effectLst/>
                <a:latin typeface="Calibri" pitchFamily="34" charset="0"/>
              </a:rPr>
              <a:t>Mcf</a:t>
            </a:r>
            <a:r>
              <a:rPr kumimoji="0" lang="en-US" altLang="en-US" sz="1400" b="0" i="0" u="none" strike="noStrike" cap="none" normalizeH="0" dirty="0" smtClean="0">
                <a:ln>
                  <a:noFill/>
                </a:ln>
                <a:solidFill>
                  <a:srgbClr val="000000"/>
                </a:solidFill>
                <a:effectLst/>
                <a:latin typeface="Calibri" pitchFamily="34" charset="0"/>
              </a:rPr>
              <a:t>/month, 10 – 100 </a:t>
            </a:r>
            <a:r>
              <a:rPr kumimoji="0" lang="en-US" altLang="en-US" sz="1400" b="0" i="0" u="none" strike="noStrike" cap="none" normalizeH="0" dirty="0" err="1" smtClean="0">
                <a:ln>
                  <a:noFill/>
                </a:ln>
                <a:solidFill>
                  <a:srgbClr val="000000"/>
                </a:solidFill>
                <a:effectLst/>
                <a:latin typeface="Calibri" pitchFamily="34" charset="0"/>
              </a:rPr>
              <a:t>bbl</a:t>
            </a:r>
            <a:r>
              <a:rPr kumimoji="0" lang="en-US" altLang="en-US" sz="1400" b="0" i="0" u="none" strike="noStrike" cap="none" normalizeH="0" dirty="0" smtClean="0">
                <a:ln>
                  <a:noFill/>
                </a:ln>
                <a:solidFill>
                  <a:srgbClr val="000000"/>
                </a:solidFill>
                <a:effectLst/>
                <a:latin typeface="Calibri" pitchFamily="34" charset="0"/>
              </a:rPr>
              <a:t>/month</a:t>
            </a:r>
          </a:p>
        </p:txBody>
      </p:sp>
      <p:sp>
        <p:nvSpPr>
          <p:cNvPr id="38" name="Rectangle 23"/>
          <p:cNvSpPr>
            <a:spLocks noChangeArrowheads="1"/>
          </p:cNvSpPr>
          <p:nvPr/>
        </p:nvSpPr>
        <p:spPr bwMode="auto">
          <a:xfrm>
            <a:off x="1248433" y="151511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&lt;1,500 </a:t>
            </a:r>
            <a:r>
              <a:rPr kumimoji="0" lang="en-US" altLang="en-US" sz="1400" b="0" i="0" u="none" strike="noStrike" cap="none" normalizeH="0" baseline="0" dirty="0" err="1" smtClean="0">
                <a:ln>
                  <a:noFill/>
                </a:ln>
                <a:solidFill>
                  <a:srgbClr val="000000"/>
                </a:solidFill>
                <a:effectLst/>
                <a:latin typeface="Calibri" pitchFamily="34" charset="0"/>
              </a:rPr>
              <a:t>Mcf</a:t>
            </a:r>
            <a:r>
              <a:rPr kumimoji="0" lang="en-US" altLang="en-US" sz="1400" b="0" i="0" u="none" strike="noStrike" cap="none" normalizeH="0" baseline="0" dirty="0" smtClean="0">
                <a:ln>
                  <a:noFill/>
                </a:ln>
                <a:solidFill>
                  <a:srgbClr val="000000"/>
                </a:solidFill>
                <a:effectLst/>
                <a:latin typeface="Calibri" pitchFamily="34" charset="0"/>
              </a:rPr>
              <a:t>/month, &lt;10</a:t>
            </a:r>
            <a:r>
              <a:rPr kumimoji="0" lang="en-US" altLang="en-US" sz="1400" b="0" i="0" u="none" strike="noStrike" cap="none" normalizeH="0" dirty="0" smtClean="0">
                <a:ln>
                  <a:noFill/>
                </a:ln>
                <a:solidFill>
                  <a:srgbClr val="000000"/>
                </a:solidFill>
                <a:effectLst/>
                <a:latin typeface="Calibri" pitchFamily="34" charset="0"/>
              </a:rPr>
              <a:t> </a:t>
            </a:r>
            <a:r>
              <a:rPr kumimoji="0" lang="en-US" altLang="en-US" sz="1400" b="0" i="0" u="none" strike="noStrike" cap="none" normalizeH="0" dirty="0" err="1" smtClean="0">
                <a:ln>
                  <a:noFill/>
                </a:ln>
                <a:solidFill>
                  <a:srgbClr val="000000"/>
                </a:solidFill>
                <a:effectLst/>
                <a:latin typeface="Calibri" pitchFamily="34" charset="0"/>
              </a:rPr>
              <a:t>bbl</a:t>
            </a:r>
            <a:r>
              <a:rPr kumimoji="0" lang="en-US" altLang="en-US" sz="1400" b="0" i="0" u="none" strike="noStrike" cap="none" normalizeH="0" dirty="0" smtClean="0">
                <a:ln>
                  <a:noFill/>
                </a:ln>
                <a:solidFill>
                  <a:srgbClr val="000000"/>
                </a:solidFill>
                <a:effectLst/>
                <a:latin typeface="Calibri" pitchFamily="34" charset="0"/>
              </a:rPr>
              <a:t>/month</a:t>
            </a:r>
          </a:p>
        </p:txBody>
      </p:sp>
      <p:grpSp>
        <p:nvGrpSpPr>
          <p:cNvPr id="39" name="Group 38"/>
          <p:cNvGrpSpPr/>
          <p:nvPr/>
        </p:nvGrpSpPr>
        <p:grpSpPr>
          <a:xfrm>
            <a:off x="5531466" y="2039139"/>
            <a:ext cx="3399112" cy="828553"/>
            <a:chOff x="2672053" y="1286712"/>
            <a:chExt cx="3399112" cy="1385103"/>
          </a:xfrm>
        </p:grpSpPr>
        <p:sp>
          <p:nvSpPr>
            <p:cNvPr id="40" name="Rectangle 39"/>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23"/>
          <p:cNvSpPr>
            <a:spLocks noChangeArrowheads="1"/>
          </p:cNvSpPr>
          <p:nvPr/>
        </p:nvSpPr>
        <p:spPr bwMode="auto">
          <a:xfrm>
            <a:off x="162986" y="2164088"/>
            <a:ext cx="224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rPr>
              <a:t>3174 Compliance</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FMPs)</a:t>
            </a:r>
            <a:endParaRPr kumimoji="0" lang="en-US" altLang="en-US" sz="2400" b="0" i="0" u="none" strike="noStrike" cap="none" normalizeH="0" baseline="0" dirty="0" smtClean="0">
              <a:ln>
                <a:noFill/>
              </a:ln>
              <a:solidFill>
                <a:schemeClr val="tx1"/>
              </a:solidFill>
              <a:effectLst/>
            </a:endParaRPr>
          </a:p>
        </p:txBody>
      </p:sp>
      <p:grpSp>
        <p:nvGrpSpPr>
          <p:cNvPr id="47" name="Group 46"/>
          <p:cNvGrpSpPr/>
          <p:nvPr/>
        </p:nvGrpSpPr>
        <p:grpSpPr>
          <a:xfrm>
            <a:off x="5182179" y="3146132"/>
            <a:ext cx="3399112" cy="828553"/>
            <a:chOff x="2672053" y="1286712"/>
            <a:chExt cx="3399112" cy="1385103"/>
          </a:xfrm>
        </p:grpSpPr>
        <p:sp>
          <p:nvSpPr>
            <p:cNvPr id="48" name="Rectangle 47"/>
            <p:cNvSpPr/>
            <p:nvPr/>
          </p:nvSpPr>
          <p:spPr>
            <a:xfrm>
              <a:off x="2683054" y="1286712"/>
              <a:ext cx="1140581" cy="461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683053" y="1748413"/>
              <a:ext cx="2247531" cy="4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72053" y="2210114"/>
              <a:ext cx="3399112" cy="46170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23"/>
          <p:cNvSpPr>
            <a:spLocks noChangeArrowheads="1"/>
          </p:cNvSpPr>
          <p:nvPr/>
        </p:nvSpPr>
        <p:spPr bwMode="auto">
          <a:xfrm>
            <a:off x="1186544" y="319189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en-US" altLang="en-US" sz="1400" dirty="0" smtClean="0">
                <a:solidFill>
                  <a:srgbClr val="000000"/>
                </a:solidFill>
                <a:latin typeface="Calibri" pitchFamily="34" charset="0"/>
              </a:rPr>
              <a:t>High and Very High </a:t>
            </a:r>
          </a:p>
        </p:txBody>
      </p:sp>
      <p:sp>
        <p:nvSpPr>
          <p:cNvPr id="52" name="Rectangle 23"/>
          <p:cNvSpPr>
            <a:spLocks noChangeArrowheads="1"/>
          </p:cNvSpPr>
          <p:nvPr/>
        </p:nvSpPr>
        <p:spPr bwMode="auto">
          <a:xfrm>
            <a:off x="1196592" y="3488338"/>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dirty="0" smtClean="0">
                <a:ln>
                  <a:noFill/>
                </a:ln>
                <a:solidFill>
                  <a:srgbClr val="000000"/>
                </a:solidFill>
                <a:effectLst/>
                <a:latin typeface="Calibri" pitchFamily="34" charset="0"/>
              </a:rPr>
              <a:t>Low</a:t>
            </a:r>
          </a:p>
        </p:txBody>
      </p:sp>
      <p:sp>
        <p:nvSpPr>
          <p:cNvPr id="53" name="Rectangle 23"/>
          <p:cNvSpPr>
            <a:spLocks noChangeArrowheads="1"/>
          </p:cNvSpPr>
          <p:nvPr/>
        </p:nvSpPr>
        <p:spPr bwMode="auto">
          <a:xfrm>
            <a:off x="1206639" y="3709001"/>
            <a:ext cx="35539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Very Low</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54" name="Rectangle 23"/>
          <p:cNvSpPr>
            <a:spLocks noChangeArrowheads="1"/>
          </p:cNvSpPr>
          <p:nvPr/>
        </p:nvSpPr>
        <p:spPr bwMode="auto">
          <a:xfrm>
            <a:off x="170768" y="3271081"/>
            <a:ext cx="22464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rPr>
              <a:t>3175 Compliance</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(Existing FMPs)</a:t>
            </a:r>
            <a:endParaRPr kumimoji="0" lang="en-US" altLang="en-US" sz="2400" b="0" i="0" u="none" strike="noStrike" cap="none" normalizeH="0" baseline="0" dirty="0" smtClean="0">
              <a:ln>
                <a:noFill/>
              </a:ln>
              <a:solidFill>
                <a:schemeClr val="tx1"/>
              </a:solidFill>
              <a:effectLst/>
            </a:endParaRPr>
          </a:p>
        </p:txBody>
      </p:sp>
      <p:sp>
        <p:nvSpPr>
          <p:cNvPr id="55" name="Rectangle 54"/>
          <p:cNvSpPr/>
          <p:nvPr/>
        </p:nvSpPr>
        <p:spPr>
          <a:xfrm>
            <a:off x="5174397" y="4770452"/>
            <a:ext cx="2265015"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3"/>
          <p:cNvSpPr>
            <a:spLocks noChangeArrowheads="1"/>
          </p:cNvSpPr>
          <p:nvPr/>
        </p:nvSpPr>
        <p:spPr bwMode="auto">
          <a:xfrm>
            <a:off x="162986" y="4738859"/>
            <a:ext cx="2246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GARVS</a:t>
            </a:r>
            <a:endParaRPr kumimoji="0" lang="en-US" altLang="en-US" sz="2400" b="0" i="0" u="none" strike="noStrike" cap="none" normalizeH="0" baseline="0" dirty="0" smtClean="0">
              <a:ln>
                <a:noFill/>
              </a:ln>
              <a:solidFill>
                <a:schemeClr val="tx1"/>
              </a:solidFill>
              <a:effectLst/>
              <a:cs typeface="Arial" pitchFamily="34" charset="0"/>
            </a:endParaRPr>
          </a:p>
        </p:txBody>
      </p:sp>
      <p:sp>
        <p:nvSpPr>
          <p:cNvPr id="57" name="Rectangle 23"/>
          <p:cNvSpPr>
            <a:spLocks noChangeArrowheads="1"/>
          </p:cNvSpPr>
          <p:nvPr/>
        </p:nvSpPr>
        <p:spPr bwMode="auto">
          <a:xfrm>
            <a:off x="3650657" y="4800822"/>
            <a:ext cx="11099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All gas FMPs</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58" name="Rectangle 57"/>
          <p:cNvSpPr/>
          <p:nvPr/>
        </p:nvSpPr>
        <p:spPr>
          <a:xfrm>
            <a:off x="5194492" y="5270821"/>
            <a:ext cx="2265015"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3"/>
          <p:cNvSpPr>
            <a:spLocks noChangeArrowheads="1"/>
          </p:cNvSpPr>
          <p:nvPr/>
        </p:nvSpPr>
        <p:spPr bwMode="auto">
          <a:xfrm>
            <a:off x="183080" y="5239228"/>
            <a:ext cx="3807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Calibri" pitchFamily="34" charset="0"/>
              </a:rPr>
              <a:t>Approved Equipment (PMT)</a:t>
            </a:r>
            <a:endParaRPr kumimoji="0" lang="en-US" altLang="en-US" sz="2400" b="0" i="0" u="none" strike="noStrike" cap="none" normalizeH="0" baseline="0" dirty="0" smtClean="0">
              <a:ln>
                <a:noFill/>
              </a:ln>
              <a:solidFill>
                <a:schemeClr val="tx1"/>
              </a:solidFill>
              <a:effectLst/>
            </a:endParaRPr>
          </a:p>
        </p:txBody>
      </p:sp>
      <p:sp>
        <p:nvSpPr>
          <p:cNvPr id="60" name="Rectangle 23"/>
          <p:cNvSpPr>
            <a:spLocks noChangeArrowheads="1"/>
          </p:cNvSpPr>
          <p:nvPr/>
        </p:nvSpPr>
        <p:spPr bwMode="auto">
          <a:xfrm>
            <a:off x="3670752" y="5301191"/>
            <a:ext cx="11099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rPr>
              <a:t>All FMPs</a:t>
            </a:r>
            <a:endParaRPr kumimoji="0" lang="en-US" altLang="en-US" sz="1400" b="0" i="0" u="none" strike="noStrike" cap="none" normalizeH="0" dirty="0" smtClean="0">
              <a:ln>
                <a:noFill/>
              </a:ln>
              <a:solidFill>
                <a:srgbClr val="000000"/>
              </a:solidFill>
              <a:effectLst/>
              <a:latin typeface="Calibri" pitchFamily="34" charset="0"/>
            </a:endParaRPr>
          </a:p>
        </p:txBody>
      </p:sp>
      <p:sp>
        <p:nvSpPr>
          <p:cNvPr id="64" name="Rectangle 23"/>
          <p:cNvSpPr>
            <a:spLocks noChangeArrowheads="1"/>
          </p:cNvSpPr>
          <p:nvPr/>
        </p:nvSpPr>
        <p:spPr bwMode="auto">
          <a:xfrm>
            <a:off x="162984" y="4258216"/>
            <a:ext cx="48658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cs typeface="Arial" pitchFamily="34" charset="0"/>
              </a:rPr>
              <a:t>3173/74/75 Compliance (New FMPs)</a:t>
            </a:r>
            <a:endParaRPr kumimoji="0" lang="en-US" altLang="en-US" sz="2400" b="0" i="0" u="none" strike="noStrike" cap="none" normalizeH="0" baseline="0" dirty="0" smtClean="0">
              <a:ln>
                <a:noFill/>
              </a:ln>
              <a:solidFill>
                <a:schemeClr val="tx1"/>
              </a:solidFill>
              <a:effectLst/>
              <a:cs typeface="Arial" pitchFamily="34" charset="0"/>
            </a:endParaRPr>
          </a:p>
        </p:txBody>
      </p:sp>
      <p:grpSp>
        <p:nvGrpSpPr>
          <p:cNvPr id="7" name="Group 6"/>
          <p:cNvGrpSpPr/>
          <p:nvPr/>
        </p:nvGrpSpPr>
        <p:grpSpPr>
          <a:xfrm>
            <a:off x="4851144" y="753625"/>
            <a:ext cx="4052381" cy="4929661"/>
            <a:chOff x="5167087" y="753625"/>
            <a:chExt cx="3736438" cy="4929661"/>
          </a:xfrm>
        </p:grpSpPr>
        <p:sp>
          <p:nvSpPr>
            <p:cNvPr id="8" name="Rectangle 10"/>
            <p:cNvSpPr>
              <a:spLocks noChangeArrowheads="1"/>
            </p:cNvSpPr>
            <p:nvPr/>
          </p:nvSpPr>
          <p:spPr bwMode="auto">
            <a:xfrm>
              <a:off x="5173377" y="5638857"/>
              <a:ext cx="3730148" cy="44429"/>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10"/>
            <p:cNvSpPr>
              <a:spLocks noChangeArrowheads="1"/>
            </p:cNvSpPr>
            <p:nvPr/>
          </p:nvSpPr>
          <p:spPr bwMode="auto">
            <a:xfrm>
              <a:off x="5167087" y="753625"/>
              <a:ext cx="3730148" cy="44429"/>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Rectangle 12"/>
          <p:cNvSpPr>
            <a:spLocks noChangeArrowheads="1"/>
          </p:cNvSpPr>
          <p:nvPr/>
        </p:nvSpPr>
        <p:spPr bwMode="auto">
          <a:xfrm>
            <a:off x="5174397" y="756635"/>
            <a:ext cx="12969" cy="4906892"/>
          </a:xfrm>
          <a:prstGeom prst="rect">
            <a:avLst/>
          </a:prstGeom>
          <a:solidFill>
            <a:srgbClr val="FF0000"/>
          </a:solidFill>
          <a:ln w="3810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12"/>
          <p:cNvSpPr>
            <a:spLocks noChangeArrowheads="1"/>
          </p:cNvSpPr>
          <p:nvPr/>
        </p:nvSpPr>
        <p:spPr bwMode="auto">
          <a:xfrm>
            <a:off x="6294711" y="756633"/>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2"/>
          <p:cNvSpPr>
            <a:spLocks noChangeArrowheads="1"/>
          </p:cNvSpPr>
          <p:nvPr/>
        </p:nvSpPr>
        <p:spPr bwMode="auto">
          <a:xfrm>
            <a:off x="8560540" y="756634"/>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2"/>
          <p:cNvSpPr>
            <a:spLocks noChangeArrowheads="1"/>
          </p:cNvSpPr>
          <p:nvPr/>
        </p:nvSpPr>
        <p:spPr bwMode="auto">
          <a:xfrm>
            <a:off x="7432928" y="756632"/>
            <a:ext cx="12969" cy="490689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12"/>
          <p:cNvSpPr>
            <a:spLocks noChangeArrowheads="1"/>
          </p:cNvSpPr>
          <p:nvPr/>
        </p:nvSpPr>
        <p:spPr bwMode="auto">
          <a:xfrm>
            <a:off x="4838175" y="753625"/>
            <a:ext cx="12969" cy="4906892"/>
          </a:xfrm>
          <a:prstGeom prst="rect">
            <a:avLst/>
          </a:prstGeom>
          <a:solidFill>
            <a:srgbClr val="868686"/>
          </a:solidFill>
          <a:ln w="57150" cap="flat">
            <a:solidFill>
              <a:schemeClr val="bg1">
                <a:lumMod val="50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17"/>
          <p:cNvSpPr>
            <a:spLocks noChangeArrowheads="1"/>
          </p:cNvSpPr>
          <p:nvPr/>
        </p:nvSpPr>
        <p:spPr bwMode="auto">
          <a:xfrm>
            <a:off x="2897804" y="5982517"/>
            <a:ext cx="1415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dirty="0" smtClean="0">
                <a:solidFill>
                  <a:srgbClr val="000000"/>
                </a:solidFill>
                <a:latin typeface="+mj-lt"/>
              </a:rPr>
              <a:t>Nov. 17, 2016</a:t>
            </a:r>
            <a:endParaRPr kumimoji="0" lang="en-US" altLang="en-US" sz="2000" b="0" i="0" u="none" strike="noStrike" cap="none" normalizeH="0" baseline="0" dirty="0" smtClean="0">
              <a:ln>
                <a:noFill/>
              </a:ln>
              <a:solidFill>
                <a:schemeClr val="tx1"/>
              </a:solidFill>
              <a:effectLst/>
              <a:latin typeface="+mj-lt"/>
            </a:endParaRPr>
          </a:p>
        </p:txBody>
      </p:sp>
      <p:sp>
        <p:nvSpPr>
          <p:cNvPr id="4" name="Up Arrow 3"/>
          <p:cNvSpPr/>
          <p:nvPr/>
        </p:nvSpPr>
        <p:spPr>
          <a:xfrm>
            <a:off x="5030349" y="5736310"/>
            <a:ext cx="294716" cy="84737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7"/>
          <p:cNvSpPr>
            <a:spLocks noChangeArrowheads="1"/>
          </p:cNvSpPr>
          <p:nvPr/>
        </p:nvSpPr>
        <p:spPr bwMode="auto">
          <a:xfrm>
            <a:off x="7113265" y="5963539"/>
            <a:ext cx="652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dirty="0" smtClean="0">
                <a:solidFill>
                  <a:srgbClr val="000000"/>
                </a:solidFill>
                <a:latin typeface="+mj-lt"/>
              </a:rPr>
              <a:t>Years</a:t>
            </a:r>
            <a:endParaRPr kumimoji="0" lang="en-US" altLang="en-US" sz="2400" b="0" i="0" u="none" strike="noStrike" cap="none" normalizeH="0" baseline="0" dirty="0" smtClean="0">
              <a:ln>
                <a:noFill/>
              </a:ln>
              <a:solidFill>
                <a:schemeClr val="tx1"/>
              </a:solidFill>
              <a:effectLst/>
              <a:latin typeface="+mj-lt"/>
            </a:endParaRPr>
          </a:p>
        </p:txBody>
      </p:sp>
      <p:sp>
        <p:nvSpPr>
          <p:cNvPr id="70" name="Rectangle 17"/>
          <p:cNvSpPr>
            <a:spLocks noChangeArrowheads="1"/>
          </p:cNvSpPr>
          <p:nvPr/>
        </p:nvSpPr>
        <p:spPr bwMode="auto">
          <a:xfrm>
            <a:off x="252804" y="0"/>
            <a:ext cx="867777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000" dirty="0" smtClean="0">
                <a:solidFill>
                  <a:srgbClr val="000000"/>
                </a:solidFill>
                <a:latin typeface="+mj-lt"/>
              </a:rPr>
              <a:t>Implementation Time Frames</a:t>
            </a:r>
            <a:endParaRPr kumimoji="0" lang="en-US" altLang="en-US" sz="4000" b="0" i="0" u="none" strike="noStrike" cap="none" normalizeH="0" baseline="0" dirty="0" smtClean="0">
              <a:ln>
                <a:noFill/>
              </a:ln>
              <a:solidFill>
                <a:schemeClr val="tx1"/>
              </a:solidFill>
              <a:effectLst/>
              <a:latin typeface="+mj-lt"/>
            </a:endParaRPr>
          </a:p>
        </p:txBody>
      </p:sp>
      <p:sp>
        <p:nvSpPr>
          <p:cNvPr id="2" name="Bent-Up Arrow 1"/>
          <p:cNvSpPr/>
          <p:nvPr/>
        </p:nvSpPr>
        <p:spPr>
          <a:xfrm>
            <a:off x="4429628" y="5745323"/>
            <a:ext cx="536528" cy="4743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17"/>
          <p:cNvSpPr>
            <a:spLocks noChangeArrowheads="1"/>
          </p:cNvSpPr>
          <p:nvPr/>
        </p:nvSpPr>
        <p:spPr bwMode="auto">
          <a:xfrm>
            <a:off x="4313513" y="6533035"/>
            <a:ext cx="1362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000" dirty="0" smtClean="0">
                <a:solidFill>
                  <a:srgbClr val="000000"/>
                </a:solidFill>
                <a:latin typeface="+mj-lt"/>
              </a:rPr>
              <a:t>Jan. 17, 2017</a:t>
            </a:r>
            <a:endParaRPr kumimoji="0" lang="en-US" altLang="en-US" sz="2000" b="0" i="0" u="none" strike="noStrike" cap="none" normalizeH="0" baseline="0" dirty="0" smtClean="0">
              <a:ln>
                <a:noFill/>
              </a:ln>
              <a:solidFill>
                <a:schemeClr val="tx1"/>
              </a:solidFill>
              <a:effectLst/>
              <a:latin typeface="+mj-lt"/>
            </a:endParaRPr>
          </a:p>
        </p:txBody>
      </p:sp>
      <p:sp>
        <p:nvSpPr>
          <p:cNvPr id="65" name="Rectangle 64"/>
          <p:cNvSpPr/>
          <p:nvPr/>
        </p:nvSpPr>
        <p:spPr>
          <a:xfrm>
            <a:off x="5162132" y="4268264"/>
            <a:ext cx="70617" cy="27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12"/>
          <p:cNvSpPr>
            <a:spLocks noChangeArrowheads="1"/>
          </p:cNvSpPr>
          <p:nvPr/>
        </p:nvSpPr>
        <p:spPr bwMode="auto">
          <a:xfrm>
            <a:off x="8883734" y="777419"/>
            <a:ext cx="12969" cy="4906892"/>
          </a:xfrm>
          <a:prstGeom prst="rect">
            <a:avLst/>
          </a:prstGeom>
          <a:solidFill>
            <a:srgbClr val="868686"/>
          </a:solidFill>
          <a:ln w="57150" cap="flat">
            <a:solidFill>
              <a:schemeClr val="bg1">
                <a:lumMod val="50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12"/>
          <p:cNvSpPr>
            <a:spLocks noChangeArrowheads="1"/>
          </p:cNvSpPr>
          <p:nvPr/>
        </p:nvSpPr>
        <p:spPr bwMode="auto">
          <a:xfrm>
            <a:off x="5528618" y="756635"/>
            <a:ext cx="12969" cy="4906892"/>
          </a:xfrm>
          <a:prstGeom prst="rect">
            <a:avLst/>
          </a:prstGeom>
          <a:noFill/>
          <a:ln w="38100" cap="flat">
            <a:solidFill>
              <a:schemeClr val="tx1"/>
            </a:solidFill>
            <a:prstDash val="dash"/>
            <a:bevel/>
            <a:headEnd/>
            <a:tailEnd/>
          </a:ln>
        </p:spPr>
        <p:txBody>
          <a:bodyPr vert="horz" wrap="square" lIns="91440" tIns="45720" rIns="91440" bIns="45720" numCol="1" anchor="t" anchorCtr="0" compatLnSpc="1">
            <a:prstTxWarp prst="textNoShape">
              <a:avLst/>
            </a:prstTxWarp>
          </a:bodyPr>
          <a:lstStyle/>
          <a:p>
            <a:endParaRPr lang="en-US"/>
          </a:p>
        </p:txBody>
      </p:sp>
      <p:sp>
        <p:nvSpPr>
          <p:cNvPr id="73" name="Bent-Up Arrow 72"/>
          <p:cNvSpPr/>
          <p:nvPr/>
        </p:nvSpPr>
        <p:spPr>
          <a:xfrm flipH="1">
            <a:off x="5407801" y="5745321"/>
            <a:ext cx="536528" cy="7877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17"/>
          <p:cNvSpPr>
            <a:spLocks noChangeArrowheads="1"/>
          </p:cNvSpPr>
          <p:nvPr/>
        </p:nvSpPr>
        <p:spPr bwMode="auto">
          <a:xfrm>
            <a:off x="5987874" y="6294765"/>
            <a:ext cx="2135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mj-lt"/>
              </a:rPr>
              <a:t>“new effective date”</a:t>
            </a:r>
          </a:p>
        </p:txBody>
      </p:sp>
      <p:sp>
        <p:nvSpPr>
          <p:cNvPr id="75" name="TextBox 74"/>
          <p:cNvSpPr txBox="1"/>
          <p:nvPr/>
        </p:nvSpPr>
        <p:spPr>
          <a:xfrm>
            <a:off x="1518413" y="1095549"/>
            <a:ext cx="2921866"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i="1" dirty="0" smtClean="0"/>
              <a:t>Lease, CA, or PA basis</a:t>
            </a:r>
            <a:endParaRPr lang="en-US" sz="2400" i="1" dirty="0"/>
          </a:p>
        </p:txBody>
      </p:sp>
      <p:sp>
        <p:nvSpPr>
          <p:cNvPr id="76" name="TextBox 75"/>
          <p:cNvSpPr txBox="1"/>
          <p:nvPr/>
        </p:nvSpPr>
        <p:spPr>
          <a:xfrm>
            <a:off x="1899427" y="2236228"/>
            <a:ext cx="2861143"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i="1" dirty="0" smtClean="0"/>
              <a:t>Lease, CA, or PA basis</a:t>
            </a:r>
            <a:endParaRPr lang="en-US" sz="2400" i="1" dirty="0"/>
          </a:p>
        </p:txBody>
      </p:sp>
      <p:sp>
        <p:nvSpPr>
          <p:cNvPr id="77" name="TextBox 76"/>
          <p:cNvSpPr txBox="1"/>
          <p:nvPr/>
        </p:nvSpPr>
        <p:spPr>
          <a:xfrm>
            <a:off x="2409392" y="3407335"/>
            <a:ext cx="1545192"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i="1" dirty="0" smtClean="0"/>
              <a:t>FMP basis</a:t>
            </a:r>
            <a:endParaRPr lang="en-US" sz="2400" i="1" dirty="0"/>
          </a:p>
        </p:txBody>
      </p:sp>
    </p:spTree>
    <p:extLst>
      <p:ext uri="{BB962C8B-B14F-4D97-AF65-F5344CB8AC3E}">
        <p14:creationId xmlns:p14="http://schemas.microsoft.com/office/powerpoint/2010/main" val="40661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Rectangle 16"/>
          <p:cNvSpPr>
            <a:spLocks noChangeArrowheads="1"/>
          </p:cNvSpPr>
          <p:nvPr/>
        </p:nvSpPr>
        <p:spPr bwMode="auto">
          <a:xfrm>
            <a:off x="598488" y="695325"/>
            <a:ext cx="5370512" cy="570547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164854"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288679" y="2009773"/>
            <a:ext cx="8112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9" name="Text Box 37"/>
          <p:cNvSpPr txBox="1">
            <a:spLocks noChangeArrowheads="1"/>
          </p:cNvSpPr>
          <p:nvPr/>
        </p:nvSpPr>
        <p:spPr bwMode="auto">
          <a:xfrm>
            <a:off x="700881" y="820399"/>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NMN-16114</a:t>
            </a:r>
          </a:p>
        </p:txBody>
      </p:sp>
      <p:sp>
        <p:nvSpPr>
          <p:cNvPr id="9258" name="Text Box 80"/>
          <p:cNvSpPr txBox="1">
            <a:spLocks noChangeArrowheads="1"/>
          </p:cNvSpPr>
          <p:nvPr/>
        </p:nvSpPr>
        <p:spPr bwMode="auto">
          <a:xfrm>
            <a:off x="1036638" y="2071688"/>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dirty="0" smtClean="0">
                <a:solidFill>
                  <a:srgbClr val="000000"/>
                </a:solidFill>
              </a:rPr>
              <a:t>1-2</a:t>
            </a:r>
          </a:p>
        </p:txBody>
      </p:sp>
      <p:grpSp>
        <p:nvGrpSpPr>
          <p:cNvPr id="5" name="Group 4"/>
          <p:cNvGrpSpPr/>
          <p:nvPr/>
        </p:nvGrpSpPr>
        <p:grpSpPr>
          <a:xfrm rot="16200000">
            <a:off x="1542716" y="1865041"/>
            <a:ext cx="1343213" cy="330742"/>
            <a:chOff x="2983690" y="1196501"/>
            <a:chExt cx="1343213" cy="330742"/>
          </a:xfrm>
        </p:grpSpPr>
        <p:sp>
          <p:nvSpPr>
            <p:cNvPr id="3" name="Rectangle 2"/>
            <p:cNvSpPr/>
            <p:nvPr/>
          </p:nvSpPr>
          <p:spPr>
            <a:xfrm>
              <a:off x="3132306" y="1196502"/>
              <a:ext cx="1050588" cy="330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06392" y="1196502"/>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983690" y="1196501"/>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Elbow Connector 6"/>
          <p:cNvCxnSpPr>
            <a:stCxn id="4" idx="6"/>
          </p:cNvCxnSpPr>
          <p:nvPr/>
        </p:nvCxnSpPr>
        <p:spPr>
          <a:xfrm rot="5400000" flipH="1" flipV="1">
            <a:off x="4039153" y="-774242"/>
            <a:ext cx="308218" cy="3957876"/>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14664" y="2667000"/>
            <a:ext cx="1138136" cy="321012"/>
          </a:xfrm>
          <a:custGeom>
            <a:avLst/>
            <a:gdLst>
              <a:gd name="connsiteX0" fmla="*/ 0 w 1138136"/>
              <a:gd name="connsiteY0" fmla="*/ 0 h 321012"/>
              <a:gd name="connsiteX1" fmla="*/ 9728 w 1138136"/>
              <a:gd name="connsiteY1" fmla="*/ 321012 h 321012"/>
              <a:gd name="connsiteX2" fmla="*/ 1138136 w 1138136"/>
              <a:gd name="connsiteY2" fmla="*/ 321012 h 321012"/>
            </a:gdLst>
            <a:ahLst/>
            <a:cxnLst>
              <a:cxn ang="0">
                <a:pos x="connsiteX0" y="connsiteY0"/>
              </a:cxn>
              <a:cxn ang="0">
                <a:pos x="connsiteX1" y="connsiteY1"/>
              </a:cxn>
              <a:cxn ang="0">
                <a:pos x="connsiteX2" y="connsiteY2"/>
              </a:cxn>
            </a:cxnLst>
            <a:rect l="l" t="t" r="r" b="b"/>
            <a:pathLst>
              <a:path w="1138136" h="321012">
                <a:moveTo>
                  <a:pt x="0" y="0"/>
                </a:moveTo>
                <a:lnTo>
                  <a:pt x="9728" y="321012"/>
                </a:lnTo>
                <a:lnTo>
                  <a:pt x="1138136" y="32101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3331723" y="2117725"/>
            <a:ext cx="750358" cy="1057275"/>
            <a:chOff x="3690923" y="1114425"/>
            <a:chExt cx="750358" cy="1057275"/>
          </a:xfrm>
          <a:solidFill>
            <a:srgbClr val="FF0000"/>
          </a:solidFill>
        </p:grpSpPr>
        <p:sp>
          <p:nvSpPr>
            <p:cNvPr id="74" name="Oval 73"/>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8" name="AutoShape 12"/>
          <p:cNvSpPr>
            <a:spLocks noChangeArrowheads="1"/>
          </p:cNvSpPr>
          <p:nvPr/>
        </p:nvSpPr>
        <p:spPr bwMode="auto">
          <a:xfrm>
            <a:off x="4782766" y="820399"/>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1" name="Oval 17"/>
          <p:cNvSpPr>
            <a:spLocks noChangeArrowheads="1"/>
          </p:cNvSpPr>
          <p:nvPr/>
        </p:nvSpPr>
        <p:spPr bwMode="auto">
          <a:xfrm>
            <a:off x="997255" y="4800252"/>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2" name="Line 18"/>
          <p:cNvSpPr>
            <a:spLocks noChangeShapeType="1"/>
          </p:cNvSpPr>
          <p:nvPr/>
        </p:nvSpPr>
        <p:spPr bwMode="auto">
          <a:xfrm flipV="1">
            <a:off x="1121080" y="4932012"/>
            <a:ext cx="8112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83" name="Text Box 80"/>
          <p:cNvSpPr txBox="1">
            <a:spLocks noChangeArrowheads="1"/>
          </p:cNvSpPr>
          <p:nvPr/>
        </p:nvSpPr>
        <p:spPr bwMode="auto">
          <a:xfrm>
            <a:off x="884238" y="5043488"/>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dirty="0" smtClean="0">
                <a:solidFill>
                  <a:srgbClr val="000000"/>
                </a:solidFill>
              </a:rPr>
              <a:t>2-2</a:t>
            </a:r>
          </a:p>
        </p:txBody>
      </p:sp>
      <p:grpSp>
        <p:nvGrpSpPr>
          <p:cNvPr id="84" name="Group 83"/>
          <p:cNvGrpSpPr/>
          <p:nvPr/>
        </p:nvGrpSpPr>
        <p:grpSpPr>
          <a:xfrm rot="16200000">
            <a:off x="1375117" y="4787280"/>
            <a:ext cx="1343213" cy="330742"/>
            <a:chOff x="2983690" y="1196501"/>
            <a:chExt cx="1343213" cy="330742"/>
          </a:xfrm>
        </p:grpSpPr>
        <p:sp>
          <p:nvSpPr>
            <p:cNvPr id="85" name="Rectangle 84"/>
            <p:cNvSpPr/>
            <p:nvPr/>
          </p:nvSpPr>
          <p:spPr>
            <a:xfrm>
              <a:off x="3132306" y="1196502"/>
              <a:ext cx="1050588" cy="330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06392" y="1196502"/>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983690" y="1196501"/>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Elbow Connector 87"/>
          <p:cNvCxnSpPr>
            <a:stCxn id="86" idx="6"/>
          </p:cNvCxnSpPr>
          <p:nvPr/>
        </p:nvCxnSpPr>
        <p:spPr>
          <a:xfrm rot="5400000" flipH="1" flipV="1">
            <a:off x="3871554" y="2147997"/>
            <a:ext cx="308218" cy="3957876"/>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2047065" y="5589239"/>
            <a:ext cx="1138136" cy="321012"/>
          </a:xfrm>
          <a:custGeom>
            <a:avLst/>
            <a:gdLst>
              <a:gd name="connsiteX0" fmla="*/ 0 w 1138136"/>
              <a:gd name="connsiteY0" fmla="*/ 0 h 321012"/>
              <a:gd name="connsiteX1" fmla="*/ 9728 w 1138136"/>
              <a:gd name="connsiteY1" fmla="*/ 321012 h 321012"/>
              <a:gd name="connsiteX2" fmla="*/ 1138136 w 1138136"/>
              <a:gd name="connsiteY2" fmla="*/ 321012 h 321012"/>
            </a:gdLst>
            <a:ahLst/>
            <a:cxnLst>
              <a:cxn ang="0">
                <a:pos x="connsiteX0" y="connsiteY0"/>
              </a:cxn>
              <a:cxn ang="0">
                <a:pos x="connsiteX1" y="connsiteY1"/>
              </a:cxn>
              <a:cxn ang="0">
                <a:pos x="connsiteX2" y="connsiteY2"/>
              </a:cxn>
            </a:cxnLst>
            <a:rect l="l" t="t" r="r" b="b"/>
            <a:pathLst>
              <a:path w="1138136" h="321012">
                <a:moveTo>
                  <a:pt x="0" y="0"/>
                </a:moveTo>
                <a:lnTo>
                  <a:pt x="9728" y="321012"/>
                </a:lnTo>
                <a:lnTo>
                  <a:pt x="1138136" y="32101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164124" y="5039964"/>
            <a:ext cx="750358" cy="1057275"/>
            <a:chOff x="3690923" y="1114425"/>
            <a:chExt cx="750358" cy="1057275"/>
          </a:xfrm>
          <a:solidFill>
            <a:srgbClr val="FF0000"/>
          </a:solidFill>
        </p:grpSpPr>
        <p:sp>
          <p:nvSpPr>
            <p:cNvPr id="91" name="Oval 9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AutoShape 12"/>
          <p:cNvSpPr>
            <a:spLocks noChangeArrowheads="1"/>
          </p:cNvSpPr>
          <p:nvPr/>
        </p:nvSpPr>
        <p:spPr bwMode="auto">
          <a:xfrm>
            <a:off x="4615167" y="3742638"/>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7" name="TextBox 16"/>
          <p:cNvSpPr txBox="1"/>
          <p:nvPr/>
        </p:nvSpPr>
        <p:spPr>
          <a:xfrm>
            <a:off x="4082081" y="2827506"/>
            <a:ext cx="1701800" cy="369332"/>
          </a:xfrm>
          <a:prstGeom prst="rect">
            <a:avLst/>
          </a:prstGeom>
          <a:noFill/>
        </p:spPr>
        <p:txBody>
          <a:bodyPr wrap="square" rtlCol="0">
            <a:spAutoFit/>
          </a:bodyPr>
          <a:lstStyle/>
          <a:p>
            <a:r>
              <a:rPr lang="en-US" dirty="0" smtClean="0"/>
              <a:t>90 </a:t>
            </a:r>
            <a:r>
              <a:rPr lang="en-US" dirty="0" err="1" smtClean="0"/>
              <a:t>bbl</a:t>
            </a:r>
            <a:r>
              <a:rPr lang="en-US" dirty="0" smtClean="0"/>
              <a:t>/month</a:t>
            </a:r>
            <a:endParaRPr lang="en-US" dirty="0"/>
          </a:p>
        </p:txBody>
      </p:sp>
      <p:sp>
        <p:nvSpPr>
          <p:cNvPr id="100" name="TextBox 99"/>
          <p:cNvSpPr txBox="1"/>
          <p:nvPr/>
        </p:nvSpPr>
        <p:spPr>
          <a:xfrm>
            <a:off x="3931866" y="5720551"/>
            <a:ext cx="1701800" cy="369332"/>
          </a:xfrm>
          <a:prstGeom prst="rect">
            <a:avLst/>
          </a:prstGeom>
          <a:noFill/>
        </p:spPr>
        <p:txBody>
          <a:bodyPr wrap="square" rtlCol="0">
            <a:spAutoFit/>
          </a:bodyPr>
          <a:lstStyle/>
          <a:p>
            <a:r>
              <a:rPr lang="en-US" dirty="0" smtClean="0"/>
              <a:t>20 </a:t>
            </a:r>
            <a:r>
              <a:rPr lang="en-US" dirty="0" err="1"/>
              <a:t>b</a:t>
            </a:r>
            <a:r>
              <a:rPr lang="en-US" dirty="0" err="1" smtClean="0"/>
              <a:t>bl</a:t>
            </a:r>
            <a:r>
              <a:rPr lang="en-US" dirty="0" smtClean="0"/>
              <a:t>/month</a:t>
            </a:r>
            <a:endParaRPr lang="en-US" dirty="0"/>
          </a:p>
        </p:txBody>
      </p:sp>
      <p:sp>
        <p:nvSpPr>
          <p:cNvPr id="101" name="TextBox 100"/>
          <p:cNvSpPr txBox="1"/>
          <p:nvPr/>
        </p:nvSpPr>
        <p:spPr>
          <a:xfrm>
            <a:off x="4136652" y="1355601"/>
            <a:ext cx="1832347" cy="646331"/>
          </a:xfrm>
          <a:prstGeom prst="rect">
            <a:avLst/>
          </a:prstGeom>
          <a:noFill/>
        </p:spPr>
        <p:txBody>
          <a:bodyPr wrap="square" rtlCol="0">
            <a:spAutoFit/>
          </a:bodyPr>
          <a:lstStyle/>
          <a:p>
            <a:pPr algn="ctr"/>
            <a:r>
              <a:rPr lang="en-US" dirty="0" smtClean="0"/>
              <a:t>1500 </a:t>
            </a:r>
            <a:r>
              <a:rPr lang="en-US" dirty="0" err="1" smtClean="0"/>
              <a:t>Mcf</a:t>
            </a:r>
            <a:r>
              <a:rPr lang="en-US" dirty="0" smtClean="0"/>
              <a:t>/month</a:t>
            </a:r>
          </a:p>
          <a:p>
            <a:pPr algn="ctr"/>
            <a:r>
              <a:rPr lang="en-US" dirty="0" smtClean="0"/>
              <a:t>(50 </a:t>
            </a:r>
            <a:r>
              <a:rPr lang="en-US" dirty="0" err="1" smtClean="0"/>
              <a:t>Mcf</a:t>
            </a:r>
            <a:r>
              <a:rPr lang="en-US" dirty="0" smtClean="0"/>
              <a:t>/day)</a:t>
            </a:r>
            <a:endParaRPr lang="en-US" dirty="0"/>
          </a:p>
        </p:txBody>
      </p:sp>
      <p:sp>
        <p:nvSpPr>
          <p:cNvPr id="102" name="TextBox 101"/>
          <p:cNvSpPr txBox="1"/>
          <p:nvPr/>
        </p:nvSpPr>
        <p:spPr>
          <a:xfrm>
            <a:off x="4025663" y="4256634"/>
            <a:ext cx="1701800" cy="646331"/>
          </a:xfrm>
          <a:prstGeom prst="rect">
            <a:avLst/>
          </a:prstGeom>
          <a:noFill/>
        </p:spPr>
        <p:txBody>
          <a:bodyPr wrap="square" rtlCol="0">
            <a:spAutoFit/>
          </a:bodyPr>
          <a:lstStyle/>
          <a:p>
            <a:pPr algn="ctr"/>
            <a:r>
              <a:rPr lang="en-US" dirty="0" smtClean="0"/>
              <a:t>900 </a:t>
            </a:r>
            <a:r>
              <a:rPr lang="en-US" dirty="0" err="1" smtClean="0"/>
              <a:t>Mcf</a:t>
            </a:r>
            <a:r>
              <a:rPr lang="en-US" dirty="0" smtClean="0"/>
              <a:t>/month</a:t>
            </a:r>
            <a:br>
              <a:rPr lang="en-US" dirty="0" smtClean="0"/>
            </a:br>
            <a:r>
              <a:rPr lang="en-US" dirty="0" smtClean="0"/>
              <a:t>(30 </a:t>
            </a:r>
            <a:r>
              <a:rPr lang="en-US" dirty="0" err="1" smtClean="0"/>
              <a:t>Mcf</a:t>
            </a:r>
            <a:r>
              <a:rPr lang="en-US" dirty="0" smtClean="0"/>
              <a:t>/day)</a:t>
            </a:r>
            <a:endParaRPr lang="en-US" dirty="0"/>
          </a:p>
        </p:txBody>
      </p:sp>
      <p:sp>
        <p:nvSpPr>
          <p:cNvPr id="18" name="TextBox 17"/>
          <p:cNvSpPr txBox="1"/>
          <p:nvPr/>
        </p:nvSpPr>
        <p:spPr>
          <a:xfrm>
            <a:off x="6157912" y="1502814"/>
            <a:ext cx="2819400" cy="1477328"/>
          </a:xfrm>
          <a:prstGeom prst="rect">
            <a:avLst/>
          </a:prstGeom>
          <a:noFill/>
        </p:spPr>
        <p:txBody>
          <a:bodyPr wrap="square" rtlCol="0">
            <a:spAutoFit/>
          </a:bodyPr>
          <a:lstStyle/>
          <a:p>
            <a:r>
              <a:rPr lang="en-US" u="sng" dirty="0" smtClean="0"/>
              <a:t>Total oil production</a:t>
            </a:r>
            <a:r>
              <a:rPr lang="en-US" dirty="0" smtClean="0"/>
              <a:t>:</a:t>
            </a:r>
          </a:p>
          <a:p>
            <a:r>
              <a:rPr lang="en-US" dirty="0" smtClean="0"/>
              <a:t>   110 </a:t>
            </a:r>
            <a:r>
              <a:rPr lang="en-US" dirty="0" err="1" smtClean="0"/>
              <a:t>bbl</a:t>
            </a:r>
            <a:r>
              <a:rPr lang="en-US" dirty="0" smtClean="0"/>
              <a:t>/month</a:t>
            </a:r>
          </a:p>
          <a:p>
            <a:endParaRPr lang="en-US" dirty="0"/>
          </a:p>
          <a:p>
            <a:r>
              <a:rPr lang="en-US" u="sng" dirty="0" smtClean="0"/>
              <a:t>Total gas production:</a:t>
            </a:r>
          </a:p>
          <a:p>
            <a:r>
              <a:rPr lang="en-US" dirty="0" smtClean="0"/>
              <a:t>   2,400 </a:t>
            </a:r>
            <a:r>
              <a:rPr lang="en-US" dirty="0" err="1" smtClean="0"/>
              <a:t>Mcf</a:t>
            </a:r>
            <a:r>
              <a:rPr lang="en-US" dirty="0" smtClean="0"/>
              <a:t>/month</a:t>
            </a:r>
            <a:endParaRPr lang="en-US" dirty="0"/>
          </a:p>
        </p:txBody>
      </p:sp>
    </p:spTree>
    <p:extLst>
      <p:ext uri="{BB962C8B-B14F-4D97-AF65-F5344CB8AC3E}">
        <p14:creationId xmlns:p14="http://schemas.microsoft.com/office/powerpoint/2010/main" val="35808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Rectangle 45"/>
          <p:cNvSpPr/>
          <p:nvPr/>
        </p:nvSpPr>
        <p:spPr>
          <a:xfrm>
            <a:off x="0" y="0"/>
            <a:ext cx="4343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33600" y="5029200"/>
            <a:ext cx="228600" cy="838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981200" y="50292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1000" y="1230868"/>
            <a:ext cx="1828800" cy="369332"/>
          </a:xfrm>
          <a:prstGeom prst="rect">
            <a:avLst/>
          </a:prstGeom>
          <a:noFill/>
        </p:spPr>
        <p:txBody>
          <a:bodyPr wrap="square" rtlCol="0">
            <a:spAutoFit/>
          </a:bodyPr>
          <a:lstStyle/>
          <a:p>
            <a:r>
              <a:rPr lang="en-US" dirty="0" smtClean="0"/>
              <a:t>100 </a:t>
            </a:r>
            <a:r>
              <a:rPr lang="en-US" dirty="0" err="1" smtClean="0"/>
              <a:t>bbl</a:t>
            </a:r>
            <a:r>
              <a:rPr lang="en-US" dirty="0" smtClean="0"/>
              <a:t>/month</a:t>
            </a:r>
            <a:endParaRPr lang="en-US" dirty="0"/>
          </a:p>
        </p:txBody>
      </p:sp>
      <p:sp>
        <p:nvSpPr>
          <p:cNvPr id="6" name="TextBox 5"/>
          <p:cNvSpPr txBox="1"/>
          <p:nvPr/>
        </p:nvSpPr>
        <p:spPr>
          <a:xfrm>
            <a:off x="457200" y="4800600"/>
            <a:ext cx="1828800" cy="369332"/>
          </a:xfrm>
          <a:prstGeom prst="rect">
            <a:avLst/>
          </a:prstGeom>
          <a:noFill/>
        </p:spPr>
        <p:txBody>
          <a:bodyPr wrap="square" rtlCol="0">
            <a:spAutoFit/>
          </a:bodyPr>
          <a:lstStyle/>
          <a:p>
            <a:r>
              <a:rPr lang="en-US" dirty="0" smtClean="0"/>
              <a:t>10 </a:t>
            </a:r>
            <a:r>
              <a:rPr lang="en-US" dirty="0" err="1" smtClean="0"/>
              <a:t>bbl</a:t>
            </a:r>
            <a:r>
              <a:rPr lang="en-US" dirty="0" smtClean="0"/>
              <a:t>/month</a:t>
            </a:r>
            <a:endParaRPr lang="en-US" dirty="0"/>
          </a:p>
        </p:txBody>
      </p:sp>
      <p:cxnSp>
        <p:nvCxnSpPr>
          <p:cNvPr id="7" name="Straight Connector 6"/>
          <p:cNvCxnSpPr/>
          <p:nvPr/>
        </p:nvCxnSpPr>
        <p:spPr>
          <a:xfrm>
            <a:off x="2140896" y="1447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133600" y="1447800"/>
            <a:ext cx="228600" cy="3581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3600" y="0"/>
            <a:ext cx="228600" cy="145025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9496" y="5362864"/>
            <a:ext cx="1219200" cy="369332"/>
          </a:xfrm>
          <a:prstGeom prst="rect">
            <a:avLst/>
          </a:prstGeom>
          <a:noFill/>
        </p:spPr>
        <p:txBody>
          <a:bodyPr wrap="square" rtlCol="0">
            <a:spAutoFit/>
          </a:bodyPr>
          <a:lstStyle/>
          <a:p>
            <a:r>
              <a:rPr lang="en-US" dirty="0" smtClean="0"/>
              <a:t>3 years</a:t>
            </a:r>
            <a:endParaRPr lang="en-US" dirty="0"/>
          </a:p>
        </p:txBody>
      </p:sp>
      <p:sp>
        <p:nvSpPr>
          <p:cNvPr id="11" name="TextBox 10"/>
          <p:cNvSpPr txBox="1"/>
          <p:nvPr/>
        </p:nvSpPr>
        <p:spPr>
          <a:xfrm>
            <a:off x="2362200" y="2789592"/>
            <a:ext cx="1219200" cy="369332"/>
          </a:xfrm>
          <a:prstGeom prst="rect">
            <a:avLst/>
          </a:prstGeom>
          <a:noFill/>
        </p:spPr>
        <p:txBody>
          <a:bodyPr wrap="square" rtlCol="0">
            <a:spAutoFit/>
          </a:bodyPr>
          <a:lstStyle/>
          <a:p>
            <a:r>
              <a:rPr lang="en-US" dirty="0" smtClean="0"/>
              <a:t>2 years</a:t>
            </a:r>
            <a:endParaRPr lang="en-US" dirty="0"/>
          </a:p>
        </p:txBody>
      </p:sp>
      <p:sp>
        <p:nvSpPr>
          <p:cNvPr id="12" name="TextBox 11"/>
          <p:cNvSpPr txBox="1"/>
          <p:nvPr/>
        </p:nvSpPr>
        <p:spPr>
          <a:xfrm>
            <a:off x="2369496" y="390210"/>
            <a:ext cx="1219200" cy="369332"/>
          </a:xfrm>
          <a:prstGeom prst="rect">
            <a:avLst/>
          </a:prstGeom>
          <a:noFill/>
        </p:spPr>
        <p:txBody>
          <a:bodyPr wrap="square" rtlCol="0">
            <a:spAutoFit/>
          </a:bodyPr>
          <a:lstStyle/>
          <a:p>
            <a:r>
              <a:rPr lang="en-US" dirty="0" smtClean="0"/>
              <a:t>1 year</a:t>
            </a:r>
            <a:endParaRPr lang="en-US" dirty="0"/>
          </a:p>
        </p:txBody>
      </p:sp>
      <p:sp>
        <p:nvSpPr>
          <p:cNvPr id="13" name="TextBox 12"/>
          <p:cNvSpPr txBox="1"/>
          <p:nvPr/>
        </p:nvSpPr>
        <p:spPr>
          <a:xfrm>
            <a:off x="1905000" y="6019800"/>
            <a:ext cx="1219200" cy="461665"/>
          </a:xfrm>
          <a:prstGeom prst="rect">
            <a:avLst/>
          </a:prstGeom>
          <a:noFill/>
        </p:spPr>
        <p:txBody>
          <a:bodyPr wrap="square" rtlCol="0">
            <a:spAutoFit/>
          </a:bodyPr>
          <a:lstStyle/>
          <a:p>
            <a:r>
              <a:rPr lang="en-US" sz="2400" b="1" dirty="0" smtClean="0"/>
              <a:t>Oil</a:t>
            </a:r>
            <a:endParaRPr lang="en-US" sz="2400" b="1" dirty="0"/>
          </a:p>
        </p:txBody>
      </p:sp>
      <p:cxnSp>
        <p:nvCxnSpPr>
          <p:cNvPr id="14" name="Straight Connector 13"/>
          <p:cNvCxnSpPr/>
          <p:nvPr/>
        </p:nvCxnSpPr>
        <p:spPr>
          <a:xfrm>
            <a:off x="2026596" y="14502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600333" y="905250"/>
            <a:ext cx="1533267" cy="369332"/>
            <a:chOff x="600333" y="905250"/>
            <a:chExt cx="1533267" cy="369332"/>
          </a:xfrm>
        </p:grpSpPr>
        <p:sp>
          <p:nvSpPr>
            <p:cNvPr id="40" name="Right Arrow 39"/>
            <p:cNvSpPr/>
            <p:nvPr/>
          </p:nvSpPr>
          <p:spPr>
            <a:xfrm>
              <a:off x="1143000" y="905250"/>
              <a:ext cx="990600" cy="3235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0333" y="905250"/>
              <a:ext cx="570470" cy="369332"/>
            </a:xfrm>
            <a:prstGeom prst="rect">
              <a:avLst/>
            </a:prstGeom>
            <a:noFill/>
          </p:spPr>
          <p:txBody>
            <a:bodyPr wrap="square" rtlCol="0">
              <a:spAutoFit/>
            </a:bodyPr>
            <a:lstStyle/>
            <a:p>
              <a:r>
                <a:rPr lang="en-US" dirty="0" smtClean="0"/>
                <a:t>110</a:t>
              </a:r>
              <a:endParaRPr lang="en-US" dirty="0"/>
            </a:p>
          </p:txBody>
        </p:sp>
      </p:grpSp>
      <p:sp>
        <p:nvSpPr>
          <p:cNvPr id="47" name="Rectangle 46"/>
          <p:cNvSpPr/>
          <p:nvPr/>
        </p:nvSpPr>
        <p:spPr>
          <a:xfrm>
            <a:off x="4640904" y="2458"/>
            <a:ext cx="4503096" cy="68580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0304" y="5031658"/>
            <a:ext cx="228600" cy="838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307904" y="503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50504" y="1233326"/>
            <a:ext cx="2057400" cy="369332"/>
          </a:xfrm>
          <a:prstGeom prst="rect">
            <a:avLst/>
          </a:prstGeom>
          <a:noFill/>
        </p:spPr>
        <p:txBody>
          <a:bodyPr wrap="square" rtlCol="0">
            <a:spAutoFit/>
          </a:bodyPr>
          <a:lstStyle/>
          <a:p>
            <a:r>
              <a:rPr lang="en-US" dirty="0" smtClean="0"/>
              <a:t>10,000 </a:t>
            </a:r>
            <a:r>
              <a:rPr lang="en-US" dirty="0" err="1" smtClean="0"/>
              <a:t>Mcf</a:t>
            </a:r>
            <a:r>
              <a:rPr lang="en-US" dirty="0" smtClean="0"/>
              <a:t>/month</a:t>
            </a:r>
            <a:endParaRPr lang="en-US" dirty="0"/>
          </a:p>
        </p:txBody>
      </p:sp>
      <p:sp>
        <p:nvSpPr>
          <p:cNvPr id="18" name="TextBox 17"/>
          <p:cNvSpPr txBox="1"/>
          <p:nvPr/>
        </p:nvSpPr>
        <p:spPr>
          <a:xfrm>
            <a:off x="5402904" y="4800600"/>
            <a:ext cx="2057400" cy="369332"/>
          </a:xfrm>
          <a:prstGeom prst="rect">
            <a:avLst/>
          </a:prstGeom>
          <a:noFill/>
        </p:spPr>
        <p:txBody>
          <a:bodyPr wrap="square" rtlCol="0">
            <a:spAutoFit/>
          </a:bodyPr>
          <a:lstStyle/>
          <a:p>
            <a:r>
              <a:rPr lang="en-US" dirty="0" smtClean="0"/>
              <a:t>1,500 </a:t>
            </a:r>
            <a:r>
              <a:rPr lang="en-US" dirty="0" err="1" smtClean="0"/>
              <a:t>Mcf</a:t>
            </a:r>
            <a:r>
              <a:rPr lang="en-US" dirty="0" smtClean="0"/>
              <a:t>/month</a:t>
            </a:r>
            <a:endParaRPr lang="en-US" dirty="0"/>
          </a:p>
        </p:txBody>
      </p:sp>
      <p:cxnSp>
        <p:nvCxnSpPr>
          <p:cNvPr id="19" name="Straight Connector 18"/>
          <p:cNvCxnSpPr/>
          <p:nvPr/>
        </p:nvCxnSpPr>
        <p:spPr>
          <a:xfrm>
            <a:off x="7467600" y="14502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60304" y="1450258"/>
            <a:ext cx="228600" cy="3581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60304" y="2458"/>
            <a:ext cx="228600" cy="145025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696200" y="5365322"/>
            <a:ext cx="1219200" cy="369332"/>
          </a:xfrm>
          <a:prstGeom prst="rect">
            <a:avLst/>
          </a:prstGeom>
          <a:noFill/>
        </p:spPr>
        <p:txBody>
          <a:bodyPr wrap="square" rtlCol="0">
            <a:spAutoFit/>
          </a:bodyPr>
          <a:lstStyle/>
          <a:p>
            <a:r>
              <a:rPr lang="en-US" dirty="0" smtClean="0"/>
              <a:t>3 years</a:t>
            </a:r>
            <a:endParaRPr lang="en-US" dirty="0"/>
          </a:p>
        </p:txBody>
      </p:sp>
      <p:sp>
        <p:nvSpPr>
          <p:cNvPr id="23" name="TextBox 22"/>
          <p:cNvSpPr txBox="1"/>
          <p:nvPr/>
        </p:nvSpPr>
        <p:spPr>
          <a:xfrm>
            <a:off x="7688904" y="2974258"/>
            <a:ext cx="1219200" cy="369332"/>
          </a:xfrm>
          <a:prstGeom prst="rect">
            <a:avLst/>
          </a:prstGeom>
          <a:noFill/>
        </p:spPr>
        <p:txBody>
          <a:bodyPr wrap="square" rtlCol="0">
            <a:spAutoFit/>
          </a:bodyPr>
          <a:lstStyle/>
          <a:p>
            <a:r>
              <a:rPr lang="en-US" dirty="0" smtClean="0"/>
              <a:t>2 years</a:t>
            </a:r>
            <a:endParaRPr lang="en-US" dirty="0"/>
          </a:p>
        </p:txBody>
      </p:sp>
      <p:sp>
        <p:nvSpPr>
          <p:cNvPr id="24" name="TextBox 23"/>
          <p:cNvSpPr txBox="1"/>
          <p:nvPr/>
        </p:nvSpPr>
        <p:spPr>
          <a:xfrm>
            <a:off x="7696200" y="392668"/>
            <a:ext cx="1219200" cy="369332"/>
          </a:xfrm>
          <a:prstGeom prst="rect">
            <a:avLst/>
          </a:prstGeom>
          <a:noFill/>
        </p:spPr>
        <p:txBody>
          <a:bodyPr wrap="square" rtlCol="0">
            <a:spAutoFit/>
          </a:bodyPr>
          <a:lstStyle/>
          <a:p>
            <a:r>
              <a:rPr lang="en-US" dirty="0" smtClean="0"/>
              <a:t>1 year</a:t>
            </a:r>
            <a:endParaRPr lang="en-US" dirty="0"/>
          </a:p>
        </p:txBody>
      </p:sp>
      <p:sp>
        <p:nvSpPr>
          <p:cNvPr id="25" name="TextBox 24"/>
          <p:cNvSpPr txBox="1"/>
          <p:nvPr/>
        </p:nvSpPr>
        <p:spPr>
          <a:xfrm>
            <a:off x="7231704" y="6022258"/>
            <a:ext cx="1219200" cy="461665"/>
          </a:xfrm>
          <a:prstGeom prst="rect">
            <a:avLst/>
          </a:prstGeom>
          <a:noFill/>
        </p:spPr>
        <p:txBody>
          <a:bodyPr wrap="square" rtlCol="0">
            <a:spAutoFit/>
          </a:bodyPr>
          <a:lstStyle/>
          <a:p>
            <a:r>
              <a:rPr lang="en-US" sz="2400" b="1" dirty="0" smtClean="0"/>
              <a:t>Gas</a:t>
            </a:r>
            <a:endParaRPr lang="en-US" sz="2400" b="1" dirty="0"/>
          </a:p>
        </p:txBody>
      </p:sp>
      <p:cxnSp>
        <p:nvCxnSpPr>
          <p:cNvPr id="26" name="Straight Connector 25"/>
          <p:cNvCxnSpPr/>
          <p:nvPr/>
        </p:nvCxnSpPr>
        <p:spPr>
          <a:xfrm>
            <a:off x="7353300" y="145271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715000" y="4114800"/>
            <a:ext cx="1745304" cy="381000"/>
            <a:chOff x="5105400" y="4114800"/>
            <a:chExt cx="1745304" cy="381000"/>
          </a:xfrm>
        </p:grpSpPr>
        <p:sp>
          <p:nvSpPr>
            <p:cNvPr id="41" name="Right Arrow 40"/>
            <p:cNvSpPr/>
            <p:nvPr/>
          </p:nvSpPr>
          <p:spPr>
            <a:xfrm>
              <a:off x="5860104" y="4114800"/>
              <a:ext cx="990600" cy="3235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05400" y="4126468"/>
              <a:ext cx="914400" cy="369332"/>
            </a:xfrm>
            <a:prstGeom prst="rect">
              <a:avLst/>
            </a:prstGeom>
            <a:noFill/>
          </p:spPr>
          <p:txBody>
            <a:bodyPr wrap="square" rtlCol="0">
              <a:spAutoFit/>
            </a:bodyPr>
            <a:lstStyle/>
            <a:p>
              <a:r>
                <a:rPr lang="en-US" dirty="0" smtClean="0"/>
                <a:t>2,400</a:t>
              </a:r>
              <a:endParaRPr lang="en-US" dirty="0"/>
            </a:p>
          </p:txBody>
        </p:sp>
      </p:grpSp>
      <p:sp>
        <p:nvSpPr>
          <p:cNvPr id="48" name="TextBox 47"/>
          <p:cNvSpPr txBox="1"/>
          <p:nvPr/>
        </p:nvSpPr>
        <p:spPr>
          <a:xfrm>
            <a:off x="3276600" y="5327302"/>
            <a:ext cx="3171217" cy="1384995"/>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Applies to all FMPs on the lease, CA, or PA</a:t>
            </a:r>
            <a:endParaRPr lang="en-US" sz="2800" b="1" dirty="0">
              <a:solidFill>
                <a:srgbClr val="C00000"/>
              </a:solidFill>
            </a:endParaRPr>
          </a:p>
        </p:txBody>
      </p:sp>
      <p:sp>
        <p:nvSpPr>
          <p:cNvPr id="39" name="TextBox 38"/>
          <p:cNvSpPr txBox="1"/>
          <p:nvPr/>
        </p:nvSpPr>
        <p:spPr>
          <a:xfrm>
            <a:off x="3305783" y="1752600"/>
            <a:ext cx="3171217" cy="2246769"/>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FMP Application Deadline</a:t>
            </a:r>
          </a:p>
          <a:p>
            <a:pPr algn="ctr"/>
            <a:r>
              <a:rPr lang="en-US" sz="2800" b="1" dirty="0" smtClean="0">
                <a:solidFill>
                  <a:srgbClr val="C00000"/>
                </a:solidFill>
              </a:rPr>
              <a:t>1 year from the “new effective date”</a:t>
            </a:r>
            <a:endParaRPr lang="en-US" sz="2800" b="1" dirty="0">
              <a:solidFill>
                <a:srgbClr val="C00000"/>
              </a:solidFill>
            </a:endParaRPr>
          </a:p>
        </p:txBody>
      </p:sp>
    </p:spTree>
    <p:extLst>
      <p:ext uri="{BB962C8B-B14F-4D97-AF65-F5344CB8AC3E}">
        <p14:creationId xmlns:p14="http://schemas.microsoft.com/office/powerpoint/2010/main" val="17895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75px-Map_of_California_highlighting_Mendocino_County_svg.png"/>
          <p:cNvPicPr>
            <a:picLocks noChangeAspect="1"/>
          </p:cNvPicPr>
          <p:nvPr/>
        </p:nvPicPr>
        <p:blipFill>
          <a:blip r:embed="rId2"/>
          <a:stretch>
            <a:fillRect/>
          </a:stretch>
        </p:blipFill>
        <p:spPr>
          <a:xfrm>
            <a:off x="2496999" y="1649896"/>
            <a:ext cx="2953104" cy="3393385"/>
          </a:xfrm>
          <a:prstGeom prst="rect">
            <a:avLst/>
          </a:prstGeom>
        </p:spPr>
      </p:pic>
      <p:grpSp>
        <p:nvGrpSpPr>
          <p:cNvPr id="7" name="Group 6"/>
          <p:cNvGrpSpPr/>
          <p:nvPr/>
        </p:nvGrpSpPr>
        <p:grpSpPr>
          <a:xfrm>
            <a:off x="0" y="0"/>
            <a:ext cx="9144000" cy="6858000"/>
            <a:chOff x="0" y="0"/>
            <a:chExt cx="9144000" cy="6858000"/>
          </a:xfrm>
        </p:grpSpPr>
        <p:pic>
          <p:nvPicPr>
            <p:cNvPr id="3" name="Picture 2" descr="redwoods picture.jpg"/>
            <p:cNvPicPr>
              <a:picLocks noChangeAspect="1"/>
            </p:cNvPicPr>
            <p:nvPr/>
          </p:nvPicPr>
          <p:blipFill>
            <a:blip r:embed="rId3"/>
            <a:stretch>
              <a:fillRect/>
            </a:stretch>
          </p:blipFill>
          <p:spPr>
            <a:xfrm>
              <a:off x="0" y="0"/>
              <a:ext cx="4560570" cy="6858000"/>
            </a:xfrm>
            <a:prstGeom prst="rect">
              <a:avLst/>
            </a:prstGeom>
          </p:spPr>
        </p:pic>
        <p:pic>
          <p:nvPicPr>
            <p:cNvPr id="4" name="Picture 3" descr="coast_picture.jpg"/>
            <p:cNvPicPr>
              <a:picLocks noChangeAspect="1"/>
            </p:cNvPicPr>
            <p:nvPr/>
          </p:nvPicPr>
          <p:blipFill>
            <a:blip r:embed="rId4"/>
            <a:stretch>
              <a:fillRect/>
            </a:stretch>
          </p:blipFill>
          <p:spPr>
            <a:xfrm>
              <a:off x="3591337" y="1"/>
              <a:ext cx="5552662" cy="4164496"/>
            </a:xfrm>
            <a:prstGeom prst="rect">
              <a:avLst/>
            </a:prstGeom>
          </p:spPr>
        </p:pic>
        <p:pic>
          <p:nvPicPr>
            <p:cNvPr id="5" name="Picture 4" descr="winery picture.jpg"/>
            <p:cNvPicPr>
              <a:picLocks noChangeAspect="1"/>
            </p:cNvPicPr>
            <p:nvPr/>
          </p:nvPicPr>
          <p:blipFill>
            <a:blip r:embed="rId5"/>
            <a:stretch>
              <a:fillRect/>
            </a:stretch>
          </p:blipFill>
          <p:spPr>
            <a:xfrm>
              <a:off x="3366052" y="3607904"/>
              <a:ext cx="5777948" cy="3250096"/>
            </a:xfrm>
            <a:prstGeom prst="rect">
              <a:avLst/>
            </a:prstGeom>
          </p:spPr>
        </p:pic>
      </p:grpSp>
    </p:spTree>
    <p:extLst>
      <p:ext uri="{BB962C8B-B14F-4D97-AF65-F5344CB8AC3E}">
        <p14:creationId xmlns:p14="http://schemas.microsoft.com/office/powerpoint/2010/main" val="2231496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Rectangle 16"/>
          <p:cNvSpPr>
            <a:spLocks noChangeArrowheads="1"/>
          </p:cNvSpPr>
          <p:nvPr/>
        </p:nvSpPr>
        <p:spPr bwMode="auto">
          <a:xfrm>
            <a:off x="598488" y="695325"/>
            <a:ext cx="5370512" cy="570547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164854"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288679" y="2009773"/>
            <a:ext cx="8112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9" name="Text Box 37"/>
          <p:cNvSpPr txBox="1">
            <a:spLocks noChangeArrowheads="1"/>
          </p:cNvSpPr>
          <p:nvPr/>
        </p:nvSpPr>
        <p:spPr bwMode="auto">
          <a:xfrm>
            <a:off x="700881" y="820399"/>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NMN-16114</a:t>
            </a:r>
          </a:p>
        </p:txBody>
      </p:sp>
      <p:sp>
        <p:nvSpPr>
          <p:cNvPr id="9258" name="Text Box 80"/>
          <p:cNvSpPr txBox="1">
            <a:spLocks noChangeArrowheads="1"/>
          </p:cNvSpPr>
          <p:nvPr/>
        </p:nvSpPr>
        <p:spPr bwMode="auto">
          <a:xfrm>
            <a:off x="1036638" y="2071688"/>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dirty="0" smtClean="0">
                <a:solidFill>
                  <a:srgbClr val="000000"/>
                </a:solidFill>
              </a:rPr>
              <a:t>1-2</a:t>
            </a:r>
          </a:p>
        </p:txBody>
      </p:sp>
      <p:grpSp>
        <p:nvGrpSpPr>
          <p:cNvPr id="5" name="Group 4"/>
          <p:cNvGrpSpPr/>
          <p:nvPr/>
        </p:nvGrpSpPr>
        <p:grpSpPr>
          <a:xfrm rot="16200000">
            <a:off x="1542716" y="1865041"/>
            <a:ext cx="1343213" cy="330742"/>
            <a:chOff x="2983690" y="1196501"/>
            <a:chExt cx="1343213" cy="330742"/>
          </a:xfrm>
        </p:grpSpPr>
        <p:sp>
          <p:nvSpPr>
            <p:cNvPr id="3" name="Rectangle 2"/>
            <p:cNvSpPr/>
            <p:nvPr/>
          </p:nvSpPr>
          <p:spPr>
            <a:xfrm>
              <a:off x="3132306" y="1196502"/>
              <a:ext cx="1050588" cy="330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06392" y="1196502"/>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983690" y="1196501"/>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Elbow Connector 6"/>
          <p:cNvCxnSpPr>
            <a:stCxn id="4" idx="6"/>
          </p:cNvCxnSpPr>
          <p:nvPr/>
        </p:nvCxnSpPr>
        <p:spPr>
          <a:xfrm rot="5400000" flipH="1" flipV="1">
            <a:off x="4039153" y="-774242"/>
            <a:ext cx="308218" cy="3957876"/>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14664" y="2667000"/>
            <a:ext cx="1138136" cy="321012"/>
          </a:xfrm>
          <a:custGeom>
            <a:avLst/>
            <a:gdLst>
              <a:gd name="connsiteX0" fmla="*/ 0 w 1138136"/>
              <a:gd name="connsiteY0" fmla="*/ 0 h 321012"/>
              <a:gd name="connsiteX1" fmla="*/ 9728 w 1138136"/>
              <a:gd name="connsiteY1" fmla="*/ 321012 h 321012"/>
              <a:gd name="connsiteX2" fmla="*/ 1138136 w 1138136"/>
              <a:gd name="connsiteY2" fmla="*/ 321012 h 321012"/>
            </a:gdLst>
            <a:ahLst/>
            <a:cxnLst>
              <a:cxn ang="0">
                <a:pos x="connsiteX0" y="connsiteY0"/>
              </a:cxn>
              <a:cxn ang="0">
                <a:pos x="connsiteX1" y="connsiteY1"/>
              </a:cxn>
              <a:cxn ang="0">
                <a:pos x="connsiteX2" y="connsiteY2"/>
              </a:cxn>
            </a:cxnLst>
            <a:rect l="l" t="t" r="r" b="b"/>
            <a:pathLst>
              <a:path w="1138136" h="321012">
                <a:moveTo>
                  <a:pt x="0" y="0"/>
                </a:moveTo>
                <a:lnTo>
                  <a:pt x="9728" y="321012"/>
                </a:lnTo>
                <a:lnTo>
                  <a:pt x="1138136" y="32101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3331723" y="2117725"/>
            <a:ext cx="750358" cy="1057275"/>
            <a:chOff x="3690923" y="1114425"/>
            <a:chExt cx="750358" cy="1057275"/>
          </a:xfrm>
          <a:solidFill>
            <a:srgbClr val="FF0000"/>
          </a:solidFill>
        </p:grpSpPr>
        <p:sp>
          <p:nvSpPr>
            <p:cNvPr id="74" name="Oval 73"/>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8" name="AutoShape 12"/>
          <p:cNvSpPr>
            <a:spLocks noChangeArrowheads="1"/>
          </p:cNvSpPr>
          <p:nvPr/>
        </p:nvSpPr>
        <p:spPr bwMode="auto">
          <a:xfrm>
            <a:off x="4782766" y="820399"/>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1" name="Oval 17"/>
          <p:cNvSpPr>
            <a:spLocks noChangeArrowheads="1"/>
          </p:cNvSpPr>
          <p:nvPr/>
        </p:nvSpPr>
        <p:spPr bwMode="auto">
          <a:xfrm>
            <a:off x="997255" y="4800252"/>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2" name="Line 18"/>
          <p:cNvSpPr>
            <a:spLocks noChangeShapeType="1"/>
          </p:cNvSpPr>
          <p:nvPr/>
        </p:nvSpPr>
        <p:spPr bwMode="auto">
          <a:xfrm flipV="1">
            <a:off x="1121080" y="4932012"/>
            <a:ext cx="8112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83" name="Text Box 80"/>
          <p:cNvSpPr txBox="1">
            <a:spLocks noChangeArrowheads="1"/>
          </p:cNvSpPr>
          <p:nvPr/>
        </p:nvSpPr>
        <p:spPr bwMode="auto">
          <a:xfrm>
            <a:off x="884238" y="5043488"/>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dirty="0" smtClean="0">
                <a:solidFill>
                  <a:srgbClr val="000000"/>
                </a:solidFill>
              </a:rPr>
              <a:t>2-2</a:t>
            </a:r>
          </a:p>
        </p:txBody>
      </p:sp>
      <p:grpSp>
        <p:nvGrpSpPr>
          <p:cNvPr id="84" name="Group 83"/>
          <p:cNvGrpSpPr/>
          <p:nvPr/>
        </p:nvGrpSpPr>
        <p:grpSpPr>
          <a:xfrm rot="16200000">
            <a:off x="1375117" y="4787280"/>
            <a:ext cx="1343213" cy="330742"/>
            <a:chOff x="2983690" y="1196501"/>
            <a:chExt cx="1343213" cy="330742"/>
          </a:xfrm>
        </p:grpSpPr>
        <p:sp>
          <p:nvSpPr>
            <p:cNvPr id="85" name="Rectangle 84"/>
            <p:cNvSpPr/>
            <p:nvPr/>
          </p:nvSpPr>
          <p:spPr>
            <a:xfrm>
              <a:off x="3132306" y="1196502"/>
              <a:ext cx="1050588" cy="330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06392" y="1196502"/>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983690" y="1196501"/>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Elbow Connector 87"/>
          <p:cNvCxnSpPr>
            <a:stCxn id="86" idx="6"/>
          </p:cNvCxnSpPr>
          <p:nvPr/>
        </p:nvCxnSpPr>
        <p:spPr>
          <a:xfrm rot="5400000" flipH="1" flipV="1">
            <a:off x="3871554" y="2147997"/>
            <a:ext cx="308218" cy="3957876"/>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2047065" y="5589239"/>
            <a:ext cx="1138136" cy="321012"/>
          </a:xfrm>
          <a:custGeom>
            <a:avLst/>
            <a:gdLst>
              <a:gd name="connsiteX0" fmla="*/ 0 w 1138136"/>
              <a:gd name="connsiteY0" fmla="*/ 0 h 321012"/>
              <a:gd name="connsiteX1" fmla="*/ 9728 w 1138136"/>
              <a:gd name="connsiteY1" fmla="*/ 321012 h 321012"/>
              <a:gd name="connsiteX2" fmla="*/ 1138136 w 1138136"/>
              <a:gd name="connsiteY2" fmla="*/ 321012 h 321012"/>
            </a:gdLst>
            <a:ahLst/>
            <a:cxnLst>
              <a:cxn ang="0">
                <a:pos x="connsiteX0" y="connsiteY0"/>
              </a:cxn>
              <a:cxn ang="0">
                <a:pos x="connsiteX1" y="connsiteY1"/>
              </a:cxn>
              <a:cxn ang="0">
                <a:pos x="connsiteX2" y="connsiteY2"/>
              </a:cxn>
            </a:cxnLst>
            <a:rect l="l" t="t" r="r" b="b"/>
            <a:pathLst>
              <a:path w="1138136" h="321012">
                <a:moveTo>
                  <a:pt x="0" y="0"/>
                </a:moveTo>
                <a:lnTo>
                  <a:pt x="9728" y="321012"/>
                </a:lnTo>
                <a:lnTo>
                  <a:pt x="1138136" y="32101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164124" y="5039964"/>
            <a:ext cx="750358" cy="1057275"/>
            <a:chOff x="3690923" y="1114425"/>
            <a:chExt cx="750358" cy="1057275"/>
          </a:xfrm>
          <a:solidFill>
            <a:srgbClr val="FF0000"/>
          </a:solidFill>
        </p:grpSpPr>
        <p:sp>
          <p:nvSpPr>
            <p:cNvPr id="91" name="Oval 9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AutoShape 12"/>
          <p:cNvSpPr>
            <a:spLocks noChangeArrowheads="1"/>
          </p:cNvSpPr>
          <p:nvPr/>
        </p:nvSpPr>
        <p:spPr bwMode="auto">
          <a:xfrm>
            <a:off x="4615167" y="3742638"/>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7" name="TextBox 16"/>
          <p:cNvSpPr txBox="1"/>
          <p:nvPr/>
        </p:nvSpPr>
        <p:spPr>
          <a:xfrm>
            <a:off x="4082081" y="2827506"/>
            <a:ext cx="1701800" cy="369332"/>
          </a:xfrm>
          <a:prstGeom prst="rect">
            <a:avLst/>
          </a:prstGeom>
          <a:noFill/>
        </p:spPr>
        <p:txBody>
          <a:bodyPr wrap="square" rtlCol="0">
            <a:spAutoFit/>
          </a:bodyPr>
          <a:lstStyle/>
          <a:p>
            <a:r>
              <a:rPr lang="en-US" dirty="0" smtClean="0"/>
              <a:t>90 </a:t>
            </a:r>
            <a:r>
              <a:rPr lang="en-US" dirty="0" err="1" smtClean="0"/>
              <a:t>bbl</a:t>
            </a:r>
            <a:r>
              <a:rPr lang="en-US" dirty="0" smtClean="0"/>
              <a:t>/month</a:t>
            </a:r>
            <a:endParaRPr lang="en-US" dirty="0"/>
          </a:p>
        </p:txBody>
      </p:sp>
      <p:sp>
        <p:nvSpPr>
          <p:cNvPr id="100" name="TextBox 99"/>
          <p:cNvSpPr txBox="1"/>
          <p:nvPr/>
        </p:nvSpPr>
        <p:spPr>
          <a:xfrm>
            <a:off x="3931866" y="5720551"/>
            <a:ext cx="1701800" cy="369332"/>
          </a:xfrm>
          <a:prstGeom prst="rect">
            <a:avLst/>
          </a:prstGeom>
          <a:noFill/>
        </p:spPr>
        <p:txBody>
          <a:bodyPr wrap="square" rtlCol="0">
            <a:spAutoFit/>
          </a:bodyPr>
          <a:lstStyle/>
          <a:p>
            <a:r>
              <a:rPr lang="en-US" dirty="0" smtClean="0"/>
              <a:t>20 </a:t>
            </a:r>
            <a:r>
              <a:rPr lang="en-US" dirty="0" err="1"/>
              <a:t>b</a:t>
            </a:r>
            <a:r>
              <a:rPr lang="en-US" dirty="0" err="1" smtClean="0"/>
              <a:t>bl</a:t>
            </a:r>
            <a:r>
              <a:rPr lang="en-US" dirty="0" smtClean="0"/>
              <a:t>/month</a:t>
            </a:r>
            <a:endParaRPr lang="en-US" dirty="0"/>
          </a:p>
        </p:txBody>
      </p:sp>
      <p:sp>
        <p:nvSpPr>
          <p:cNvPr id="101" name="TextBox 100"/>
          <p:cNvSpPr txBox="1"/>
          <p:nvPr/>
        </p:nvSpPr>
        <p:spPr>
          <a:xfrm>
            <a:off x="4136652" y="1355601"/>
            <a:ext cx="1832347" cy="646331"/>
          </a:xfrm>
          <a:prstGeom prst="rect">
            <a:avLst/>
          </a:prstGeom>
          <a:noFill/>
        </p:spPr>
        <p:txBody>
          <a:bodyPr wrap="square" rtlCol="0">
            <a:spAutoFit/>
          </a:bodyPr>
          <a:lstStyle/>
          <a:p>
            <a:pPr algn="ctr"/>
            <a:r>
              <a:rPr lang="en-US" dirty="0" smtClean="0"/>
              <a:t>1500 </a:t>
            </a:r>
            <a:r>
              <a:rPr lang="en-US" dirty="0" err="1" smtClean="0"/>
              <a:t>Mcf</a:t>
            </a:r>
            <a:r>
              <a:rPr lang="en-US" dirty="0" smtClean="0"/>
              <a:t>/month</a:t>
            </a:r>
          </a:p>
          <a:p>
            <a:pPr algn="ctr"/>
            <a:r>
              <a:rPr lang="en-US" dirty="0" smtClean="0"/>
              <a:t>(50 </a:t>
            </a:r>
            <a:r>
              <a:rPr lang="en-US" dirty="0" err="1" smtClean="0"/>
              <a:t>Mcf</a:t>
            </a:r>
            <a:r>
              <a:rPr lang="en-US" dirty="0" smtClean="0"/>
              <a:t>/day)</a:t>
            </a:r>
            <a:endParaRPr lang="en-US" dirty="0"/>
          </a:p>
        </p:txBody>
      </p:sp>
      <p:sp>
        <p:nvSpPr>
          <p:cNvPr id="102" name="TextBox 101"/>
          <p:cNvSpPr txBox="1"/>
          <p:nvPr/>
        </p:nvSpPr>
        <p:spPr>
          <a:xfrm>
            <a:off x="4025663" y="4256634"/>
            <a:ext cx="1701800" cy="646331"/>
          </a:xfrm>
          <a:prstGeom prst="rect">
            <a:avLst/>
          </a:prstGeom>
          <a:noFill/>
        </p:spPr>
        <p:txBody>
          <a:bodyPr wrap="square" rtlCol="0">
            <a:spAutoFit/>
          </a:bodyPr>
          <a:lstStyle/>
          <a:p>
            <a:pPr algn="ctr"/>
            <a:r>
              <a:rPr lang="en-US" dirty="0" smtClean="0"/>
              <a:t>900 </a:t>
            </a:r>
            <a:r>
              <a:rPr lang="en-US" dirty="0" err="1" smtClean="0"/>
              <a:t>Mcf</a:t>
            </a:r>
            <a:r>
              <a:rPr lang="en-US" dirty="0" smtClean="0"/>
              <a:t>/month</a:t>
            </a:r>
            <a:br>
              <a:rPr lang="en-US" dirty="0" smtClean="0"/>
            </a:br>
            <a:r>
              <a:rPr lang="en-US" dirty="0" smtClean="0"/>
              <a:t>(30 </a:t>
            </a:r>
            <a:r>
              <a:rPr lang="en-US" dirty="0" err="1" smtClean="0"/>
              <a:t>Mcf</a:t>
            </a:r>
            <a:r>
              <a:rPr lang="en-US" dirty="0" smtClean="0"/>
              <a:t>/day)</a:t>
            </a:r>
            <a:endParaRPr lang="en-US" dirty="0"/>
          </a:p>
        </p:txBody>
      </p:sp>
      <p:sp>
        <p:nvSpPr>
          <p:cNvPr id="44" name="TextBox 43"/>
          <p:cNvSpPr txBox="1"/>
          <p:nvPr/>
        </p:nvSpPr>
        <p:spPr>
          <a:xfrm>
            <a:off x="6157912" y="1502814"/>
            <a:ext cx="2819400" cy="1477328"/>
          </a:xfrm>
          <a:prstGeom prst="rect">
            <a:avLst/>
          </a:prstGeom>
          <a:noFill/>
        </p:spPr>
        <p:txBody>
          <a:bodyPr wrap="square" rtlCol="0">
            <a:spAutoFit/>
          </a:bodyPr>
          <a:lstStyle/>
          <a:p>
            <a:r>
              <a:rPr lang="en-US" u="sng" dirty="0" smtClean="0"/>
              <a:t>Total oil production</a:t>
            </a:r>
            <a:r>
              <a:rPr lang="en-US" dirty="0" smtClean="0"/>
              <a:t>:</a:t>
            </a:r>
          </a:p>
          <a:p>
            <a:r>
              <a:rPr lang="en-US" dirty="0" smtClean="0"/>
              <a:t>   110 </a:t>
            </a:r>
            <a:r>
              <a:rPr lang="en-US" dirty="0" err="1" smtClean="0"/>
              <a:t>bbl</a:t>
            </a:r>
            <a:r>
              <a:rPr lang="en-US" dirty="0" smtClean="0"/>
              <a:t>/month</a:t>
            </a:r>
          </a:p>
          <a:p>
            <a:endParaRPr lang="en-US" dirty="0"/>
          </a:p>
          <a:p>
            <a:r>
              <a:rPr lang="en-US" u="sng" dirty="0" smtClean="0"/>
              <a:t>Total gas production:</a:t>
            </a:r>
          </a:p>
          <a:p>
            <a:r>
              <a:rPr lang="en-US" dirty="0" smtClean="0"/>
              <a:t>   2,400 </a:t>
            </a:r>
            <a:r>
              <a:rPr lang="en-US" dirty="0" err="1" smtClean="0"/>
              <a:t>Mcf</a:t>
            </a:r>
            <a:r>
              <a:rPr lang="en-US" dirty="0" smtClean="0"/>
              <a:t>/month</a:t>
            </a:r>
            <a:endParaRPr lang="en-US" dirty="0"/>
          </a:p>
        </p:txBody>
      </p:sp>
    </p:spTree>
    <p:extLst>
      <p:ext uri="{BB962C8B-B14F-4D97-AF65-F5344CB8AC3E}">
        <p14:creationId xmlns:p14="http://schemas.microsoft.com/office/powerpoint/2010/main" val="266569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a:xfrm>
            <a:off x="4640904" y="2458"/>
            <a:ext cx="4503096" cy="68580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993704" y="5031658"/>
            <a:ext cx="228600" cy="838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841304" y="503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83904" y="1233326"/>
            <a:ext cx="2057400" cy="369332"/>
          </a:xfrm>
          <a:prstGeom prst="rect">
            <a:avLst/>
          </a:prstGeom>
          <a:noFill/>
        </p:spPr>
        <p:txBody>
          <a:bodyPr wrap="square" rtlCol="0">
            <a:spAutoFit/>
          </a:bodyPr>
          <a:lstStyle/>
          <a:p>
            <a:r>
              <a:rPr lang="en-US" dirty="0" smtClean="0"/>
              <a:t>10,000 </a:t>
            </a:r>
            <a:r>
              <a:rPr lang="en-US" dirty="0" err="1" smtClean="0"/>
              <a:t>Mcf</a:t>
            </a:r>
            <a:r>
              <a:rPr lang="en-US" dirty="0" smtClean="0"/>
              <a:t>/month</a:t>
            </a:r>
            <a:endParaRPr lang="en-US" dirty="0"/>
          </a:p>
        </p:txBody>
      </p:sp>
      <p:sp>
        <p:nvSpPr>
          <p:cNvPr id="24" name="TextBox 23"/>
          <p:cNvSpPr txBox="1"/>
          <p:nvPr/>
        </p:nvSpPr>
        <p:spPr>
          <a:xfrm>
            <a:off x="5936304" y="4800600"/>
            <a:ext cx="2057400" cy="369332"/>
          </a:xfrm>
          <a:prstGeom prst="rect">
            <a:avLst/>
          </a:prstGeom>
          <a:noFill/>
        </p:spPr>
        <p:txBody>
          <a:bodyPr wrap="square" rtlCol="0">
            <a:spAutoFit/>
          </a:bodyPr>
          <a:lstStyle/>
          <a:p>
            <a:r>
              <a:rPr lang="en-US" dirty="0" smtClean="0"/>
              <a:t>1,500 </a:t>
            </a:r>
            <a:r>
              <a:rPr lang="en-US" dirty="0" err="1" smtClean="0"/>
              <a:t>Mcf</a:t>
            </a:r>
            <a:r>
              <a:rPr lang="en-US" dirty="0" smtClean="0"/>
              <a:t>/month</a:t>
            </a:r>
            <a:endParaRPr lang="en-US" dirty="0"/>
          </a:p>
        </p:txBody>
      </p:sp>
      <p:cxnSp>
        <p:nvCxnSpPr>
          <p:cNvPr id="25" name="Straight Connector 24"/>
          <p:cNvCxnSpPr/>
          <p:nvPr/>
        </p:nvCxnSpPr>
        <p:spPr>
          <a:xfrm>
            <a:off x="8001000" y="14502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993704" y="1450258"/>
            <a:ext cx="228600" cy="3581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93704" y="2458"/>
            <a:ext cx="228600" cy="145025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229600" y="5365322"/>
            <a:ext cx="1219200" cy="369332"/>
          </a:xfrm>
          <a:prstGeom prst="rect">
            <a:avLst/>
          </a:prstGeom>
          <a:noFill/>
        </p:spPr>
        <p:txBody>
          <a:bodyPr wrap="square" rtlCol="0">
            <a:spAutoFit/>
          </a:bodyPr>
          <a:lstStyle/>
          <a:p>
            <a:r>
              <a:rPr lang="en-US" dirty="0" smtClean="0"/>
              <a:t>3 years</a:t>
            </a:r>
            <a:endParaRPr lang="en-US" dirty="0"/>
          </a:p>
        </p:txBody>
      </p:sp>
      <p:sp>
        <p:nvSpPr>
          <p:cNvPr id="29" name="TextBox 28"/>
          <p:cNvSpPr txBox="1"/>
          <p:nvPr/>
        </p:nvSpPr>
        <p:spPr>
          <a:xfrm>
            <a:off x="8222304" y="2974258"/>
            <a:ext cx="1219200" cy="369332"/>
          </a:xfrm>
          <a:prstGeom prst="rect">
            <a:avLst/>
          </a:prstGeom>
          <a:noFill/>
        </p:spPr>
        <p:txBody>
          <a:bodyPr wrap="square" rtlCol="0">
            <a:spAutoFit/>
          </a:bodyPr>
          <a:lstStyle/>
          <a:p>
            <a:r>
              <a:rPr lang="en-US" dirty="0" smtClean="0"/>
              <a:t>2 years</a:t>
            </a:r>
            <a:endParaRPr lang="en-US" dirty="0"/>
          </a:p>
        </p:txBody>
      </p:sp>
      <p:sp>
        <p:nvSpPr>
          <p:cNvPr id="30" name="TextBox 29"/>
          <p:cNvSpPr txBox="1"/>
          <p:nvPr/>
        </p:nvSpPr>
        <p:spPr>
          <a:xfrm>
            <a:off x="8229600" y="392668"/>
            <a:ext cx="1219200" cy="369332"/>
          </a:xfrm>
          <a:prstGeom prst="rect">
            <a:avLst/>
          </a:prstGeom>
          <a:noFill/>
        </p:spPr>
        <p:txBody>
          <a:bodyPr wrap="square" rtlCol="0">
            <a:spAutoFit/>
          </a:bodyPr>
          <a:lstStyle/>
          <a:p>
            <a:r>
              <a:rPr lang="en-US" dirty="0" smtClean="0"/>
              <a:t>1 year</a:t>
            </a:r>
            <a:endParaRPr lang="en-US" dirty="0"/>
          </a:p>
        </p:txBody>
      </p:sp>
      <p:sp>
        <p:nvSpPr>
          <p:cNvPr id="31" name="TextBox 30"/>
          <p:cNvSpPr txBox="1"/>
          <p:nvPr/>
        </p:nvSpPr>
        <p:spPr>
          <a:xfrm>
            <a:off x="7765104" y="6022258"/>
            <a:ext cx="1219200" cy="461665"/>
          </a:xfrm>
          <a:prstGeom prst="rect">
            <a:avLst/>
          </a:prstGeom>
          <a:noFill/>
        </p:spPr>
        <p:txBody>
          <a:bodyPr wrap="square" rtlCol="0">
            <a:spAutoFit/>
          </a:bodyPr>
          <a:lstStyle/>
          <a:p>
            <a:r>
              <a:rPr lang="en-US" sz="2400" b="1" dirty="0" smtClean="0"/>
              <a:t>Gas</a:t>
            </a:r>
            <a:endParaRPr lang="en-US" sz="2400" b="1" dirty="0"/>
          </a:p>
        </p:txBody>
      </p:sp>
      <p:cxnSp>
        <p:nvCxnSpPr>
          <p:cNvPr id="32" name="Straight Connector 31"/>
          <p:cNvCxnSpPr/>
          <p:nvPr/>
        </p:nvCxnSpPr>
        <p:spPr>
          <a:xfrm>
            <a:off x="7886700" y="145271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248400" y="4114800"/>
            <a:ext cx="1745304" cy="381000"/>
            <a:chOff x="5105400" y="4114800"/>
            <a:chExt cx="1745304" cy="381000"/>
          </a:xfrm>
        </p:grpSpPr>
        <p:sp>
          <p:nvSpPr>
            <p:cNvPr id="34" name="Right Arrow 33"/>
            <p:cNvSpPr/>
            <p:nvPr/>
          </p:nvSpPr>
          <p:spPr>
            <a:xfrm>
              <a:off x="5860104" y="4114800"/>
              <a:ext cx="990600" cy="3235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05400" y="4126468"/>
              <a:ext cx="914400" cy="369332"/>
            </a:xfrm>
            <a:prstGeom prst="rect">
              <a:avLst/>
            </a:prstGeom>
            <a:noFill/>
          </p:spPr>
          <p:txBody>
            <a:bodyPr wrap="square" rtlCol="0">
              <a:spAutoFit/>
            </a:bodyPr>
            <a:lstStyle/>
            <a:p>
              <a:r>
                <a:rPr lang="en-US" dirty="0" smtClean="0"/>
                <a:t>2,400</a:t>
              </a:r>
              <a:endParaRPr lang="en-US" dirty="0"/>
            </a:p>
          </p:txBody>
        </p:sp>
      </p:grpSp>
      <p:sp>
        <p:nvSpPr>
          <p:cNvPr id="46" name="Rectangle 45"/>
          <p:cNvSpPr/>
          <p:nvPr/>
        </p:nvSpPr>
        <p:spPr>
          <a:xfrm>
            <a:off x="0" y="0"/>
            <a:ext cx="4343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28800" y="5029200"/>
            <a:ext cx="228600" cy="838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676400" y="50292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 y="1230868"/>
            <a:ext cx="1828800" cy="369332"/>
          </a:xfrm>
          <a:prstGeom prst="rect">
            <a:avLst/>
          </a:prstGeom>
          <a:noFill/>
        </p:spPr>
        <p:txBody>
          <a:bodyPr wrap="square" rtlCol="0">
            <a:spAutoFit/>
          </a:bodyPr>
          <a:lstStyle/>
          <a:p>
            <a:r>
              <a:rPr lang="en-US" dirty="0" smtClean="0"/>
              <a:t>100 </a:t>
            </a:r>
            <a:r>
              <a:rPr lang="en-US" dirty="0" err="1" smtClean="0"/>
              <a:t>bbl</a:t>
            </a:r>
            <a:r>
              <a:rPr lang="en-US" dirty="0" smtClean="0"/>
              <a:t>/month</a:t>
            </a:r>
            <a:endParaRPr lang="en-US" dirty="0"/>
          </a:p>
        </p:txBody>
      </p:sp>
      <p:sp>
        <p:nvSpPr>
          <p:cNvPr id="6" name="TextBox 5"/>
          <p:cNvSpPr txBox="1"/>
          <p:nvPr/>
        </p:nvSpPr>
        <p:spPr>
          <a:xfrm>
            <a:off x="152400" y="4800600"/>
            <a:ext cx="1828800" cy="369332"/>
          </a:xfrm>
          <a:prstGeom prst="rect">
            <a:avLst/>
          </a:prstGeom>
          <a:noFill/>
        </p:spPr>
        <p:txBody>
          <a:bodyPr wrap="square" rtlCol="0">
            <a:spAutoFit/>
          </a:bodyPr>
          <a:lstStyle/>
          <a:p>
            <a:r>
              <a:rPr lang="en-US" dirty="0" smtClean="0"/>
              <a:t>10 </a:t>
            </a:r>
            <a:r>
              <a:rPr lang="en-US" dirty="0" err="1" smtClean="0"/>
              <a:t>bbl</a:t>
            </a:r>
            <a:r>
              <a:rPr lang="en-US" dirty="0" smtClean="0"/>
              <a:t>/month</a:t>
            </a:r>
            <a:endParaRPr lang="en-US" dirty="0"/>
          </a:p>
        </p:txBody>
      </p:sp>
      <p:cxnSp>
        <p:nvCxnSpPr>
          <p:cNvPr id="7" name="Straight Connector 6"/>
          <p:cNvCxnSpPr/>
          <p:nvPr/>
        </p:nvCxnSpPr>
        <p:spPr>
          <a:xfrm>
            <a:off x="1836096" y="1447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28800" y="1447800"/>
            <a:ext cx="228600" cy="3581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0"/>
            <a:ext cx="228600" cy="145025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64696" y="5362864"/>
            <a:ext cx="1219200" cy="369332"/>
          </a:xfrm>
          <a:prstGeom prst="rect">
            <a:avLst/>
          </a:prstGeom>
          <a:noFill/>
        </p:spPr>
        <p:txBody>
          <a:bodyPr wrap="square" rtlCol="0">
            <a:spAutoFit/>
          </a:bodyPr>
          <a:lstStyle/>
          <a:p>
            <a:r>
              <a:rPr lang="en-US" dirty="0" smtClean="0"/>
              <a:t>3 years</a:t>
            </a:r>
            <a:endParaRPr lang="en-US" dirty="0"/>
          </a:p>
        </p:txBody>
      </p:sp>
      <p:sp>
        <p:nvSpPr>
          <p:cNvPr id="11" name="TextBox 10"/>
          <p:cNvSpPr txBox="1"/>
          <p:nvPr/>
        </p:nvSpPr>
        <p:spPr>
          <a:xfrm>
            <a:off x="823912" y="3084867"/>
            <a:ext cx="1219200" cy="369332"/>
          </a:xfrm>
          <a:prstGeom prst="rect">
            <a:avLst/>
          </a:prstGeom>
          <a:noFill/>
        </p:spPr>
        <p:txBody>
          <a:bodyPr wrap="square" rtlCol="0">
            <a:spAutoFit/>
          </a:bodyPr>
          <a:lstStyle/>
          <a:p>
            <a:r>
              <a:rPr lang="en-US" dirty="0" smtClean="0"/>
              <a:t>2 years</a:t>
            </a:r>
            <a:endParaRPr lang="en-US" dirty="0"/>
          </a:p>
        </p:txBody>
      </p:sp>
      <p:sp>
        <p:nvSpPr>
          <p:cNvPr id="12" name="TextBox 11"/>
          <p:cNvSpPr txBox="1"/>
          <p:nvPr/>
        </p:nvSpPr>
        <p:spPr>
          <a:xfrm>
            <a:off x="2064696" y="390210"/>
            <a:ext cx="1219200" cy="369332"/>
          </a:xfrm>
          <a:prstGeom prst="rect">
            <a:avLst/>
          </a:prstGeom>
          <a:noFill/>
        </p:spPr>
        <p:txBody>
          <a:bodyPr wrap="square" rtlCol="0">
            <a:spAutoFit/>
          </a:bodyPr>
          <a:lstStyle/>
          <a:p>
            <a:r>
              <a:rPr lang="en-US" dirty="0" smtClean="0"/>
              <a:t>1 year</a:t>
            </a:r>
            <a:endParaRPr lang="en-US" dirty="0"/>
          </a:p>
        </p:txBody>
      </p:sp>
      <p:sp>
        <p:nvSpPr>
          <p:cNvPr id="13" name="TextBox 12"/>
          <p:cNvSpPr txBox="1"/>
          <p:nvPr/>
        </p:nvSpPr>
        <p:spPr>
          <a:xfrm>
            <a:off x="1600200" y="6019800"/>
            <a:ext cx="1219200" cy="461665"/>
          </a:xfrm>
          <a:prstGeom prst="rect">
            <a:avLst/>
          </a:prstGeom>
          <a:noFill/>
        </p:spPr>
        <p:txBody>
          <a:bodyPr wrap="square" rtlCol="0">
            <a:spAutoFit/>
          </a:bodyPr>
          <a:lstStyle/>
          <a:p>
            <a:r>
              <a:rPr lang="en-US" sz="2400" b="1" dirty="0" smtClean="0"/>
              <a:t>Oil</a:t>
            </a:r>
            <a:endParaRPr lang="en-US" sz="2400" b="1" dirty="0"/>
          </a:p>
        </p:txBody>
      </p:sp>
      <p:cxnSp>
        <p:nvCxnSpPr>
          <p:cNvPr id="14" name="Straight Connector 13"/>
          <p:cNvCxnSpPr/>
          <p:nvPr/>
        </p:nvCxnSpPr>
        <p:spPr>
          <a:xfrm>
            <a:off x="1721796" y="14502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14600" y="1676400"/>
            <a:ext cx="4343400" cy="2246769"/>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3174 compliance deadline for oil FMPs installed before 1/17/17</a:t>
            </a:r>
          </a:p>
          <a:p>
            <a:pPr algn="ctr"/>
            <a:r>
              <a:rPr lang="en-US" sz="2800" b="1" dirty="0" smtClean="0">
                <a:solidFill>
                  <a:srgbClr val="C00000"/>
                </a:solidFill>
              </a:rPr>
              <a:t>1 year from the “new effective date”</a:t>
            </a:r>
            <a:endParaRPr lang="en-US" sz="2800" b="1" dirty="0">
              <a:solidFill>
                <a:srgbClr val="C00000"/>
              </a:solidFill>
            </a:endParaRPr>
          </a:p>
        </p:txBody>
      </p:sp>
      <p:grpSp>
        <p:nvGrpSpPr>
          <p:cNvPr id="44" name="Group 43"/>
          <p:cNvGrpSpPr/>
          <p:nvPr/>
        </p:nvGrpSpPr>
        <p:grpSpPr>
          <a:xfrm>
            <a:off x="295533" y="905250"/>
            <a:ext cx="1533267" cy="369332"/>
            <a:chOff x="600333" y="905250"/>
            <a:chExt cx="1533267" cy="369332"/>
          </a:xfrm>
        </p:grpSpPr>
        <p:sp>
          <p:nvSpPr>
            <p:cNvPr id="40" name="Right Arrow 39"/>
            <p:cNvSpPr/>
            <p:nvPr/>
          </p:nvSpPr>
          <p:spPr>
            <a:xfrm>
              <a:off x="1143000" y="905250"/>
              <a:ext cx="990600" cy="3235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0333" y="905250"/>
              <a:ext cx="570470" cy="369332"/>
            </a:xfrm>
            <a:prstGeom prst="rect">
              <a:avLst/>
            </a:prstGeom>
            <a:noFill/>
          </p:spPr>
          <p:txBody>
            <a:bodyPr wrap="square" rtlCol="0">
              <a:spAutoFit/>
            </a:bodyPr>
            <a:lstStyle/>
            <a:p>
              <a:r>
                <a:rPr lang="en-US" dirty="0" smtClean="0"/>
                <a:t>110</a:t>
              </a:r>
              <a:endParaRPr lang="en-US" dirty="0"/>
            </a:p>
          </p:txBody>
        </p:sp>
      </p:grpSp>
      <p:sp>
        <p:nvSpPr>
          <p:cNvPr id="48" name="TextBox 47"/>
          <p:cNvSpPr txBox="1"/>
          <p:nvPr/>
        </p:nvSpPr>
        <p:spPr>
          <a:xfrm>
            <a:off x="2638120" y="5867400"/>
            <a:ext cx="4343400" cy="954107"/>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Applies to all </a:t>
            </a:r>
            <a:r>
              <a:rPr lang="en-US" sz="2800" b="1" u="sng" dirty="0" smtClean="0"/>
              <a:t>oil</a:t>
            </a:r>
            <a:r>
              <a:rPr lang="en-US" sz="2800" b="1" dirty="0" smtClean="0"/>
              <a:t> FMPs on the lease, CA, or PA</a:t>
            </a:r>
            <a:endParaRPr lang="en-US" sz="2800" b="1" dirty="0">
              <a:solidFill>
                <a:srgbClr val="C00000"/>
              </a:solidFill>
            </a:endParaRPr>
          </a:p>
        </p:txBody>
      </p:sp>
    </p:spTree>
    <p:extLst>
      <p:ext uri="{BB962C8B-B14F-4D97-AF65-F5344CB8AC3E}">
        <p14:creationId xmlns:p14="http://schemas.microsoft.com/office/powerpoint/2010/main" val="23744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Rectangle 16"/>
          <p:cNvSpPr>
            <a:spLocks noChangeArrowheads="1"/>
          </p:cNvSpPr>
          <p:nvPr/>
        </p:nvSpPr>
        <p:spPr bwMode="auto">
          <a:xfrm>
            <a:off x="598488" y="695325"/>
            <a:ext cx="5370512" cy="570547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164854"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288679" y="2009773"/>
            <a:ext cx="8112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9" name="Text Box 37"/>
          <p:cNvSpPr txBox="1">
            <a:spLocks noChangeArrowheads="1"/>
          </p:cNvSpPr>
          <p:nvPr/>
        </p:nvSpPr>
        <p:spPr bwMode="auto">
          <a:xfrm>
            <a:off x="700881" y="820399"/>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NMN-16114</a:t>
            </a:r>
          </a:p>
        </p:txBody>
      </p:sp>
      <p:sp>
        <p:nvSpPr>
          <p:cNvPr id="9258" name="Text Box 80"/>
          <p:cNvSpPr txBox="1">
            <a:spLocks noChangeArrowheads="1"/>
          </p:cNvSpPr>
          <p:nvPr/>
        </p:nvSpPr>
        <p:spPr bwMode="auto">
          <a:xfrm>
            <a:off x="1036638" y="2071688"/>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dirty="0" smtClean="0">
                <a:solidFill>
                  <a:srgbClr val="000000"/>
                </a:solidFill>
              </a:rPr>
              <a:t>1-2</a:t>
            </a:r>
          </a:p>
        </p:txBody>
      </p:sp>
      <p:grpSp>
        <p:nvGrpSpPr>
          <p:cNvPr id="5" name="Group 4"/>
          <p:cNvGrpSpPr/>
          <p:nvPr/>
        </p:nvGrpSpPr>
        <p:grpSpPr>
          <a:xfrm rot="16200000">
            <a:off x="1542716" y="1865041"/>
            <a:ext cx="1343213" cy="330742"/>
            <a:chOff x="2983690" y="1196501"/>
            <a:chExt cx="1343213" cy="330742"/>
          </a:xfrm>
        </p:grpSpPr>
        <p:sp>
          <p:nvSpPr>
            <p:cNvPr id="3" name="Rectangle 2"/>
            <p:cNvSpPr/>
            <p:nvPr/>
          </p:nvSpPr>
          <p:spPr>
            <a:xfrm>
              <a:off x="3132306" y="1196502"/>
              <a:ext cx="1050588" cy="330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06392" y="1196502"/>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983690" y="1196501"/>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Elbow Connector 6"/>
          <p:cNvCxnSpPr>
            <a:stCxn id="4" idx="6"/>
          </p:cNvCxnSpPr>
          <p:nvPr/>
        </p:nvCxnSpPr>
        <p:spPr>
          <a:xfrm rot="5400000" flipH="1" flipV="1">
            <a:off x="4039153" y="-774242"/>
            <a:ext cx="308218" cy="3957876"/>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214664" y="2667000"/>
            <a:ext cx="1138136" cy="321012"/>
          </a:xfrm>
          <a:custGeom>
            <a:avLst/>
            <a:gdLst>
              <a:gd name="connsiteX0" fmla="*/ 0 w 1138136"/>
              <a:gd name="connsiteY0" fmla="*/ 0 h 321012"/>
              <a:gd name="connsiteX1" fmla="*/ 9728 w 1138136"/>
              <a:gd name="connsiteY1" fmla="*/ 321012 h 321012"/>
              <a:gd name="connsiteX2" fmla="*/ 1138136 w 1138136"/>
              <a:gd name="connsiteY2" fmla="*/ 321012 h 321012"/>
            </a:gdLst>
            <a:ahLst/>
            <a:cxnLst>
              <a:cxn ang="0">
                <a:pos x="connsiteX0" y="connsiteY0"/>
              </a:cxn>
              <a:cxn ang="0">
                <a:pos x="connsiteX1" y="connsiteY1"/>
              </a:cxn>
              <a:cxn ang="0">
                <a:pos x="connsiteX2" y="connsiteY2"/>
              </a:cxn>
            </a:cxnLst>
            <a:rect l="l" t="t" r="r" b="b"/>
            <a:pathLst>
              <a:path w="1138136" h="321012">
                <a:moveTo>
                  <a:pt x="0" y="0"/>
                </a:moveTo>
                <a:lnTo>
                  <a:pt x="9728" y="321012"/>
                </a:lnTo>
                <a:lnTo>
                  <a:pt x="1138136" y="32101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3331723" y="2117725"/>
            <a:ext cx="750358" cy="1057275"/>
            <a:chOff x="3690923" y="1114425"/>
            <a:chExt cx="750358" cy="1057275"/>
          </a:xfrm>
          <a:solidFill>
            <a:srgbClr val="FF0000"/>
          </a:solidFill>
        </p:grpSpPr>
        <p:sp>
          <p:nvSpPr>
            <p:cNvPr id="74" name="Oval 73"/>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8" name="AutoShape 12"/>
          <p:cNvSpPr>
            <a:spLocks noChangeArrowheads="1"/>
          </p:cNvSpPr>
          <p:nvPr/>
        </p:nvSpPr>
        <p:spPr bwMode="auto">
          <a:xfrm>
            <a:off x="4782766" y="820399"/>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1" name="Oval 17"/>
          <p:cNvSpPr>
            <a:spLocks noChangeArrowheads="1"/>
          </p:cNvSpPr>
          <p:nvPr/>
        </p:nvSpPr>
        <p:spPr bwMode="auto">
          <a:xfrm>
            <a:off x="997255" y="4800252"/>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82" name="Line 18"/>
          <p:cNvSpPr>
            <a:spLocks noChangeShapeType="1"/>
          </p:cNvSpPr>
          <p:nvPr/>
        </p:nvSpPr>
        <p:spPr bwMode="auto">
          <a:xfrm flipV="1">
            <a:off x="1121080" y="4932012"/>
            <a:ext cx="8112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83" name="Text Box 80"/>
          <p:cNvSpPr txBox="1">
            <a:spLocks noChangeArrowheads="1"/>
          </p:cNvSpPr>
          <p:nvPr/>
        </p:nvSpPr>
        <p:spPr bwMode="auto">
          <a:xfrm>
            <a:off x="884238" y="5043488"/>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dirty="0" smtClean="0">
                <a:solidFill>
                  <a:srgbClr val="000000"/>
                </a:solidFill>
              </a:rPr>
              <a:t>2-2</a:t>
            </a:r>
          </a:p>
        </p:txBody>
      </p:sp>
      <p:grpSp>
        <p:nvGrpSpPr>
          <p:cNvPr id="84" name="Group 83"/>
          <p:cNvGrpSpPr/>
          <p:nvPr/>
        </p:nvGrpSpPr>
        <p:grpSpPr>
          <a:xfrm rot="16200000">
            <a:off x="1375117" y="4787280"/>
            <a:ext cx="1343213" cy="330742"/>
            <a:chOff x="2983690" y="1196501"/>
            <a:chExt cx="1343213" cy="330742"/>
          </a:xfrm>
        </p:grpSpPr>
        <p:sp>
          <p:nvSpPr>
            <p:cNvPr id="85" name="Rectangle 84"/>
            <p:cNvSpPr/>
            <p:nvPr/>
          </p:nvSpPr>
          <p:spPr>
            <a:xfrm>
              <a:off x="3132306" y="1196502"/>
              <a:ext cx="1050588" cy="330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006392" y="1196502"/>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983690" y="1196501"/>
              <a:ext cx="320511" cy="3307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Elbow Connector 87"/>
          <p:cNvCxnSpPr>
            <a:stCxn id="86" idx="6"/>
          </p:cNvCxnSpPr>
          <p:nvPr/>
        </p:nvCxnSpPr>
        <p:spPr>
          <a:xfrm rot="5400000" flipH="1" flipV="1">
            <a:off x="3871554" y="2147997"/>
            <a:ext cx="308218" cy="3957876"/>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2047065" y="5589239"/>
            <a:ext cx="1138136" cy="321012"/>
          </a:xfrm>
          <a:custGeom>
            <a:avLst/>
            <a:gdLst>
              <a:gd name="connsiteX0" fmla="*/ 0 w 1138136"/>
              <a:gd name="connsiteY0" fmla="*/ 0 h 321012"/>
              <a:gd name="connsiteX1" fmla="*/ 9728 w 1138136"/>
              <a:gd name="connsiteY1" fmla="*/ 321012 h 321012"/>
              <a:gd name="connsiteX2" fmla="*/ 1138136 w 1138136"/>
              <a:gd name="connsiteY2" fmla="*/ 321012 h 321012"/>
            </a:gdLst>
            <a:ahLst/>
            <a:cxnLst>
              <a:cxn ang="0">
                <a:pos x="connsiteX0" y="connsiteY0"/>
              </a:cxn>
              <a:cxn ang="0">
                <a:pos x="connsiteX1" y="connsiteY1"/>
              </a:cxn>
              <a:cxn ang="0">
                <a:pos x="connsiteX2" y="connsiteY2"/>
              </a:cxn>
            </a:cxnLst>
            <a:rect l="l" t="t" r="r" b="b"/>
            <a:pathLst>
              <a:path w="1138136" h="321012">
                <a:moveTo>
                  <a:pt x="0" y="0"/>
                </a:moveTo>
                <a:lnTo>
                  <a:pt x="9728" y="321012"/>
                </a:lnTo>
                <a:lnTo>
                  <a:pt x="1138136" y="321012"/>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3164124" y="5039964"/>
            <a:ext cx="750358" cy="1057275"/>
            <a:chOff x="3690923" y="1114425"/>
            <a:chExt cx="750358" cy="1057275"/>
          </a:xfrm>
          <a:solidFill>
            <a:srgbClr val="FF0000"/>
          </a:solidFill>
        </p:grpSpPr>
        <p:sp>
          <p:nvSpPr>
            <p:cNvPr id="91" name="Oval 9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AutoShape 12"/>
          <p:cNvSpPr>
            <a:spLocks noChangeArrowheads="1"/>
          </p:cNvSpPr>
          <p:nvPr/>
        </p:nvSpPr>
        <p:spPr bwMode="auto">
          <a:xfrm>
            <a:off x="4615167" y="3742638"/>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7" name="TextBox 16"/>
          <p:cNvSpPr txBox="1"/>
          <p:nvPr/>
        </p:nvSpPr>
        <p:spPr>
          <a:xfrm>
            <a:off x="4082081" y="2827506"/>
            <a:ext cx="1701800" cy="369332"/>
          </a:xfrm>
          <a:prstGeom prst="rect">
            <a:avLst/>
          </a:prstGeom>
          <a:noFill/>
        </p:spPr>
        <p:txBody>
          <a:bodyPr wrap="square" rtlCol="0">
            <a:spAutoFit/>
          </a:bodyPr>
          <a:lstStyle/>
          <a:p>
            <a:r>
              <a:rPr lang="en-US" dirty="0" smtClean="0"/>
              <a:t>90 </a:t>
            </a:r>
            <a:r>
              <a:rPr lang="en-US" dirty="0" err="1" smtClean="0"/>
              <a:t>bbl</a:t>
            </a:r>
            <a:r>
              <a:rPr lang="en-US" dirty="0" smtClean="0"/>
              <a:t>/month</a:t>
            </a:r>
            <a:endParaRPr lang="en-US" dirty="0"/>
          </a:p>
        </p:txBody>
      </p:sp>
      <p:sp>
        <p:nvSpPr>
          <p:cNvPr id="100" name="TextBox 99"/>
          <p:cNvSpPr txBox="1"/>
          <p:nvPr/>
        </p:nvSpPr>
        <p:spPr>
          <a:xfrm>
            <a:off x="3931866" y="5720551"/>
            <a:ext cx="1701800" cy="369332"/>
          </a:xfrm>
          <a:prstGeom prst="rect">
            <a:avLst/>
          </a:prstGeom>
          <a:noFill/>
        </p:spPr>
        <p:txBody>
          <a:bodyPr wrap="square" rtlCol="0">
            <a:spAutoFit/>
          </a:bodyPr>
          <a:lstStyle/>
          <a:p>
            <a:r>
              <a:rPr lang="en-US" dirty="0" smtClean="0"/>
              <a:t>20 </a:t>
            </a:r>
            <a:r>
              <a:rPr lang="en-US" dirty="0" err="1"/>
              <a:t>b</a:t>
            </a:r>
            <a:r>
              <a:rPr lang="en-US" dirty="0" err="1" smtClean="0"/>
              <a:t>bl</a:t>
            </a:r>
            <a:r>
              <a:rPr lang="en-US" dirty="0" smtClean="0"/>
              <a:t>/month</a:t>
            </a:r>
            <a:endParaRPr lang="en-US" dirty="0"/>
          </a:p>
        </p:txBody>
      </p:sp>
      <p:sp>
        <p:nvSpPr>
          <p:cNvPr id="101" name="TextBox 100"/>
          <p:cNvSpPr txBox="1"/>
          <p:nvPr/>
        </p:nvSpPr>
        <p:spPr>
          <a:xfrm>
            <a:off x="4136652" y="1355601"/>
            <a:ext cx="1832347" cy="646331"/>
          </a:xfrm>
          <a:prstGeom prst="rect">
            <a:avLst/>
          </a:prstGeom>
          <a:noFill/>
        </p:spPr>
        <p:txBody>
          <a:bodyPr wrap="square" rtlCol="0">
            <a:spAutoFit/>
          </a:bodyPr>
          <a:lstStyle/>
          <a:p>
            <a:pPr algn="ctr"/>
            <a:r>
              <a:rPr lang="en-US" dirty="0" smtClean="0"/>
              <a:t>1500 </a:t>
            </a:r>
            <a:r>
              <a:rPr lang="en-US" dirty="0" err="1" smtClean="0"/>
              <a:t>Mcf</a:t>
            </a:r>
            <a:r>
              <a:rPr lang="en-US" dirty="0" smtClean="0"/>
              <a:t>/month</a:t>
            </a:r>
          </a:p>
          <a:p>
            <a:pPr algn="ctr"/>
            <a:r>
              <a:rPr lang="en-US" dirty="0" smtClean="0"/>
              <a:t>(50 </a:t>
            </a:r>
            <a:r>
              <a:rPr lang="en-US" dirty="0" err="1" smtClean="0"/>
              <a:t>Mcf</a:t>
            </a:r>
            <a:r>
              <a:rPr lang="en-US" dirty="0" smtClean="0"/>
              <a:t>/day)</a:t>
            </a:r>
            <a:endParaRPr lang="en-US" dirty="0"/>
          </a:p>
        </p:txBody>
      </p:sp>
      <p:sp>
        <p:nvSpPr>
          <p:cNvPr id="102" name="TextBox 101"/>
          <p:cNvSpPr txBox="1"/>
          <p:nvPr/>
        </p:nvSpPr>
        <p:spPr>
          <a:xfrm>
            <a:off x="4025663" y="4256634"/>
            <a:ext cx="1701800" cy="646331"/>
          </a:xfrm>
          <a:prstGeom prst="rect">
            <a:avLst/>
          </a:prstGeom>
          <a:noFill/>
        </p:spPr>
        <p:txBody>
          <a:bodyPr wrap="square" rtlCol="0">
            <a:spAutoFit/>
          </a:bodyPr>
          <a:lstStyle/>
          <a:p>
            <a:pPr algn="ctr"/>
            <a:r>
              <a:rPr lang="en-US" dirty="0" smtClean="0"/>
              <a:t>900 </a:t>
            </a:r>
            <a:r>
              <a:rPr lang="en-US" dirty="0" err="1" smtClean="0"/>
              <a:t>Mcf</a:t>
            </a:r>
            <a:r>
              <a:rPr lang="en-US" dirty="0" smtClean="0"/>
              <a:t>/month</a:t>
            </a:r>
            <a:br>
              <a:rPr lang="en-US" dirty="0" smtClean="0"/>
            </a:br>
            <a:r>
              <a:rPr lang="en-US" dirty="0" smtClean="0"/>
              <a:t>(30 </a:t>
            </a:r>
            <a:r>
              <a:rPr lang="en-US" dirty="0" err="1" smtClean="0"/>
              <a:t>Mcf</a:t>
            </a:r>
            <a:r>
              <a:rPr lang="en-US" dirty="0" smtClean="0"/>
              <a:t>/day)</a:t>
            </a:r>
            <a:endParaRPr lang="en-US" dirty="0"/>
          </a:p>
        </p:txBody>
      </p:sp>
    </p:spTree>
    <p:extLst>
      <p:ext uri="{BB962C8B-B14F-4D97-AF65-F5344CB8AC3E}">
        <p14:creationId xmlns:p14="http://schemas.microsoft.com/office/powerpoint/2010/main" val="1846665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 name="Rectangle 46"/>
          <p:cNvSpPr/>
          <p:nvPr/>
        </p:nvSpPr>
        <p:spPr>
          <a:xfrm>
            <a:off x="4640904" y="2458"/>
            <a:ext cx="4503096" cy="68580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0304" y="5031658"/>
            <a:ext cx="228600" cy="838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307904" y="503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01852" y="1233326"/>
            <a:ext cx="1641948" cy="369332"/>
          </a:xfrm>
          <a:prstGeom prst="rect">
            <a:avLst/>
          </a:prstGeom>
          <a:noFill/>
        </p:spPr>
        <p:txBody>
          <a:bodyPr wrap="square" rtlCol="0">
            <a:spAutoFit/>
          </a:bodyPr>
          <a:lstStyle/>
          <a:p>
            <a:r>
              <a:rPr lang="en-US" dirty="0" smtClean="0"/>
              <a:t>200 </a:t>
            </a:r>
            <a:r>
              <a:rPr lang="en-US" dirty="0" err="1" smtClean="0"/>
              <a:t>Mcf</a:t>
            </a:r>
            <a:r>
              <a:rPr lang="en-US" dirty="0" smtClean="0"/>
              <a:t>/day</a:t>
            </a:r>
            <a:endParaRPr lang="en-US" dirty="0"/>
          </a:p>
        </p:txBody>
      </p:sp>
      <p:sp>
        <p:nvSpPr>
          <p:cNvPr id="18" name="TextBox 17"/>
          <p:cNvSpPr txBox="1"/>
          <p:nvPr/>
        </p:nvSpPr>
        <p:spPr>
          <a:xfrm>
            <a:off x="5901852" y="4846992"/>
            <a:ext cx="1358022" cy="369332"/>
          </a:xfrm>
          <a:prstGeom prst="rect">
            <a:avLst/>
          </a:prstGeom>
          <a:noFill/>
        </p:spPr>
        <p:txBody>
          <a:bodyPr wrap="square" rtlCol="0">
            <a:spAutoFit/>
          </a:bodyPr>
          <a:lstStyle/>
          <a:p>
            <a:r>
              <a:rPr lang="en-US" dirty="0" smtClean="0"/>
              <a:t>35 </a:t>
            </a:r>
            <a:r>
              <a:rPr lang="en-US" dirty="0" err="1" smtClean="0"/>
              <a:t>Mcf</a:t>
            </a:r>
            <a:r>
              <a:rPr lang="en-US" dirty="0" smtClean="0"/>
              <a:t>/day</a:t>
            </a:r>
            <a:endParaRPr lang="en-US" dirty="0"/>
          </a:p>
        </p:txBody>
      </p:sp>
      <p:cxnSp>
        <p:nvCxnSpPr>
          <p:cNvPr id="19" name="Straight Connector 18"/>
          <p:cNvCxnSpPr/>
          <p:nvPr/>
        </p:nvCxnSpPr>
        <p:spPr>
          <a:xfrm>
            <a:off x="7467600" y="14502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60304" y="1450258"/>
            <a:ext cx="228600" cy="3581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60304" y="2458"/>
            <a:ext cx="228600" cy="145025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696200" y="5365322"/>
            <a:ext cx="1219200" cy="369332"/>
          </a:xfrm>
          <a:prstGeom prst="rect">
            <a:avLst/>
          </a:prstGeom>
          <a:noFill/>
        </p:spPr>
        <p:txBody>
          <a:bodyPr wrap="square" rtlCol="0">
            <a:spAutoFit/>
          </a:bodyPr>
          <a:lstStyle/>
          <a:p>
            <a:r>
              <a:rPr lang="en-US" dirty="0" smtClean="0"/>
              <a:t>3 years</a:t>
            </a:r>
            <a:endParaRPr lang="en-US" dirty="0"/>
          </a:p>
        </p:txBody>
      </p:sp>
      <p:sp>
        <p:nvSpPr>
          <p:cNvPr id="23" name="TextBox 22"/>
          <p:cNvSpPr txBox="1"/>
          <p:nvPr/>
        </p:nvSpPr>
        <p:spPr>
          <a:xfrm>
            <a:off x="7688904" y="2974258"/>
            <a:ext cx="1219200" cy="369332"/>
          </a:xfrm>
          <a:prstGeom prst="rect">
            <a:avLst/>
          </a:prstGeom>
          <a:noFill/>
        </p:spPr>
        <p:txBody>
          <a:bodyPr wrap="square" rtlCol="0">
            <a:spAutoFit/>
          </a:bodyPr>
          <a:lstStyle/>
          <a:p>
            <a:r>
              <a:rPr lang="en-US" dirty="0" smtClean="0"/>
              <a:t>2 years</a:t>
            </a:r>
            <a:endParaRPr lang="en-US" dirty="0"/>
          </a:p>
        </p:txBody>
      </p:sp>
      <p:sp>
        <p:nvSpPr>
          <p:cNvPr id="24" name="TextBox 23"/>
          <p:cNvSpPr txBox="1"/>
          <p:nvPr/>
        </p:nvSpPr>
        <p:spPr>
          <a:xfrm>
            <a:off x="7696200" y="392668"/>
            <a:ext cx="1219200" cy="369332"/>
          </a:xfrm>
          <a:prstGeom prst="rect">
            <a:avLst/>
          </a:prstGeom>
          <a:noFill/>
        </p:spPr>
        <p:txBody>
          <a:bodyPr wrap="square" rtlCol="0">
            <a:spAutoFit/>
          </a:bodyPr>
          <a:lstStyle/>
          <a:p>
            <a:r>
              <a:rPr lang="en-US" dirty="0" smtClean="0"/>
              <a:t>1 year</a:t>
            </a:r>
            <a:endParaRPr lang="en-US" dirty="0"/>
          </a:p>
        </p:txBody>
      </p:sp>
      <p:sp>
        <p:nvSpPr>
          <p:cNvPr id="25" name="TextBox 24"/>
          <p:cNvSpPr txBox="1"/>
          <p:nvPr/>
        </p:nvSpPr>
        <p:spPr>
          <a:xfrm>
            <a:off x="7231704" y="6022258"/>
            <a:ext cx="1219200" cy="461665"/>
          </a:xfrm>
          <a:prstGeom prst="rect">
            <a:avLst/>
          </a:prstGeom>
          <a:noFill/>
        </p:spPr>
        <p:txBody>
          <a:bodyPr wrap="square" rtlCol="0">
            <a:spAutoFit/>
          </a:bodyPr>
          <a:lstStyle/>
          <a:p>
            <a:r>
              <a:rPr lang="en-US" sz="2400" b="1" dirty="0" smtClean="0"/>
              <a:t>Gas</a:t>
            </a:r>
            <a:endParaRPr lang="en-US" sz="2400" b="1" dirty="0"/>
          </a:p>
        </p:txBody>
      </p:sp>
      <p:cxnSp>
        <p:nvCxnSpPr>
          <p:cNvPr id="26" name="Straight Connector 25"/>
          <p:cNvCxnSpPr/>
          <p:nvPr/>
        </p:nvCxnSpPr>
        <p:spPr>
          <a:xfrm>
            <a:off x="7353300" y="145271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2400" y="556257"/>
            <a:ext cx="4343399" cy="1384995"/>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3175 compliance deadline for gas FMPs installed before 1/17/17</a:t>
            </a:r>
          </a:p>
        </p:txBody>
      </p:sp>
      <p:grpSp>
        <p:nvGrpSpPr>
          <p:cNvPr id="3" name="Group 2"/>
          <p:cNvGrpSpPr/>
          <p:nvPr/>
        </p:nvGrpSpPr>
        <p:grpSpPr>
          <a:xfrm>
            <a:off x="163749" y="2134768"/>
            <a:ext cx="7303851" cy="2425564"/>
            <a:chOff x="163749" y="2134768"/>
            <a:chExt cx="7303851" cy="2425564"/>
          </a:xfrm>
        </p:grpSpPr>
        <p:grpSp>
          <p:nvGrpSpPr>
            <p:cNvPr id="45" name="Group 44"/>
            <p:cNvGrpSpPr/>
            <p:nvPr/>
          </p:nvGrpSpPr>
          <p:grpSpPr>
            <a:xfrm>
              <a:off x="6096000" y="4191000"/>
              <a:ext cx="1371600" cy="369332"/>
              <a:chOff x="5479104" y="3810000"/>
              <a:chExt cx="1371600" cy="369332"/>
            </a:xfrm>
          </p:grpSpPr>
          <p:sp>
            <p:nvSpPr>
              <p:cNvPr id="41" name="Right Arrow 40"/>
              <p:cNvSpPr/>
              <p:nvPr/>
            </p:nvSpPr>
            <p:spPr>
              <a:xfrm>
                <a:off x="5860104" y="3810000"/>
                <a:ext cx="990600" cy="3235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479104" y="3810000"/>
                <a:ext cx="457200" cy="369332"/>
              </a:xfrm>
              <a:prstGeom prst="rect">
                <a:avLst/>
              </a:prstGeom>
              <a:noFill/>
            </p:spPr>
            <p:txBody>
              <a:bodyPr wrap="square" rtlCol="0">
                <a:spAutoFit/>
              </a:bodyPr>
              <a:lstStyle/>
              <a:p>
                <a:r>
                  <a:rPr lang="en-US" dirty="0" smtClean="0"/>
                  <a:t>50</a:t>
                </a:r>
                <a:endParaRPr lang="en-US" dirty="0"/>
              </a:p>
            </p:txBody>
          </p:sp>
        </p:grpSp>
        <p:sp>
          <p:nvSpPr>
            <p:cNvPr id="49" name="TextBox 48"/>
            <p:cNvSpPr txBox="1"/>
            <p:nvPr/>
          </p:nvSpPr>
          <p:spPr>
            <a:xfrm>
              <a:off x="163749" y="2134768"/>
              <a:ext cx="4343399" cy="523220"/>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Well 1-2: </a:t>
              </a:r>
              <a:r>
                <a:rPr lang="en-US" sz="2800" b="1" dirty="0" smtClean="0">
                  <a:solidFill>
                    <a:srgbClr val="C00000"/>
                  </a:solidFill>
                </a:rPr>
                <a:t>1/17/19</a:t>
              </a:r>
              <a:r>
                <a:rPr lang="en-US" sz="2800" b="1" dirty="0" smtClean="0"/>
                <a:t>  </a:t>
              </a:r>
            </a:p>
          </p:txBody>
        </p:sp>
      </p:grpSp>
      <p:grpSp>
        <p:nvGrpSpPr>
          <p:cNvPr id="27" name="Group 26"/>
          <p:cNvGrpSpPr/>
          <p:nvPr/>
        </p:nvGrpSpPr>
        <p:grpSpPr>
          <a:xfrm>
            <a:off x="152399" y="2810388"/>
            <a:ext cx="7307905" cy="2737979"/>
            <a:chOff x="152399" y="2810388"/>
            <a:chExt cx="7307905" cy="2737979"/>
          </a:xfrm>
        </p:grpSpPr>
        <p:grpSp>
          <p:nvGrpSpPr>
            <p:cNvPr id="36" name="Group 35"/>
            <p:cNvGrpSpPr/>
            <p:nvPr/>
          </p:nvGrpSpPr>
          <p:grpSpPr>
            <a:xfrm>
              <a:off x="6088704" y="5179035"/>
              <a:ext cx="1371600" cy="369332"/>
              <a:chOff x="5479104" y="4114800"/>
              <a:chExt cx="1371600" cy="369332"/>
            </a:xfrm>
          </p:grpSpPr>
          <p:sp>
            <p:nvSpPr>
              <p:cNvPr id="37" name="Right Arrow 36"/>
              <p:cNvSpPr/>
              <p:nvPr/>
            </p:nvSpPr>
            <p:spPr>
              <a:xfrm>
                <a:off x="5860104" y="4114800"/>
                <a:ext cx="990600" cy="3235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479104" y="4114800"/>
                <a:ext cx="457200" cy="369332"/>
              </a:xfrm>
              <a:prstGeom prst="rect">
                <a:avLst/>
              </a:prstGeom>
              <a:noFill/>
            </p:spPr>
            <p:txBody>
              <a:bodyPr wrap="square" rtlCol="0">
                <a:spAutoFit/>
              </a:bodyPr>
              <a:lstStyle/>
              <a:p>
                <a:r>
                  <a:rPr lang="en-US" dirty="0" smtClean="0"/>
                  <a:t>30</a:t>
                </a:r>
                <a:endParaRPr lang="en-US" dirty="0"/>
              </a:p>
            </p:txBody>
          </p:sp>
        </p:grpSp>
        <p:sp>
          <p:nvSpPr>
            <p:cNvPr id="50" name="TextBox 49"/>
            <p:cNvSpPr txBox="1"/>
            <p:nvPr/>
          </p:nvSpPr>
          <p:spPr>
            <a:xfrm>
              <a:off x="152399" y="2810388"/>
              <a:ext cx="4343399" cy="523220"/>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Well 2-2: </a:t>
              </a:r>
              <a:r>
                <a:rPr lang="en-US" sz="2800" b="1" dirty="0" smtClean="0">
                  <a:solidFill>
                    <a:srgbClr val="C00000"/>
                  </a:solidFill>
                </a:rPr>
                <a:t>1/17/20</a:t>
              </a:r>
              <a:r>
                <a:rPr lang="en-US" sz="2800" b="1" dirty="0" smtClean="0"/>
                <a:t>  </a:t>
              </a:r>
            </a:p>
          </p:txBody>
        </p:sp>
      </p:grpSp>
      <p:sp>
        <p:nvSpPr>
          <p:cNvPr id="28" name="TextBox 27"/>
          <p:cNvSpPr txBox="1"/>
          <p:nvPr/>
        </p:nvSpPr>
        <p:spPr>
          <a:xfrm>
            <a:off x="163749" y="4872417"/>
            <a:ext cx="4343399" cy="1384995"/>
          </a:xfrm>
          <a:prstGeom prst="rect">
            <a:avLst/>
          </a:prstGeom>
          <a:solidFill>
            <a:schemeClr val="bg1"/>
          </a:solidFill>
          <a:effectLst>
            <a:outerShdw blurRad="76200" dist="127000" dir="2700000" algn="tl" rotWithShape="0">
              <a:prstClr val="black">
                <a:alpha val="40000"/>
              </a:prstClr>
            </a:outerShdw>
          </a:effectLst>
        </p:spPr>
        <p:txBody>
          <a:bodyPr wrap="square" rtlCol="0">
            <a:spAutoFit/>
          </a:bodyPr>
          <a:lstStyle/>
          <a:p>
            <a:pPr algn="ctr"/>
            <a:r>
              <a:rPr lang="en-US" sz="2800" b="1" dirty="0" smtClean="0"/>
              <a:t>Compliance on an FMP basis, not on a lease basis</a:t>
            </a:r>
          </a:p>
        </p:txBody>
      </p:sp>
    </p:spTree>
    <p:extLst>
      <p:ext uri="{BB962C8B-B14F-4D97-AF65-F5344CB8AC3E}">
        <p14:creationId xmlns:p14="http://schemas.microsoft.com/office/powerpoint/2010/main" val="231352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7643" y="2754769"/>
            <a:ext cx="8255237" cy="1446550"/>
          </a:xfrm>
          <a:prstGeom prst="rect">
            <a:avLst/>
          </a:prstGeom>
          <a:noFill/>
        </p:spPr>
        <p:txBody>
          <a:bodyPr wrap="square" rtlCol="0">
            <a:spAutoFit/>
          </a:bodyPr>
          <a:lstStyle/>
          <a:p>
            <a:pPr algn="ctr"/>
            <a:r>
              <a:rPr lang="en-US" sz="4400" b="1" dirty="0" smtClean="0">
                <a:solidFill>
                  <a:srgbClr val="FFFF00"/>
                </a:solidFill>
              </a:rPr>
              <a:t>Facility Measurement Point (FMP)</a:t>
            </a:r>
          </a:p>
          <a:p>
            <a:pPr algn="ctr"/>
            <a:r>
              <a:rPr lang="en-US" sz="4400" b="1" dirty="0" smtClean="0">
                <a:solidFill>
                  <a:srgbClr val="FFFF00"/>
                </a:solidFill>
              </a:rPr>
              <a:t>(3170 and 3173)</a:t>
            </a:r>
            <a:endParaRPr lang="en-US" sz="4400" b="1" dirty="0">
              <a:solidFill>
                <a:schemeClr val="bg1"/>
              </a:solidFill>
            </a:endParaRPr>
          </a:p>
        </p:txBody>
      </p:sp>
    </p:spTree>
    <p:extLst>
      <p:ext uri="{BB962C8B-B14F-4D97-AF65-F5344CB8AC3E}">
        <p14:creationId xmlns:p14="http://schemas.microsoft.com/office/powerpoint/2010/main" val="3558174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6124754"/>
          </a:xfrm>
          <a:prstGeom prst="rect">
            <a:avLst/>
          </a:prstGeom>
          <a:noFill/>
        </p:spPr>
        <p:txBody>
          <a:bodyPr wrap="square" rtlCol="0">
            <a:spAutoFit/>
          </a:bodyPr>
          <a:lstStyle/>
          <a:p>
            <a:pPr algn="ctr"/>
            <a:r>
              <a:rPr lang="en-US" sz="3200" b="1" dirty="0" smtClean="0">
                <a:solidFill>
                  <a:srgbClr val="FFFF00"/>
                </a:solidFill>
              </a:rPr>
              <a:t>3170.3 – Definition</a:t>
            </a:r>
          </a:p>
          <a:p>
            <a:endParaRPr lang="en-US" sz="800" b="1" dirty="0" smtClean="0">
              <a:solidFill>
                <a:schemeClr val="bg1"/>
              </a:solidFill>
            </a:endParaRPr>
          </a:p>
          <a:p>
            <a:endParaRPr lang="en-US" sz="2800" b="1" dirty="0">
              <a:solidFill>
                <a:schemeClr val="bg1"/>
              </a:solidFill>
            </a:endParaRPr>
          </a:p>
          <a:p>
            <a:r>
              <a:rPr lang="en-US" sz="2000" i="1" dirty="0">
                <a:solidFill>
                  <a:schemeClr val="bg1"/>
                </a:solidFill>
              </a:rPr>
              <a:t>Facility measurement point (FMP</a:t>
            </a:r>
            <a:r>
              <a:rPr lang="en-US" sz="2000" i="1" dirty="0" smtClean="0">
                <a:solidFill>
                  <a:schemeClr val="bg1"/>
                </a:solidFill>
              </a:rPr>
              <a:t>) </a:t>
            </a:r>
            <a:r>
              <a:rPr lang="en-US" sz="2000" dirty="0" smtClean="0">
                <a:solidFill>
                  <a:schemeClr val="bg1"/>
                </a:solidFill>
              </a:rPr>
              <a:t>means </a:t>
            </a:r>
            <a:r>
              <a:rPr lang="en-US" sz="2000" dirty="0">
                <a:solidFill>
                  <a:schemeClr val="bg1"/>
                </a:solidFill>
              </a:rPr>
              <a:t>a BLM-approved point where </a:t>
            </a:r>
            <a:r>
              <a:rPr lang="en-US" sz="2000" dirty="0" smtClean="0">
                <a:solidFill>
                  <a:schemeClr val="bg1"/>
                </a:solidFill>
              </a:rPr>
              <a:t>oil or </a:t>
            </a:r>
            <a:r>
              <a:rPr lang="en-US" sz="2000" dirty="0">
                <a:solidFill>
                  <a:schemeClr val="bg1"/>
                </a:solidFill>
              </a:rPr>
              <a:t>gas produced from a Federal </a:t>
            </a:r>
            <a:r>
              <a:rPr lang="en-US" sz="2000" dirty="0" smtClean="0">
                <a:solidFill>
                  <a:schemeClr val="bg1"/>
                </a:solidFill>
              </a:rPr>
              <a:t>or Indian </a:t>
            </a:r>
            <a:r>
              <a:rPr lang="en-US" sz="2000" dirty="0">
                <a:solidFill>
                  <a:schemeClr val="bg1"/>
                </a:solidFill>
              </a:rPr>
              <a:t>lease, unit PA, or CA is </a:t>
            </a:r>
            <a:r>
              <a:rPr lang="en-US" sz="2000" dirty="0" smtClean="0">
                <a:solidFill>
                  <a:schemeClr val="bg1"/>
                </a:solidFill>
              </a:rPr>
              <a:t>measured and </a:t>
            </a:r>
            <a:r>
              <a:rPr lang="en-US" sz="2000" dirty="0">
                <a:solidFill>
                  <a:schemeClr val="bg1"/>
                </a:solidFill>
              </a:rPr>
              <a:t>the measurement affects </a:t>
            </a:r>
            <a:r>
              <a:rPr lang="en-US" sz="2000" dirty="0" smtClean="0">
                <a:solidFill>
                  <a:schemeClr val="bg1"/>
                </a:solidFill>
              </a:rPr>
              <a:t>the calculation </a:t>
            </a:r>
            <a:r>
              <a:rPr lang="en-US" sz="2000" dirty="0">
                <a:solidFill>
                  <a:schemeClr val="bg1"/>
                </a:solidFill>
              </a:rPr>
              <a:t>of the volume or quality </a:t>
            </a:r>
            <a:r>
              <a:rPr lang="en-US" sz="2000" dirty="0" smtClean="0">
                <a:solidFill>
                  <a:schemeClr val="bg1"/>
                </a:solidFill>
              </a:rPr>
              <a:t>of production </a:t>
            </a:r>
            <a:r>
              <a:rPr lang="en-US" sz="2000" dirty="0">
                <a:solidFill>
                  <a:schemeClr val="bg1"/>
                </a:solidFill>
              </a:rPr>
              <a:t>on which royalty is owed</a:t>
            </a:r>
            <a:r>
              <a:rPr lang="en-US" sz="2000" dirty="0" smtClean="0">
                <a:solidFill>
                  <a:schemeClr val="bg1"/>
                </a:solidFill>
              </a:rPr>
              <a:t>. FMP </a:t>
            </a:r>
            <a:r>
              <a:rPr lang="en-US" sz="2000" dirty="0">
                <a:solidFill>
                  <a:schemeClr val="bg1"/>
                </a:solidFill>
              </a:rPr>
              <a:t>includes, but is not limited to, </a:t>
            </a:r>
            <a:r>
              <a:rPr lang="en-US" sz="2000" dirty="0" smtClean="0">
                <a:solidFill>
                  <a:schemeClr val="bg1"/>
                </a:solidFill>
              </a:rPr>
              <a:t>the approved </a:t>
            </a:r>
            <a:r>
              <a:rPr lang="en-US" sz="2000" dirty="0">
                <a:solidFill>
                  <a:schemeClr val="bg1"/>
                </a:solidFill>
              </a:rPr>
              <a:t>point of royalty </a:t>
            </a:r>
            <a:r>
              <a:rPr lang="en-US" sz="2000" dirty="0" smtClean="0">
                <a:solidFill>
                  <a:schemeClr val="bg1"/>
                </a:solidFill>
              </a:rPr>
              <a:t>measurement and </a:t>
            </a:r>
            <a:r>
              <a:rPr lang="en-US" sz="2000" dirty="0">
                <a:solidFill>
                  <a:schemeClr val="bg1"/>
                </a:solidFill>
              </a:rPr>
              <a:t>measurement points relevant </a:t>
            </a:r>
            <a:r>
              <a:rPr lang="en-US" sz="2000" dirty="0" smtClean="0">
                <a:solidFill>
                  <a:schemeClr val="bg1"/>
                </a:solidFill>
              </a:rPr>
              <a:t>to determining </a:t>
            </a:r>
            <a:r>
              <a:rPr lang="en-US" sz="2000" dirty="0">
                <a:solidFill>
                  <a:schemeClr val="bg1"/>
                </a:solidFill>
              </a:rPr>
              <a:t>the allocation </a:t>
            </a:r>
            <a:r>
              <a:rPr lang="en-US" sz="2000" dirty="0" smtClean="0">
                <a:solidFill>
                  <a:schemeClr val="bg1"/>
                </a:solidFill>
              </a:rPr>
              <a:t>of production </a:t>
            </a:r>
            <a:r>
              <a:rPr lang="en-US" sz="2000" dirty="0">
                <a:solidFill>
                  <a:schemeClr val="bg1"/>
                </a:solidFill>
              </a:rPr>
              <a:t>to Federal or Indian leases</a:t>
            </a:r>
            <a:r>
              <a:rPr lang="en-US" sz="2000" dirty="0" smtClean="0">
                <a:solidFill>
                  <a:schemeClr val="bg1"/>
                </a:solidFill>
              </a:rPr>
              <a:t>, unit </a:t>
            </a:r>
            <a:r>
              <a:rPr lang="en-US" sz="2000" dirty="0">
                <a:solidFill>
                  <a:schemeClr val="bg1"/>
                </a:solidFill>
              </a:rPr>
              <a:t>PAs, or CAs. However, </a:t>
            </a:r>
            <a:r>
              <a:rPr lang="en-US" sz="2000" dirty="0" smtClean="0">
                <a:solidFill>
                  <a:schemeClr val="bg1"/>
                </a:solidFill>
              </a:rPr>
              <a:t>allocation facilities </a:t>
            </a:r>
            <a:r>
              <a:rPr lang="en-US" sz="2000" dirty="0">
                <a:solidFill>
                  <a:schemeClr val="bg1"/>
                </a:solidFill>
              </a:rPr>
              <a:t>that are part of a </a:t>
            </a:r>
            <a:r>
              <a:rPr lang="en-US" sz="2000" dirty="0" smtClean="0">
                <a:solidFill>
                  <a:schemeClr val="bg1"/>
                </a:solidFill>
              </a:rPr>
              <a:t>commingling and </a:t>
            </a:r>
            <a:r>
              <a:rPr lang="en-US" sz="2000" dirty="0">
                <a:solidFill>
                  <a:schemeClr val="bg1"/>
                </a:solidFill>
              </a:rPr>
              <a:t>allocation approval under § </a:t>
            </a:r>
            <a:r>
              <a:rPr lang="en-US" sz="2000" dirty="0" smtClean="0">
                <a:solidFill>
                  <a:schemeClr val="bg1"/>
                </a:solidFill>
              </a:rPr>
              <a:t>3173.15 or </a:t>
            </a:r>
            <a:r>
              <a:rPr lang="en-US" sz="2000" dirty="0">
                <a:solidFill>
                  <a:schemeClr val="bg1"/>
                </a:solidFill>
              </a:rPr>
              <a:t>that are part of a commingling </a:t>
            </a:r>
            <a:r>
              <a:rPr lang="en-US" sz="2000" dirty="0" smtClean="0">
                <a:solidFill>
                  <a:schemeClr val="bg1"/>
                </a:solidFill>
              </a:rPr>
              <a:t>and allocation </a:t>
            </a:r>
            <a:r>
              <a:rPr lang="en-US" sz="2000" dirty="0">
                <a:solidFill>
                  <a:schemeClr val="bg1"/>
                </a:solidFill>
              </a:rPr>
              <a:t>approval approved after </a:t>
            </a:r>
            <a:r>
              <a:rPr lang="en-US" sz="2000" dirty="0" smtClean="0">
                <a:solidFill>
                  <a:schemeClr val="bg1"/>
                </a:solidFill>
              </a:rPr>
              <a:t>July 9</a:t>
            </a:r>
            <a:r>
              <a:rPr lang="en-US" sz="2000" dirty="0">
                <a:solidFill>
                  <a:schemeClr val="bg1"/>
                </a:solidFill>
              </a:rPr>
              <a:t>, 2013, are not FMPs. An FMP also</a:t>
            </a:r>
          </a:p>
          <a:p>
            <a:r>
              <a:rPr lang="en-US" sz="2000" dirty="0">
                <a:solidFill>
                  <a:schemeClr val="bg1"/>
                </a:solidFill>
              </a:rPr>
              <a:t>includes a meter or </a:t>
            </a:r>
            <a:r>
              <a:rPr lang="en-US" sz="2000" dirty="0" smtClean="0">
                <a:solidFill>
                  <a:schemeClr val="bg1"/>
                </a:solidFill>
              </a:rPr>
              <a:t>measurement facility </a:t>
            </a:r>
            <a:r>
              <a:rPr lang="en-US" sz="2000" dirty="0">
                <a:solidFill>
                  <a:schemeClr val="bg1"/>
                </a:solidFill>
              </a:rPr>
              <a:t>used in the determination of </a:t>
            </a:r>
            <a:r>
              <a:rPr lang="en-US" sz="2000" dirty="0" smtClean="0">
                <a:solidFill>
                  <a:schemeClr val="bg1"/>
                </a:solidFill>
              </a:rPr>
              <a:t>the volume </a:t>
            </a:r>
            <a:r>
              <a:rPr lang="en-US" sz="2000" dirty="0">
                <a:solidFill>
                  <a:schemeClr val="bg1"/>
                </a:solidFill>
              </a:rPr>
              <a:t>or quality of royalty-bearing </a:t>
            </a:r>
            <a:r>
              <a:rPr lang="en-US" sz="2000" dirty="0" smtClean="0">
                <a:solidFill>
                  <a:schemeClr val="bg1"/>
                </a:solidFill>
              </a:rPr>
              <a:t>oil or </a:t>
            </a:r>
            <a:r>
              <a:rPr lang="en-US" sz="2000" dirty="0">
                <a:solidFill>
                  <a:schemeClr val="bg1"/>
                </a:solidFill>
              </a:rPr>
              <a:t>gas produced before BLM approval </a:t>
            </a:r>
            <a:r>
              <a:rPr lang="en-US" sz="2000" dirty="0" smtClean="0">
                <a:solidFill>
                  <a:schemeClr val="bg1"/>
                </a:solidFill>
              </a:rPr>
              <a:t>of an </a:t>
            </a:r>
            <a:r>
              <a:rPr lang="en-US" sz="2000" dirty="0">
                <a:solidFill>
                  <a:schemeClr val="bg1"/>
                </a:solidFill>
              </a:rPr>
              <a:t>FMP under § 3173.12. An FMP </a:t>
            </a:r>
            <a:r>
              <a:rPr lang="en-US" sz="2000" dirty="0" smtClean="0">
                <a:solidFill>
                  <a:schemeClr val="bg1"/>
                </a:solidFill>
              </a:rPr>
              <a:t>must be </a:t>
            </a:r>
            <a:r>
              <a:rPr lang="en-US" sz="2000" dirty="0">
                <a:solidFill>
                  <a:schemeClr val="bg1"/>
                </a:solidFill>
              </a:rPr>
              <a:t>located on the lease, unit, </a:t>
            </a:r>
            <a:r>
              <a:rPr lang="en-US" sz="2000" dirty="0" smtClean="0">
                <a:solidFill>
                  <a:schemeClr val="bg1"/>
                </a:solidFill>
              </a:rPr>
              <a:t>or communitized </a:t>
            </a:r>
            <a:r>
              <a:rPr lang="en-US" sz="2000" dirty="0">
                <a:solidFill>
                  <a:schemeClr val="bg1"/>
                </a:solidFill>
              </a:rPr>
              <a:t>area unless the </a:t>
            </a:r>
            <a:r>
              <a:rPr lang="en-US" sz="2000" dirty="0" smtClean="0">
                <a:solidFill>
                  <a:schemeClr val="bg1"/>
                </a:solidFill>
              </a:rPr>
              <a:t>BLM approves </a:t>
            </a:r>
            <a:r>
              <a:rPr lang="en-US" sz="2000" dirty="0">
                <a:solidFill>
                  <a:schemeClr val="bg1"/>
                </a:solidFill>
              </a:rPr>
              <a:t>measurement off the lease</a:t>
            </a:r>
            <a:r>
              <a:rPr lang="en-US" sz="2000" dirty="0" smtClean="0">
                <a:solidFill>
                  <a:schemeClr val="bg1"/>
                </a:solidFill>
              </a:rPr>
              <a:t>, unit</a:t>
            </a:r>
            <a:r>
              <a:rPr lang="en-US" sz="2000" dirty="0">
                <a:solidFill>
                  <a:schemeClr val="bg1"/>
                </a:solidFill>
              </a:rPr>
              <a:t>, or CA. The BLM will not </a:t>
            </a:r>
            <a:r>
              <a:rPr lang="en-US" sz="2000" dirty="0" smtClean="0">
                <a:solidFill>
                  <a:schemeClr val="bg1"/>
                </a:solidFill>
              </a:rPr>
              <a:t>approve a </a:t>
            </a:r>
            <a:r>
              <a:rPr lang="en-US" sz="2000" dirty="0">
                <a:solidFill>
                  <a:schemeClr val="bg1"/>
                </a:solidFill>
              </a:rPr>
              <a:t>gas processing plant tailgate </a:t>
            </a:r>
            <a:r>
              <a:rPr lang="en-US" sz="2000" dirty="0" smtClean="0">
                <a:solidFill>
                  <a:schemeClr val="bg1"/>
                </a:solidFill>
              </a:rPr>
              <a:t>meter located </a:t>
            </a:r>
            <a:r>
              <a:rPr lang="en-US" sz="2000" dirty="0">
                <a:solidFill>
                  <a:schemeClr val="bg1"/>
                </a:solidFill>
              </a:rPr>
              <a:t>off the lease, unit, or CA, as </a:t>
            </a:r>
            <a:r>
              <a:rPr lang="en-US" sz="2000" dirty="0" smtClean="0">
                <a:solidFill>
                  <a:schemeClr val="bg1"/>
                </a:solidFill>
              </a:rPr>
              <a:t>an FMP</a:t>
            </a:r>
            <a:r>
              <a:rPr lang="en-US" sz="2000" dirty="0">
                <a:solidFill>
                  <a:schemeClr val="bg1"/>
                </a:solidFill>
              </a:rPr>
              <a:t>.</a:t>
            </a:r>
            <a:endParaRPr lang="en-US" sz="20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2484510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6678751"/>
          </a:xfrm>
          <a:prstGeom prst="rect">
            <a:avLst/>
          </a:prstGeom>
          <a:noFill/>
        </p:spPr>
        <p:txBody>
          <a:bodyPr wrap="square" rtlCol="0">
            <a:spAutoFit/>
          </a:bodyPr>
          <a:lstStyle/>
          <a:p>
            <a:pPr algn="ctr"/>
            <a:r>
              <a:rPr lang="en-US" sz="3200" b="1" dirty="0" smtClean="0">
                <a:solidFill>
                  <a:srgbClr val="FFFF00"/>
                </a:solidFill>
              </a:rPr>
              <a:t>3170.3 – Definition (simple)</a:t>
            </a:r>
          </a:p>
          <a:p>
            <a:endParaRPr lang="en-US" sz="800" b="1" dirty="0" smtClean="0">
              <a:solidFill>
                <a:srgbClr val="00B0F0"/>
              </a:solidFill>
            </a:endParaRPr>
          </a:p>
          <a:p>
            <a:endParaRPr lang="en-US" sz="2800" b="1" dirty="0">
              <a:solidFill>
                <a:schemeClr val="bg1"/>
              </a:solidFill>
            </a:endParaRPr>
          </a:p>
          <a:p>
            <a:r>
              <a:rPr lang="en-US" sz="2800" dirty="0" smtClean="0">
                <a:solidFill>
                  <a:schemeClr val="bg1"/>
                </a:solidFill>
              </a:rPr>
              <a:t>An FMP is a measurement facility that affects the calculation </a:t>
            </a:r>
            <a:r>
              <a:rPr lang="en-US" sz="2800" dirty="0">
                <a:solidFill>
                  <a:schemeClr val="bg1"/>
                </a:solidFill>
              </a:rPr>
              <a:t>of the volume or quality </a:t>
            </a:r>
            <a:r>
              <a:rPr lang="en-US" sz="2800" dirty="0" smtClean="0">
                <a:solidFill>
                  <a:schemeClr val="bg1"/>
                </a:solidFill>
              </a:rPr>
              <a:t>of production </a:t>
            </a:r>
            <a:r>
              <a:rPr lang="en-US" sz="2800" dirty="0">
                <a:solidFill>
                  <a:schemeClr val="bg1"/>
                </a:solidFill>
              </a:rPr>
              <a:t>on which royalty is </a:t>
            </a:r>
            <a:r>
              <a:rPr lang="en-US" sz="2800" dirty="0" smtClean="0">
                <a:solidFill>
                  <a:schemeClr val="bg1"/>
                </a:solidFill>
              </a:rPr>
              <a:t>owed, whether or not the BLM has approved it or it has been assigned an FMP number. </a:t>
            </a:r>
          </a:p>
          <a:p>
            <a:endParaRPr lang="en-US" sz="2800" b="1" dirty="0">
              <a:solidFill>
                <a:schemeClr val="bg1"/>
              </a:solidFill>
            </a:endParaRPr>
          </a:p>
          <a:p>
            <a:r>
              <a:rPr lang="en-US" sz="2800" b="1" dirty="0">
                <a:solidFill>
                  <a:schemeClr val="bg1"/>
                </a:solidFill>
              </a:rPr>
              <a:t>An FMP does not include:</a:t>
            </a:r>
          </a:p>
          <a:p>
            <a:endParaRPr lang="en-US" sz="2800" b="1" dirty="0">
              <a:solidFill>
                <a:schemeClr val="bg1"/>
              </a:solidFill>
            </a:endParaRPr>
          </a:p>
          <a:p>
            <a:pPr marL="457200" indent="-457200">
              <a:buFont typeface="Arial" panose="020B0604020202020204" pitchFamily="34" charset="0"/>
              <a:buChar char="•"/>
            </a:pPr>
            <a:r>
              <a:rPr lang="en-US" sz="2800" dirty="0">
                <a:solidFill>
                  <a:schemeClr val="bg1"/>
                </a:solidFill>
              </a:rPr>
              <a:t>Allocation facilities that are part of a commingling approval issued under IM 2013-152 or 3173.14. </a:t>
            </a:r>
          </a:p>
          <a:p>
            <a:pPr marL="457200" indent="-457200">
              <a:buFont typeface="Arial" panose="020B0604020202020204" pitchFamily="34" charset="0"/>
              <a:buChar char="•"/>
            </a:pPr>
            <a:r>
              <a:rPr lang="en-US" sz="2800" dirty="0">
                <a:solidFill>
                  <a:schemeClr val="bg1"/>
                </a:solidFill>
              </a:rPr>
              <a:t>Tailgate meters at gas plants that are not located on the lease, CA, or unit PA.  </a:t>
            </a:r>
          </a:p>
          <a:p>
            <a:endParaRPr lang="en-US" sz="28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22945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141293" cy="4524315"/>
          </a:xfrm>
          <a:prstGeom prst="rect">
            <a:avLst/>
          </a:prstGeom>
          <a:noFill/>
        </p:spPr>
        <p:txBody>
          <a:bodyPr wrap="square" rtlCol="0">
            <a:spAutoFit/>
          </a:bodyPr>
          <a:lstStyle/>
          <a:p>
            <a:pPr algn="ctr"/>
            <a:r>
              <a:rPr lang="en-US" sz="3200" b="1" dirty="0" smtClean="0">
                <a:solidFill>
                  <a:srgbClr val="FFFF00"/>
                </a:solidFill>
              </a:rPr>
              <a:t>3173.12(a)(1) – Location</a:t>
            </a:r>
          </a:p>
          <a:p>
            <a:endParaRPr lang="en-US" sz="800" b="1" dirty="0" smtClean="0">
              <a:solidFill>
                <a:srgbClr val="00B0F0"/>
              </a:solidFill>
            </a:endParaRPr>
          </a:p>
          <a:p>
            <a:endParaRPr lang="en-US" sz="2800" b="1" dirty="0">
              <a:solidFill>
                <a:schemeClr val="bg1"/>
              </a:solidFill>
            </a:endParaRPr>
          </a:p>
          <a:p>
            <a:r>
              <a:rPr lang="en-US" sz="2800" dirty="0">
                <a:solidFill>
                  <a:schemeClr val="bg1"/>
                </a:solidFill>
              </a:rPr>
              <a:t>Unless otherwise approved, </a:t>
            </a:r>
            <a:r>
              <a:rPr lang="en-US" sz="2800" dirty="0" smtClean="0">
                <a:solidFill>
                  <a:schemeClr val="bg1"/>
                </a:solidFill>
              </a:rPr>
              <a:t>the FMP(s</a:t>
            </a:r>
            <a:r>
              <a:rPr lang="en-US" sz="2800" dirty="0">
                <a:solidFill>
                  <a:schemeClr val="bg1"/>
                </a:solidFill>
              </a:rPr>
              <a:t>) for all Federal and Indian </a:t>
            </a:r>
            <a:r>
              <a:rPr lang="en-US" sz="2800" dirty="0" smtClean="0">
                <a:solidFill>
                  <a:schemeClr val="bg1"/>
                </a:solidFill>
              </a:rPr>
              <a:t>leases, unit </a:t>
            </a:r>
            <a:r>
              <a:rPr lang="en-US" sz="2800" dirty="0">
                <a:solidFill>
                  <a:schemeClr val="bg1"/>
                </a:solidFill>
              </a:rPr>
              <a:t>PAs, or CAs must be located </a:t>
            </a:r>
            <a:r>
              <a:rPr lang="en-US" sz="2800" dirty="0" smtClean="0">
                <a:solidFill>
                  <a:schemeClr val="bg1"/>
                </a:solidFill>
              </a:rPr>
              <a:t>within the </a:t>
            </a:r>
            <a:r>
              <a:rPr lang="en-US" sz="2800" dirty="0">
                <a:solidFill>
                  <a:schemeClr val="bg1"/>
                </a:solidFill>
              </a:rPr>
              <a:t>boundaries of the lease, unit, </a:t>
            </a:r>
            <a:r>
              <a:rPr lang="en-US" sz="2800" dirty="0" smtClean="0">
                <a:solidFill>
                  <a:schemeClr val="bg1"/>
                </a:solidFill>
              </a:rPr>
              <a:t>or communitized </a:t>
            </a:r>
            <a:r>
              <a:rPr lang="en-US" sz="2800" dirty="0">
                <a:solidFill>
                  <a:schemeClr val="bg1"/>
                </a:solidFill>
              </a:rPr>
              <a:t>area from which </a:t>
            </a:r>
            <a:r>
              <a:rPr lang="en-US" sz="2800" dirty="0" smtClean="0">
                <a:solidFill>
                  <a:schemeClr val="bg1"/>
                </a:solidFill>
              </a:rPr>
              <a:t>the production </a:t>
            </a:r>
            <a:r>
              <a:rPr lang="en-US" sz="2800" dirty="0">
                <a:solidFill>
                  <a:schemeClr val="bg1"/>
                </a:solidFill>
              </a:rPr>
              <a:t>originated and </a:t>
            </a:r>
            <a:r>
              <a:rPr lang="en-US" sz="2800" dirty="0" smtClean="0">
                <a:solidFill>
                  <a:schemeClr val="bg1"/>
                </a:solidFill>
              </a:rPr>
              <a:t>must measure </a:t>
            </a:r>
            <a:r>
              <a:rPr lang="en-US" sz="2800" dirty="0">
                <a:solidFill>
                  <a:schemeClr val="bg1"/>
                </a:solidFill>
              </a:rPr>
              <a:t>only production from </a:t>
            </a:r>
            <a:r>
              <a:rPr lang="en-US" sz="2800" dirty="0" smtClean="0">
                <a:solidFill>
                  <a:schemeClr val="bg1"/>
                </a:solidFill>
              </a:rPr>
              <a:t>that lease</a:t>
            </a:r>
            <a:r>
              <a:rPr lang="en-US" sz="2800" dirty="0">
                <a:solidFill>
                  <a:schemeClr val="bg1"/>
                </a:solidFill>
              </a:rPr>
              <a:t>, unit PA, or CA</a:t>
            </a:r>
            <a:r>
              <a:rPr lang="en-US" sz="2800" dirty="0" smtClean="0">
                <a:solidFill>
                  <a:schemeClr val="bg1"/>
                </a:solidFill>
              </a:rPr>
              <a:t> </a:t>
            </a:r>
            <a:endParaRPr lang="en-US" sz="2800" dirty="0">
              <a:solidFill>
                <a:schemeClr val="bg1"/>
              </a:solidFill>
            </a:endParaRPr>
          </a:p>
          <a:p>
            <a:endParaRPr lang="en-US" sz="28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663077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6801862"/>
          </a:xfrm>
          <a:prstGeom prst="rect">
            <a:avLst/>
          </a:prstGeom>
          <a:noFill/>
        </p:spPr>
        <p:txBody>
          <a:bodyPr wrap="square" rtlCol="0">
            <a:spAutoFit/>
          </a:bodyPr>
          <a:lstStyle/>
          <a:p>
            <a:pPr algn="ctr"/>
            <a:r>
              <a:rPr lang="en-US" sz="3600" b="1" dirty="0" smtClean="0">
                <a:solidFill>
                  <a:srgbClr val="FFFF00"/>
                </a:solidFill>
              </a:rPr>
              <a:t> Why are FMPs Significant?</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The </a:t>
            </a:r>
            <a:r>
              <a:rPr lang="en-US" sz="2800" dirty="0">
                <a:solidFill>
                  <a:schemeClr val="bg1"/>
                </a:solidFill>
              </a:rPr>
              <a:t>regulations (3173, 3174, 3175) </a:t>
            </a:r>
            <a:r>
              <a:rPr lang="en-US" sz="2800" dirty="0" smtClean="0">
                <a:solidFill>
                  <a:schemeClr val="bg1"/>
                </a:solidFill>
              </a:rPr>
              <a:t>primarily apply </a:t>
            </a:r>
            <a:r>
              <a:rPr lang="en-US" sz="2800" dirty="0">
                <a:solidFill>
                  <a:schemeClr val="bg1"/>
                </a:solidFill>
              </a:rPr>
              <a:t>to </a:t>
            </a:r>
            <a:r>
              <a:rPr lang="en-US" sz="2800" dirty="0" smtClean="0">
                <a:solidFill>
                  <a:schemeClr val="bg1"/>
                </a:solidFill>
              </a:rPr>
              <a:t>FMPs</a:t>
            </a:r>
          </a:p>
          <a:p>
            <a:pPr marL="457200" indent="-457200">
              <a:buFont typeface="Arial" panose="020B0604020202020204" pitchFamily="34" charset="0"/>
              <a:buChar char="•"/>
            </a:pPr>
            <a:r>
              <a:rPr lang="en-US" sz="2800" dirty="0" smtClean="0">
                <a:solidFill>
                  <a:schemeClr val="bg1"/>
                </a:solidFill>
              </a:rPr>
              <a:t>Operators use the volumes and qualities determined by the FMP for OGOR B/C reporting*</a:t>
            </a:r>
          </a:p>
          <a:p>
            <a:pPr marL="457200" indent="-457200">
              <a:buFont typeface="Arial" panose="020B0604020202020204" pitchFamily="34" charset="0"/>
              <a:buChar char="•"/>
            </a:pPr>
            <a:r>
              <a:rPr lang="en-US" sz="2800" dirty="0" smtClean="0">
                <a:solidFill>
                  <a:schemeClr val="bg1"/>
                </a:solidFill>
              </a:rPr>
              <a:t>Requires approval from the BLM</a:t>
            </a:r>
          </a:p>
          <a:p>
            <a:pPr marL="457200" indent="-457200">
              <a:buFont typeface="Arial" panose="020B0604020202020204" pitchFamily="34" charset="0"/>
              <a:buChar char="•"/>
            </a:pPr>
            <a:r>
              <a:rPr lang="en-US" sz="2800" dirty="0" smtClean="0">
                <a:solidFill>
                  <a:schemeClr val="bg1"/>
                </a:solidFill>
              </a:rPr>
              <a:t>Requires an FMP number generated by the BLM</a:t>
            </a: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smtClean="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smtClean="0">
              <a:solidFill>
                <a:schemeClr val="bg1"/>
              </a:solidFill>
            </a:endParaRPr>
          </a:p>
          <a:p>
            <a:endParaRPr lang="en-US" sz="2800" dirty="0">
              <a:solidFill>
                <a:schemeClr val="bg1"/>
              </a:solidFill>
            </a:endParaRPr>
          </a:p>
          <a:p>
            <a:r>
              <a:rPr lang="en-US" sz="2000" dirty="0" smtClean="0">
                <a:solidFill>
                  <a:schemeClr val="bg1"/>
                </a:solidFill>
              </a:rPr>
              <a:t>*There may be some exceptions, typically dealing with royalty-free use.</a:t>
            </a:r>
            <a:r>
              <a:rPr lang="en-US" sz="2800" dirty="0" smtClean="0">
                <a:solidFill>
                  <a:schemeClr val="bg1"/>
                </a:solidFill>
              </a:rPr>
              <a:t> </a:t>
            </a:r>
          </a:p>
        </p:txBody>
      </p:sp>
    </p:spTree>
    <p:extLst>
      <p:ext uri="{BB962C8B-B14F-4D97-AF65-F5344CB8AC3E}">
        <p14:creationId xmlns:p14="http://schemas.microsoft.com/office/powerpoint/2010/main" val="3689109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9240" name="Group 24"/>
          <p:cNvGrpSpPr>
            <a:grpSpLocks/>
          </p:cNvGrpSpPr>
          <p:nvPr/>
        </p:nvGrpSpPr>
        <p:grpSpPr bwMode="auto">
          <a:xfrm>
            <a:off x="2308225" y="793750"/>
            <a:ext cx="3151188" cy="4316413"/>
            <a:chOff x="1454" y="500"/>
            <a:chExt cx="1985" cy="2719"/>
          </a:xfrm>
        </p:grpSpPr>
        <p:sp>
          <p:nvSpPr>
            <p:cNvPr id="9275" name="AutoShape 25"/>
            <p:cNvSpPr>
              <a:spLocks noChangeArrowheads="1"/>
            </p:cNvSpPr>
            <p:nvPr/>
          </p:nvSpPr>
          <p:spPr bwMode="auto">
            <a:xfrm>
              <a:off x="3181" y="2929"/>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1504" y="500"/>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1811" y="1531"/>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1454" y="1106"/>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grpSp>
        <p:nvGrpSpPr>
          <p:cNvPr id="9254" name="Group 45"/>
          <p:cNvGrpSpPr>
            <a:grpSpLocks/>
          </p:cNvGrpSpPr>
          <p:nvPr/>
        </p:nvGrpSpPr>
        <p:grpSpPr bwMode="auto">
          <a:xfrm>
            <a:off x="2252663" y="812800"/>
            <a:ext cx="6169025" cy="4887913"/>
            <a:chOff x="1419" y="520"/>
            <a:chExt cx="3886" cy="3079"/>
          </a:xfrm>
        </p:grpSpPr>
        <p:sp>
          <p:nvSpPr>
            <p:cNvPr id="9264" name="Text Box 46"/>
            <p:cNvSpPr txBox="1">
              <a:spLocks noChangeArrowheads="1"/>
            </p:cNvSpPr>
            <p:nvPr/>
          </p:nvSpPr>
          <p:spPr bwMode="auto">
            <a:xfrm>
              <a:off x="1491" y="52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1419" y="1144"/>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1795" y="15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1475" y="232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1451" y="2936"/>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1779" y="336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3963" y="116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3163" y="29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4971" y="200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gr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2" name="TextBox 1"/>
          <p:cNvSpPr txBox="1"/>
          <p:nvPr/>
        </p:nvSpPr>
        <p:spPr>
          <a:xfrm>
            <a:off x="3649662" y="95160"/>
            <a:ext cx="4596289" cy="1200329"/>
          </a:xfrm>
          <a:prstGeom prst="rect">
            <a:avLst/>
          </a:prstGeom>
          <a:noFill/>
        </p:spPr>
        <p:txBody>
          <a:bodyPr wrap="square" rtlCol="0">
            <a:spAutoFit/>
          </a:bodyPr>
          <a:lstStyle/>
          <a:p>
            <a:r>
              <a:rPr lang="en-US" sz="3600" b="1" dirty="0" smtClean="0"/>
              <a:t>What are the FMP(s) for CA-16114? </a:t>
            </a:r>
            <a:endParaRPr lang="en-US" sz="3600" b="1" dirty="0"/>
          </a:p>
        </p:txBody>
      </p:sp>
    </p:spTree>
    <p:extLst>
      <p:ext uri="{BB962C8B-B14F-4D97-AF65-F5344CB8AC3E}">
        <p14:creationId xmlns:p14="http://schemas.microsoft.com/office/powerpoint/2010/main" val="24578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5946" y="228600"/>
            <a:ext cx="8255237" cy="5447645"/>
          </a:xfrm>
          <a:prstGeom prst="rect">
            <a:avLst/>
          </a:prstGeom>
          <a:noFill/>
        </p:spPr>
        <p:txBody>
          <a:bodyPr wrap="square" rtlCol="0">
            <a:spAutoFit/>
          </a:bodyPr>
          <a:lstStyle/>
          <a:p>
            <a:pPr algn="ctr"/>
            <a:r>
              <a:rPr lang="en-US" sz="6000" b="1" dirty="0" smtClean="0">
                <a:solidFill>
                  <a:srgbClr val="FFFF00"/>
                </a:solidFill>
              </a:rPr>
              <a:t>The New Rules</a:t>
            </a:r>
          </a:p>
          <a:p>
            <a:endParaRPr lang="en-US" sz="3200" b="1" dirty="0">
              <a:solidFill>
                <a:schemeClr val="bg1"/>
              </a:solidFill>
            </a:endParaRPr>
          </a:p>
          <a:p>
            <a:pPr marL="457200" indent="-457200">
              <a:buFont typeface="Arial" panose="020B0604020202020204" pitchFamily="34" charset="0"/>
              <a:buChar char="•"/>
            </a:pPr>
            <a:r>
              <a:rPr lang="en-US" sz="3200" b="1" dirty="0" smtClean="0">
                <a:solidFill>
                  <a:schemeClr val="bg1"/>
                </a:solidFill>
              </a:rPr>
              <a:t>3173 – Site Security, FMP, Commingling, Off-lease measurement</a:t>
            </a:r>
          </a:p>
          <a:p>
            <a:pPr marL="457200" indent="-457200">
              <a:buFont typeface="Arial" panose="020B0604020202020204" pitchFamily="34" charset="0"/>
              <a:buChar char="•"/>
            </a:pPr>
            <a:r>
              <a:rPr lang="en-US" sz="3200" b="1" dirty="0" smtClean="0">
                <a:solidFill>
                  <a:schemeClr val="bg1"/>
                </a:solidFill>
              </a:rPr>
              <a:t>3174 – Oil Measurement</a:t>
            </a:r>
          </a:p>
          <a:p>
            <a:pPr marL="457200" indent="-457200">
              <a:buFont typeface="Arial" panose="020B0604020202020204" pitchFamily="34" charset="0"/>
              <a:buChar char="•"/>
            </a:pPr>
            <a:r>
              <a:rPr lang="en-US" sz="3200" b="1" dirty="0" smtClean="0">
                <a:solidFill>
                  <a:schemeClr val="bg1"/>
                </a:solidFill>
              </a:rPr>
              <a:t>3175 – Gas </a:t>
            </a:r>
            <a:r>
              <a:rPr lang="en-US" sz="3200" b="1" dirty="0" err="1" smtClean="0">
                <a:solidFill>
                  <a:schemeClr val="bg1"/>
                </a:solidFill>
              </a:rPr>
              <a:t>Measurment</a:t>
            </a:r>
            <a:endParaRPr lang="en-US" sz="3200" b="1" dirty="0" smtClean="0">
              <a:solidFill>
                <a:schemeClr val="bg1"/>
              </a:solidFill>
            </a:endParaRPr>
          </a:p>
          <a:p>
            <a:pPr marL="457200" indent="-457200">
              <a:buFont typeface="Arial" panose="020B0604020202020204" pitchFamily="34" charset="0"/>
              <a:buChar char="•"/>
            </a:pPr>
            <a:r>
              <a:rPr lang="en-US" sz="3200" b="1" i="1" dirty="0" smtClean="0">
                <a:solidFill>
                  <a:schemeClr val="bg1"/>
                </a:solidFill>
              </a:rPr>
              <a:t>3178 – Royalty Free Use</a:t>
            </a:r>
          </a:p>
          <a:p>
            <a:pPr marL="457200" indent="-457200">
              <a:buFont typeface="Arial" panose="020B0604020202020204" pitchFamily="34" charset="0"/>
              <a:buChar char="•"/>
            </a:pPr>
            <a:r>
              <a:rPr lang="en-US" sz="3200" b="1" i="1" dirty="0" smtClean="0">
                <a:solidFill>
                  <a:schemeClr val="bg1"/>
                </a:solidFill>
              </a:rPr>
              <a:t>3179 – Waste Prevention</a:t>
            </a:r>
          </a:p>
          <a:p>
            <a:pPr marL="457200" indent="-457200">
              <a:buFont typeface="Arial" panose="020B0604020202020204" pitchFamily="34" charset="0"/>
              <a:buChar char="•"/>
            </a:pPr>
            <a:endParaRPr lang="en-US" sz="3200" b="1" dirty="0">
              <a:solidFill>
                <a:schemeClr val="bg1"/>
              </a:solidFill>
            </a:endParaRPr>
          </a:p>
          <a:p>
            <a:r>
              <a:rPr lang="en-US" sz="3200" b="1" dirty="0" smtClean="0">
                <a:solidFill>
                  <a:schemeClr val="bg1"/>
                </a:solidFill>
              </a:rPr>
              <a:t>All rules became effective on January 17, 2017</a:t>
            </a:r>
          </a:p>
        </p:txBody>
      </p:sp>
    </p:spTree>
    <p:extLst>
      <p:ext uri="{BB962C8B-B14F-4D97-AF65-F5344CB8AC3E}">
        <p14:creationId xmlns:p14="http://schemas.microsoft.com/office/powerpoint/2010/main" val="127928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dirty="0"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5" name="AutoShape 25"/>
          <p:cNvSpPr>
            <a:spLocks noChangeArrowheads="1"/>
          </p:cNvSpPr>
          <p:nvPr/>
        </p:nvSpPr>
        <p:spPr bwMode="auto">
          <a:xfrm>
            <a:off x="5049838" y="4649788"/>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2387600" y="793750"/>
            <a:ext cx="407988"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2874963" y="2430463"/>
            <a:ext cx="407988"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2308225" y="1755775"/>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sp>
        <p:nvSpPr>
          <p:cNvPr id="9264" name="Text Box 46"/>
          <p:cNvSpPr txBox="1">
            <a:spLocks noChangeArrowheads="1"/>
          </p:cNvSpPr>
          <p:nvPr/>
        </p:nvSpPr>
        <p:spPr bwMode="auto">
          <a:xfrm>
            <a:off x="2366963" y="812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2252663" y="18034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2849563" y="24511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2341563" y="3683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2303463" y="46482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2824163" y="5334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6291263" y="1828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5021263" y="46736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7891463" y="31623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Tree>
    <p:extLst>
      <p:ext uri="{BB962C8B-B14F-4D97-AF65-F5344CB8AC3E}">
        <p14:creationId xmlns:p14="http://schemas.microsoft.com/office/powerpoint/2010/main" val="3688523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18103305"/>
              </p:ext>
            </p:extLst>
          </p:nvPr>
        </p:nvGraphicFramePr>
        <p:xfrm>
          <a:off x="315913" y="762000"/>
          <a:ext cx="8458200" cy="5311775"/>
        </p:xfrm>
        <a:graphic>
          <a:graphicData uri="http://schemas.openxmlformats.org/presentationml/2006/ole">
            <mc:AlternateContent xmlns:mc="http://schemas.openxmlformats.org/markup-compatibility/2006">
              <mc:Choice xmlns:v="urn:schemas-microsoft-com:vml" Requires="v">
                <p:oleObj spid="_x0000_s5209" name="Document" r:id="rId3" imgW="8521596" imgH="5358995" progId="Word.Document.12">
                  <p:embed/>
                </p:oleObj>
              </mc:Choice>
              <mc:Fallback>
                <p:oleObj name="Document" r:id="rId3" imgW="8521596" imgH="5358995" progId="Word.Document.12">
                  <p:embed/>
                  <p:pic>
                    <p:nvPicPr>
                      <p:cNvPr id="0" name=""/>
                      <p:cNvPicPr/>
                      <p:nvPr/>
                    </p:nvPicPr>
                    <p:blipFill>
                      <a:blip r:embed="rId4"/>
                      <a:stretch>
                        <a:fillRect/>
                      </a:stretch>
                    </p:blipFill>
                    <p:spPr>
                      <a:xfrm>
                        <a:off x="315913" y="762000"/>
                        <a:ext cx="8458200" cy="5311775"/>
                      </a:xfrm>
                      <a:prstGeom prst="rect">
                        <a:avLst/>
                      </a:prstGeom>
                    </p:spPr>
                  </p:pic>
                </p:oleObj>
              </mc:Fallback>
            </mc:AlternateContent>
          </a:graphicData>
        </a:graphic>
      </p:graphicFrame>
      <p:cxnSp>
        <p:nvCxnSpPr>
          <p:cNvPr id="4" name="Straight Connector 3"/>
          <p:cNvCxnSpPr/>
          <p:nvPr/>
        </p:nvCxnSpPr>
        <p:spPr>
          <a:xfrm>
            <a:off x="2499360" y="3291840"/>
            <a:ext cx="8709" cy="1907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267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dirty="0"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5" name="AutoShape 25"/>
          <p:cNvSpPr>
            <a:spLocks noChangeArrowheads="1"/>
          </p:cNvSpPr>
          <p:nvPr/>
        </p:nvSpPr>
        <p:spPr bwMode="auto">
          <a:xfrm>
            <a:off x="5049838" y="4649788"/>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2387600" y="793750"/>
            <a:ext cx="407988"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2874963" y="2430463"/>
            <a:ext cx="407988"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2308225" y="1755775"/>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sp>
        <p:nvSpPr>
          <p:cNvPr id="9264" name="Text Box 46"/>
          <p:cNvSpPr txBox="1">
            <a:spLocks noChangeArrowheads="1"/>
          </p:cNvSpPr>
          <p:nvPr/>
        </p:nvSpPr>
        <p:spPr bwMode="auto">
          <a:xfrm>
            <a:off x="2366963" y="812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2252663" y="18034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2849563" y="24511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2341563" y="3683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2303463" y="46482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2824163" y="5334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6291263" y="1828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5021263" y="46736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7891463" y="31623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Tree>
    <p:extLst>
      <p:ext uri="{BB962C8B-B14F-4D97-AF65-F5344CB8AC3E}">
        <p14:creationId xmlns:p14="http://schemas.microsoft.com/office/powerpoint/2010/main" val="4064882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9240" name="Group 24"/>
          <p:cNvGrpSpPr>
            <a:grpSpLocks/>
          </p:cNvGrpSpPr>
          <p:nvPr/>
        </p:nvGrpSpPr>
        <p:grpSpPr bwMode="auto">
          <a:xfrm>
            <a:off x="2308225" y="793750"/>
            <a:ext cx="3151188" cy="4316413"/>
            <a:chOff x="1454" y="500"/>
            <a:chExt cx="1985" cy="2719"/>
          </a:xfrm>
        </p:grpSpPr>
        <p:sp>
          <p:nvSpPr>
            <p:cNvPr id="9275" name="AutoShape 25"/>
            <p:cNvSpPr>
              <a:spLocks noChangeArrowheads="1"/>
            </p:cNvSpPr>
            <p:nvPr/>
          </p:nvSpPr>
          <p:spPr bwMode="auto">
            <a:xfrm>
              <a:off x="3181" y="2929"/>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1504" y="500"/>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1811" y="1531"/>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1454" y="1106"/>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FF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grpSp>
        <p:nvGrpSpPr>
          <p:cNvPr id="9254" name="Group 45"/>
          <p:cNvGrpSpPr>
            <a:grpSpLocks/>
          </p:cNvGrpSpPr>
          <p:nvPr/>
        </p:nvGrpSpPr>
        <p:grpSpPr bwMode="auto">
          <a:xfrm>
            <a:off x="2252663" y="812800"/>
            <a:ext cx="6169025" cy="4887913"/>
            <a:chOff x="1419" y="520"/>
            <a:chExt cx="3886" cy="3079"/>
          </a:xfrm>
        </p:grpSpPr>
        <p:sp>
          <p:nvSpPr>
            <p:cNvPr id="9264" name="Text Box 46"/>
            <p:cNvSpPr txBox="1">
              <a:spLocks noChangeArrowheads="1"/>
            </p:cNvSpPr>
            <p:nvPr/>
          </p:nvSpPr>
          <p:spPr bwMode="auto">
            <a:xfrm>
              <a:off x="1491" y="52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1419" y="1144"/>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1795" y="15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1475" y="232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1451" y="2936"/>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1779" y="336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3963" y="116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3163" y="29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4971" y="200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gr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3" name="TextBox 2"/>
          <p:cNvSpPr txBox="1"/>
          <p:nvPr/>
        </p:nvSpPr>
        <p:spPr>
          <a:xfrm>
            <a:off x="2897732" y="50155"/>
            <a:ext cx="5952331" cy="461665"/>
          </a:xfrm>
          <a:prstGeom prst="rect">
            <a:avLst/>
          </a:prstGeom>
          <a:noFill/>
        </p:spPr>
        <p:txBody>
          <a:bodyPr wrap="square" rtlCol="0">
            <a:spAutoFit/>
          </a:bodyPr>
          <a:lstStyle/>
          <a:p>
            <a:r>
              <a:rPr lang="en-US" sz="2400" dirty="0" smtClean="0"/>
              <a:t>Requires off-lease measurement approval</a:t>
            </a:r>
            <a:endParaRPr lang="en-US" sz="2400" dirty="0"/>
          </a:p>
        </p:txBody>
      </p:sp>
    </p:spTree>
    <p:extLst>
      <p:ext uri="{BB962C8B-B14F-4D97-AF65-F5344CB8AC3E}">
        <p14:creationId xmlns:p14="http://schemas.microsoft.com/office/powerpoint/2010/main" val="284948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40029470"/>
              </p:ext>
            </p:extLst>
          </p:nvPr>
        </p:nvGraphicFramePr>
        <p:xfrm>
          <a:off x="315913" y="954088"/>
          <a:ext cx="8477250" cy="4929187"/>
        </p:xfrm>
        <a:graphic>
          <a:graphicData uri="http://schemas.openxmlformats.org/presentationml/2006/ole">
            <mc:AlternateContent xmlns:mc="http://schemas.openxmlformats.org/markup-compatibility/2006">
              <mc:Choice xmlns:v="urn:schemas-microsoft-com:vml" Requires="v">
                <p:oleObj spid="_x0000_s6231" name="Document" r:id="rId3" imgW="8521596" imgH="4958225" progId="Word.Document.12">
                  <p:embed/>
                </p:oleObj>
              </mc:Choice>
              <mc:Fallback>
                <p:oleObj name="Document" r:id="rId3" imgW="8521596" imgH="4958225" progId="Word.Document.12">
                  <p:embed/>
                  <p:pic>
                    <p:nvPicPr>
                      <p:cNvPr id="0" name=""/>
                      <p:cNvPicPr/>
                      <p:nvPr/>
                    </p:nvPicPr>
                    <p:blipFill>
                      <a:blip r:embed="rId4"/>
                      <a:stretch>
                        <a:fillRect/>
                      </a:stretch>
                    </p:blipFill>
                    <p:spPr>
                      <a:xfrm>
                        <a:off x="315913" y="954088"/>
                        <a:ext cx="8477250" cy="4929187"/>
                      </a:xfrm>
                      <a:prstGeom prst="rect">
                        <a:avLst/>
                      </a:prstGeom>
                    </p:spPr>
                  </p:pic>
                </p:oleObj>
              </mc:Fallback>
            </mc:AlternateContent>
          </a:graphicData>
        </a:graphic>
      </p:graphicFrame>
    </p:spTree>
    <p:extLst>
      <p:ext uri="{BB962C8B-B14F-4D97-AF65-F5344CB8AC3E}">
        <p14:creationId xmlns:p14="http://schemas.microsoft.com/office/powerpoint/2010/main" val="3121793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9240" name="Group 24"/>
          <p:cNvGrpSpPr>
            <a:grpSpLocks/>
          </p:cNvGrpSpPr>
          <p:nvPr/>
        </p:nvGrpSpPr>
        <p:grpSpPr bwMode="auto">
          <a:xfrm>
            <a:off x="2308225" y="793750"/>
            <a:ext cx="3151188" cy="4316413"/>
            <a:chOff x="1454" y="500"/>
            <a:chExt cx="1985" cy="2719"/>
          </a:xfrm>
        </p:grpSpPr>
        <p:sp>
          <p:nvSpPr>
            <p:cNvPr id="9275" name="AutoShape 25"/>
            <p:cNvSpPr>
              <a:spLocks noChangeArrowheads="1"/>
            </p:cNvSpPr>
            <p:nvPr/>
          </p:nvSpPr>
          <p:spPr bwMode="auto">
            <a:xfrm>
              <a:off x="3181" y="2929"/>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1504" y="500"/>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1811" y="1531"/>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1454" y="1106"/>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grpSp>
        <p:nvGrpSpPr>
          <p:cNvPr id="9254" name="Group 45"/>
          <p:cNvGrpSpPr>
            <a:grpSpLocks/>
          </p:cNvGrpSpPr>
          <p:nvPr/>
        </p:nvGrpSpPr>
        <p:grpSpPr bwMode="auto">
          <a:xfrm>
            <a:off x="2252663" y="812800"/>
            <a:ext cx="6169025" cy="4887913"/>
            <a:chOff x="1419" y="520"/>
            <a:chExt cx="3886" cy="3079"/>
          </a:xfrm>
        </p:grpSpPr>
        <p:sp>
          <p:nvSpPr>
            <p:cNvPr id="9264" name="Text Box 46"/>
            <p:cNvSpPr txBox="1">
              <a:spLocks noChangeArrowheads="1"/>
            </p:cNvSpPr>
            <p:nvPr/>
          </p:nvSpPr>
          <p:spPr bwMode="auto">
            <a:xfrm>
              <a:off x="1491" y="52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1419" y="1144"/>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1795" y="15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1475" y="232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1451" y="2936"/>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1779" y="336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3963" y="116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3163" y="29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4971" y="200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gr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2" name="TextBox 1"/>
          <p:cNvSpPr txBox="1"/>
          <p:nvPr/>
        </p:nvSpPr>
        <p:spPr>
          <a:xfrm>
            <a:off x="4069624" y="5757863"/>
            <a:ext cx="4596289" cy="1200329"/>
          </a:xfrm>
          <a:prstGeom prst="rect">
            <a:avLst/>
          </a:prstGeom>
          <a:noFill/>
        </p:spPr>
        <p:txBody>
          <a:bodyPr wrap="square" rtlCol="0">
            <a:spAutoFit/>
          </a:bodyPr>
          <a:lstStyle/>
          <a:p>
            <a:r>
              <a:rPr lang="en-US" sz="3600" b="1" dirty="0" smtClean="0"/>
              <a:t>What are the FMP(s) for CA-16113? </a:t>
            </a:r>
            <a:endParaRPr lang="en-US" sz="3600" b="1" dirty="0"/>
          </a:p>
        </p:txBody>
      </p:sp>
    </p:spTree>
    <p:extLst>
      <p:ext uri="{BB962C8B-B14F-4D97-AF65-F5344CB8AC3E}">
        <p14:creationId xmlns:p14="http://schemas.microsoft.com/office/powerpoint/2010/main" val="27375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9240" name="Group 24"/>
          <p:cNvGrpSpPr>
            <a:grpSpLocks/>
          </p:cNvGrpSpPr>
          <p:nvPr/>
        </p:nvGrpSpPr>
        <p:grpSpPr bwMode="auto">
          <a:xfrm>
            <a:off x="2308225" y="793750"/>
            <a:ext cx="3151188" cy="4316413"/>
            <a:chOff x="1454" y="500"/>
            <a:chExt cx="1985" cy="2719"/>
          </a:xfrm>
        </p:grpSpPr>
        <p:sp>
          <p:nvSpPr>
            <p:cNvPr id="9275" name="AutoShape 25"/>
            <p:cNvSpPr>
              <a:spLocks noChangeArrowheads="1"/>
            </p:cNvSpPr>
            <p:nvPr/>
          </p:nvSpPr>
          <p:spPr bwMode="auto">
            <a:xfrm>
              <a:off x="3181" y="2929"/>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1504" y="500"/>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1811" y="1531"/>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1454" y="1106"/>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grpSp>
        <p:nvGrpSpPr>
          <p:cNvPr id="9254" name="Group 45"/>
          <p:cNvGrpSpPr>
            <a:grpSpLocks/>
          </p:cNvGrpSpPr>
          <p:nvPr/>
        </p:nvGrpSpPr>
        <p:grpSpPr bwMode="auto">
          <a:xfrm>
            <a:off x="2252663" y="812800"/>
            <a:ext cx="6169025" cy="4887913"/>
            <a:chOff x="1419" y="520"/>
            <a:chExt cx="3886" cy="3079"/>
          </a:xfrm>
        </p:grpSpPr>
        <p:sp>
          <p:nvSpPr>
            <p:cNvPr id="9264" name="Text Box 46"/>
            <p:cNvSpPr txBox="1">
              <a:spLocks noChangeArrowheads="1"/>
            </p:cNvSpPr>
            <p:nvPr/>
          </p:nvSpPr>
          <p:spPr bwMode="auto">
            <a:xfrm>
              <a:off x="1491" y="52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1419" y="1144"/>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1795" y="15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1475" y="232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1451" y="2936"/>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1779" y="336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3963" y="116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3163" y="29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4971" y="200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gr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Tree>
    <p:extLst>
      <p:ext uri="{BB962C8B-B14F-4D97-AF65-F5344CB8AC3E}">
        <p14:creationId xmlns:p14="http://schemas.microsoft.com/office/powerpoint/2010/main" val="1631499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9240" name="Group 24"/>
          <p:cNvGrpSpPr>
            <a:grpSpLocks/>
          </p:cNvGrpSpPr>
          <p:nvPr/>
        </p:nvGrpSpPr>
        <p:grpSpPr bwMode="auto">
          <a:xfrm>
            <a:off x="2308225" y="793750"/>
            <a:ext cx="3151188" cy="4316413"/>
            <a:chOff x="1454" y="500"/>
            <a:chExt cx="1985" cy="2719"/>
          </a:xfrm>
        </p:grpSpPr>
        <p:sp>
          <p:nvSpPr>
            <p:cNvPr id="9275" name="AutoShape 25"/>
            <p:cNvSpPr>
              <a:spLocks noChangeArrowheads="1"/>
            </p:cNvSpPr>
            <p:nvPr/>
          </p:nvSpPr>
          <p:spPr bwMode="auto">
            <a:xfrm>
              <a:off x="3181" y="2929"/>
              <a:ext cx="258" cy="29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1504" y="500"/>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1811" y="1531"/>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1454" y="1106"/>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grpSp>
        <p:nvGrpSpPr>
          <p:cNvPr id="9254" name="Group 45"/>
          <p:cNvGrpSpPr>
            <a:grpSpLocks/>
          </p:cNvGrpSpPr>
          <p:nvPr/>
        </p:nvGrpSpPr>
        <p:grpSpPr bwMode="auto">
          <a:xfrm>
            <a:off x="2252663" y="812800"/>
            <a:ext cx="6169025" cy="4887913"/>
            <a:chOff x="1419" y="520"/>
            <a:chExt cx="3886" cy="3079"/>
          </a:xfrm>
        </p:grpSpPr>
        <p:sp>
          <p:nvSpPr>
            <p:cNvPr id="9264" name="Text Box 46"/>
            <p:cNvSpPr txBox="1">
              <a:spLocks noChangeArrowheads="1"/>
            </p:cNvSpPr>
            <p:nvPr/>
          </p:nvSpPr>
          <p:spPr bwMode="auto">
            <a:xfrm>
              <a:off x="1491" y="52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1419" y="1144"/>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1795" y="15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1475" y="232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1451" y="2936"/>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1779" y="336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3963" y="116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3163" y="29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4971" y="200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gr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Tree>
    <p:extLst>
      <p:ext uri="{BB962C8B-B14F-4D97-AF65-F5344CB8AC3E}">
        <p14:creationId xmlns:p14="http://schemas.microsoft.com/office/powerpoint/2010/main" val="3578862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nvGrpSpPr>
          <p:cNvPr id="9240" name="Group 24"/>
          <p:cNvGrpSpPr>
            <a:grpSpLocks/>
          </p:cNvGrpSpPr>
          <p:nvPr/>
        </p:nvGrpSpPr>
        <p:grpSpPr bwMode="auto">
          <a:xfrm>
            <a:off x="2308225" y="793750"/>
            <a:ext cx="3151188" cy="4316413"/>
            <a:chOff x="1454" y="500"/>
            <a:chExt cx="1985" cy="2719"/>
          </a:xfrm>
        </p:grpSpPr>
        <p:sp>
          <p:nvSpPr>
            <p:cNvPr id="9275" name="AutoShape 25"/>
            <p:cNvSpPr>
              <a:spLocks noChangeArrowheads="1"/>
            </p:cNvSpPr>
            <p:nvPr/>
          </p:nvSpPr>
          <p:spPr bwMode="auto">
            <a:xfrm>
              <a:off x="3181" y="2929"/>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1504" y="500"/>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1811" y="1531"/>
              <a:ext cx="257"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1454" y="1106"/>
              <a:ext cx="258" cy="29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gr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grpSp>
        <p:nvGrpSpPr>
          <p:cNvPr id="9254" name="Group 45"/>
          <p:cNvGrpSpPr>
            <a:grpSpLocks/>
          </p:cNvGrpSpPr>
          <p:nvPr/>
        </p:nvGrpSpPr>
        <p:grpSpPr bwMode="auto">
          <a:xfrm>
            <a:off x="2252663" y="812800"/>
            <a:ext cx="6169025" cy="4887913"/>
            <a:chOff x="1419" y="520"/>
            <a:chExt cx="3886" cy="3079"/>
          </a:xfrm>
        </p:grpSpPr>
        <p:sp>
          <p:nvSpPr>
            <p:cNvPr id="9264" name="Text Box 46"/>
            <p:cNvSpPr txBox="1">
              <a:spLocks noChangeArrowheads="1"/>
            </p:cNvSpPr>
            <p:nvPr/>
          </p:nvSpPr>
          <p:spPr bwMode="auto">
            <a:xfrm>
              <a:off x="1491" y="52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1419" y="1144"/>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1795" y="15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1475" y="232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1451" y="2936"/>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1779" y="3368"/>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3963" y="116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3163" y="2952"/>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4971" y="2000"/>
              <a:ext cx="3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gr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2" name="TextBox 1"/>
          <p:cNvSpPr txBox="1"/>
          <p:nvPr/>
        </p:nvSpPr>
        <p:spPr>
          <a:xfrm>
            <a:off x="3649662" y="95160"/>
            <a:ext cx="5113338" cy="646331"/>
          </a:xfrm>
          <a:prstGeom prst="rect">
            <a:avLst/>
          </a:prstGeom>
          <a:noFill/>
        </p:spPr>
        <p:txBody>
          <a:bodyPr wrap="square" rtlCol="0">
            <a:spAutoFit/>
          </a:bodyPr>
          <a:lstStyle/>
          <a:p>
            <a:r>
              <a:rPr lang="en-US" sz="3600" b="1" dirty="0" smtClean="0"/>
              <a:t>Could this be an FMP? </a:t>
            </a:r>
            <a:endParaRPr lang="en-US" sz="3600" b="1" dirty="0"/>
          </a:p>
        </p:txBody>
      </p:sp>
    </p:spTree>
    <p:extLst>
      <p:ext uri="{BB962C8B-B14F-4D97-AF65-F5344CB8AC3E}">
        <p14:creationId xmlns:p14="http://schemas.microsoft.com/office/powerpoint/2010/main" val="3853278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5" name="AutoShape 25"/>
          <p:cNvSpPr>
            <a:spLocks noChangeArrowheads="1"/>
          </p:cNvSpPr>
          <p:nvPr/>
        </p:nvSpPr>
        <p:spPr bwMode="auto">
          <a:xfrm>
            <a:off x="5049838" y="4649788"/>
            <a:ext cx="409575" cy="460375"/>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2387600" y="793750"/>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2874963" y="2430463"/>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2308225" y="1755775"/>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585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sp>
        <p:nvSpPr>
          <p:cNvPr id="9264" name="Text Box 46"/>
          <p:cNvSpPr txBox="1">
            <a:spLocks noChangeArrowheads="1"/>
          </p:cNvSpPr>
          <p:nvPr/>
        </p:nvSpPr>
        <p:spPr bwMode="auto">
          <a:xfrm>
            <a:off x="2366963" y="812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2252663" y="18034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2849563" y="24511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2341563" y="3683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2303463" y="46482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2824163" y="5334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6291263" y="1828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5021263" y="46736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7891463" y="31623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2" name="TextBox 1"/>
          <p:cNvSpPr txBox="1"/>
          <p:nvPr/>
        </p:nvSpPr>
        <p:spPr>
          <a:xfrm>
            <a:off x="4401344" y="-68997"/>
            <a:ext cx="5113338" cy="830997"/>
          </a:xfrm>
          <a:prstGeom prst="rect">
            <a:avLst/>
          </a:prstGeom>
          <a:noFill/>
        </p:spPr>
        <p:txBody>
          <a:bodyPr wrap="square" rtlCol="0">
            <a:spAutoFit/>
          </a:bodyPr>
          <a:lstStyle/>
          <a:p>
            <a:r>
              <a:rPr lang="en-US" sz="2400" b="1" dirty="0" smtClean="0"/>
              <a:t>Off-lease measurement and commingling approval</a:t>
            </a:r>
            <a:endParaRPr lang="en-US" sz="2400" b="1" dirty="0"/>
          </a:p>
        </p:txBody>
      </p:sp>
    </p:spTree>
    <p:extLst>
      <p:ext uri="{BB962C8B-B14F-4D97-AF65-F5344CB8AC3E}">
        <p14:creationId xmlns:p14="http://schemas.microsoft.com/office/powerpoint/2010/main" val="3076151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5946" y="228600"/>
            <a:ext cx="8255237" cy="5940088"/>
          </a:xfrm>
          <a:prstGeom prst="rect">
            <a:avLst/>
          </a:prstGeom>
          <a:noFill/>
        </p:spPr>
        <p:txBody>
          <a:bodyPr wrap="square" rtlCol="0">
            <a:spAutoFit/>
          </a:bodyPr>
          <a:lstStyle/>
          <a:p>
            <a:pPr algn="ctr"/>
            <a:r>
              <a:rPr lang="en-US" sz="6000" b="1" dirty="0" smtClean="0">
                <a:solidFill>
                  <a:srgbClr val="FFFF00"/>
                </a:solidFill>
              </a:rPr>
              <a:t>Outline</a:t>
            </a:r>
          </a:p>
          <a:p>
            <a:endParaRPr lang="en-US" sz="3200" b="1" dirty="0">
              <a:solidFill>
                <a:schemeClr val="bg1"/>
              </a:solidFill>
            </a:endParaRPr>
          </a:p>
          <a:p>
            <a:pPr marL="457200" indent="-457200">
              <a:buFont typeface="Arial" panose="020B0604020202020204" pitchFamily="34" charset="0"/>
              <a:buChar char="•"/>
            </a:pPr>
            <a:r>
              <a:rPr lang="en-US" sz="3200" b="1" dirty="0" smtClean="0">
                <a:solidFill>
                  <a:schemeClr val="bg1"/>
                </a:solidFill>
              </a:rPr>
              <a:t>Overview of the new rules</a:t>
            </a:r>
          </a:p>
          <a:p>
            <a:pPr marL="457200" indent="-457200">
              <a:buFont typeface="Arial" panose="020B0604020202020204" pitchFamily="34" charset="0"/>
              <a:buChar char="•"/>
            </a:pPr>
            <a:r>
              <a:rPr lang="en-US" sz="3200" b="1" dirty="0" smtClean="0">
                <a:solidFill>
                  <a:schemeClr val="bg1"/>
                </a:solidFill>
              </a:rPr>
              <a:t>Timing for Implementation </a:t>
            </a:r>
          </a:p>
          <a:p>
            <a:pPr marL="457200" indent="-457200">
              <a:buFont typeface="Arial" panose="020B0604020202020204" pitchFamily="34" charset="0"/>
              <a:buChar char="•"/>
            </a:pPr>
            <a:r>
              <a:rPr lang="en-US" sz="3200" b="1" dirty="0" smtClean="0">
                <a:solidFill>
                  <a:schemeClr val="bg1"/>
                </a:solidFill>
              </a:rPr>
              <a:t>Facility Measurement Point (FMP)</a:t>
            </a:r>
          </a:p>
          <a:p>
            <a:pPr marL="457200" indent="-457200">
              <a:buFont typeface="Arial" panose="020B0604020202020204" pitchFamily="34" charset="0"/>
              <a:buChar char="•"/>
            </a:pPr>
            <a:r>
              <a:rPr lang="en-US" sz="3200" b="1" dirty="0" smtClean="0">
                <a:solidFill>
                  <a:schemeClr val="bg1"/>
                </a:solidFill>
              </a:rPr>
              <a:t>Variances and Equipment Approvals</a:t>
            </a:r>
          </a:p>
          <a:p>
            <a:pPr marL="457200" indent="-457200">
              <a:buFont typeface="Arial" panose="020B0604020202020204" pitchFamily="34" charset="0"/>
              <a:buChar char="•"/>
            </a:pPr>
            <a:r>
              <a:rPr lang="en-US" sz="3200" b="1" dirty="0" smtClean="0">
                <a:solidFill>
                  <a:schemeClr val="bg1"/>
                </a:solidFill>
              </a:rPr>
              <a:t>Recordkeeping</a:t>
            </a:r>
          </a:p>
          <a:p>
            <a:pPr marL="457200" indent="-457200">
              <a:buFont typeface="Arial" panose="020B0604020202020204" pitchFamily="34" charset="0"/>
              <a:buChar char="•"/>
            </a:pPr>
            <a:r>
              <a:rPr lang="en-US" sz="3200" b="1" dirty="0" smtClean="0">
                <a:solidFill>
                  <a:schemeClr val="bg1"/>
                </a:solidFill>
              </a:rPr>
              <a:t>End-of-month inventories</a:t>
            </a:r>
          </a:p>
          <a:p>
            <a:pPr marL="457200" indent="-457200">
              <a:buFont typeface="Arial" panose="020B0604020202020204" pitchFamily="34" charset="0"/>
              <a:buChar char="•"/>
            </a:pPr>
            <a:r>
              <a:rPr lang="en-US" sz="3200" b="1" dirty="0" smtClean="0">
                <a:solidFill>
                  <a:schemeClr val="bg1"/>
                </a:solidFill>
              </a:rPr>
              <a:t>Commingling</a:t>
            </a:r>
          </a:p>
          <a:p>
            <a:pPr marL="457200" indent="-457200">
              <a:buFont typeface="Arial" panose="020B0604020202020204" pitchFamily="34" charset="0"/>
              <a:buChar char="•"/>
            </a:pPr>
            <a:r>
              <a:rPr lang="en-US" sz="3200" b="1" dirty="0" smtClean="0">
                <a:solidFill>
                  <a:schemeClr val="bg1"/>
                </a:solidFill>
              </a:rPr>
              <a:t>Oil Measurement</a:t>
            </a:r>
          </a:p>
          <a:p>
            <a:pPr marL="457200" indent="-457200">
              <a:buFont typeface="Arial" panose="020B0604020202020204" pitchFamily="34" charset="0"/>
              <a:buChar char="•"/>
            </a:pPr>
            <a:r>
              <a:rPr lang="en-US" sz="3200" b="1" dirty="0" smtClean="0">
                <a:solidFill>
                  <a:schemeClr val="bg1"/>
                </a:solidFill>
              </a:rPr>
              <a:t>Gas Measurement</a:t>
            </a:r>
          </a:p>
        </p:txBody>
      </p:sp>
    </p:spTree>
    <p:extLst>
      <p:ext uri="{BB962C8B-B14F-4D97-AF65-F5344CB8AC3E}">
        <p14:creationId xmlns:p14="http://schemas.microsoft.com/office/powerpoint/2010/main" val="994531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5" name="AutoShape 25"/>
          <p:cNvSpPr>
            <a:spLocks noChangeArrowheads="1"/>
          </p:cNvSpPr>
          <p:nvPr/>
        </p:nvSpPr>
        <p:spPr bwMode="auto">
          <a:xfrm>
            <a:off x="5049838" y="4649788"/>
            <a:ext cx="409575" cy="460375"/>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2387600" y="793750"/>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2874963" y="2430463"/>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2308225" y="1755775"/>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sp>
        <p:nvSpPr>
          <p:cNvPr id="9264" name="Text Box 46"/>
          <p:cNvSpPr txBox="1">
            <a:spLocks noChangeArrowheads="1"/>
          </p:cNvSpPr>
          <p:nvPr/>
        </p:nvSpPr>
        <p:spPr bwMode="auto">
          <a:xfrm>
            <a:off x="2366963" y="812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2252663" y="18034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2849563" y="24511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2341563" y="3683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2303463" y="46482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2824163" y="5334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6291263" y="1828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5021263" y="46736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7891463" y="31623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2" name="TextBox 1"/>
          <p:cNvSpPr txBox="1"/>
          <p:nvPr/>
        </p:nvSpPr>
        <p:spPr>
          <a:xfrm>
            <a:off x="4401344" y="-68997"/>
            <a:ext cx="5113338" cy="830997"/>
          </a:xfrm>
          <a:prstGeom prst="rect">
            <a:avLst/>
          </a:prstGeom>
          <a:noFill/>
        </p:spPr>
        <p:txBody>
          <a:bodyPr wrap="square" rtlCol="0">
            <a:spAutoFit/>
          </a:bodyPr>
          <a:lstStyle/>
          <a:p>
            <a:r>
              <a:rPr lang="en-US" sz="2400" b="1" dirty="0" smtClean="0"/>
              <a:t>Off-lease measurement and commingling approval</a:t>
            </a:r>
            <a:endParaRPr lang="en-US" sz="2400" b="1" dirty="0"/>
          </a:p>
        </p:txBody>
      </p:sp>
    </p:spTree>
    <p:extLst>
      <p:ext uri="{BB962C8B-B14F-4D97-AF65-F5344CB8AC3E}">
        <p14:creationId xmlns:p14="http://schemas.microsoft.com/office/powerpoint/2010/main" val="429300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5" name="AutoShape 25"/>
          <p:cNvSpPr>
            <a:spLocks noChangeArrowheads="1"/>
          </p:cNvSpPr>
          <p:nvPr/>
        </p:nvSpPr>
        <p:spPr bwMode="auto">
          <a:xfrm>
            <a:off x="5049838" y="4649788"/>
            <a:ext cx="409575" cy="460375"/>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2387600" y="793750"/>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2874963" y="2430463"/>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2308225" y="1755775"/>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sp>
        <p:nvSpPr>
          <p:cNvPr id="9264" name="Text Box 46"/>
          <p:cNvSpPr txBox="1">
            <a:spLocks noChangeArrowheads="1"/>
          </p:cNvSpPr>
          <p:nvPr/>
        </p:nvSpPr>
        <p:spPr bwMode="auto">
          <a:xfrm>
            <a:off x="2366963" y="812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2252663" y="18034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2849563" y="24511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2341563" y="3683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2303463" y="46482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2824163" y="5334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6291263" y="1828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sp>
        <p:nvSpPr>
          <p:cNvPr id="9271" name="Text Box 53"/>
          <p:cNvSpPr txBox="1">
            <a:spLocks noChangeArrowheads="1"/>
          </p:cNvSpPr>
          <p:nvPr/>
        </p:nvSpPr>
        <p:spPr bwMode="auto">
          <a:xfrm>
            <a:off x="5021263" y="46736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sp>
        <p:nvSpPr>
          <p:cNvPr id="9272" name="Text Box 54"/>
          <p:cNvSpPr txBox="1">
            <a:spLocks noChangeArrowheads="1"/>
          </p:cNvSpPr>
          <p:nvPr/>
        </p:nvSpPr>
        <p:spPr bwMode="auto">
          <a:xfrm>
            <a:off x="7891463" y="31623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sp>
        <p:nvSpPr>
          <p:cNvPr id="9255" name="Text Box 55"/>
          <p:cNvSpPr txBox="1">
            <a:spLocks noChangeArrowheads="1"/>
          </p:cNvSpPr>
          <p:nvPr/>
        </p:nvSpPr>
        <p:spPr bwMode="auto">
          <a:xfrm>
            <a:off x="679450" y="280988"/>
            <a:ext cx="204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Month of: June 2017</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2" name="TextBox 1"/>
          <p:cNvSpPr txBox="1"/>
          <p:nvPr/>
        </p:nvSpPr>
        <p:spPr>
          <a:xfrm>
            <a:off x="4401344" y="-68997"/>
            <a:ext cx="5113338" cy="830997"/>
          </a:xfrm>
          <a:prstGeom prst="rect">
            <a:avLst/>
          </a:prstGeom>
          <a:noFill/>
        </p:spPr>
        <p:txBody>
          <a:bodyPr wrap="square" rtlCol="0">
            <a:spAutoFit/>
          </a:bodyPr>
          <a:lstStyle/>
          <a:p>
            <a:r>
              <a:rPr lang="en-US" sz="2400" b="1" dirty="0" smtClean="0"/>
              <a:t>Off-lease measurement and commingling approval</a:t>
            </a:r>
            <a:endParaRPr lang="en-US" sz="2400" b="1" dirty="0"/>
          </a:p>
        </p:txBody>
      </p:sp>
      <p:sp>
        <p:nvSpPr>
          <p:cNvPr id="3" name="TextBox 2"/>
          <p:cNvSpPr txBox="1"/>
          <p:nvPr/>
        </p:nvSpPr>
        <p:spPr>
          <a:xfrm>
            <a:off x="3649662" y="3344863"/>
            <a:ext cx="3171826" cy="523220"/>
          </a:xfrm>
          <a:prstGeom prst="rect">
            <a:avLst/>
          </a:prstGeom>
          <a:solidFill>
            <a:schemeClr val="bg1"/>
          </a:solidFill>
        </p:spPr>
        <p:txBody>
          <a:bodyPr wrap="square" rtlCol="0">
            <a:spAutoFit/>
          </a:bodyPr>
          <a:lstStyle/>
          <a:p>
            <a:r>
              <a:rPr lang="en-US" sz="2800" dirty="0" smtClean="0"/>
              <a:t>Are these FMPS?</a:t>
            </a:r>
            <a:endParaRPr lang="en-US" sz="2800" dirty="0"/>
          </a:p>
        </p:txBody>
      </p:sp>
      <p:cxnSp>
        <p:nvCxnSpPr>
          <p:cNvPr id="5" name="Straight Connector 4"/>
          <p:cNvCxnSpPr/>
          <p:nvPr/>
        </p:nvCxnSpPr>
        <p:spPr>
          <a:xfrm flipV="1">
            <a:off x="6188938" y="2533650"/>
            <a:ext cx="211862" cy="8651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459413" y="3860006"/>
            <a:ext cx="823053" cy="762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9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6678751"/>
          </a:xfrm>
          <a:prstGeom prst="rect">
            <a:avLst/>
          </a:prstGeom>
          <a:noFill/>
        </p:spPr>
        <p:txBody>
          <a:bodyPr wrap="square" rtlCol="0">
            <a:spAutoFit/>
          </a:bodyPr>
          <a:lstStyle/>
          <a:p>
            <a:pPr algn="ctr"/>
            <a:r>
              <a:rPr lang="en-US" sz="3200" b="1" dirty="0" smtClean="0">
                <a:solidFill>
                  <a:srgbClr val="FFFF00"/>
                </a:solidFill>
              </a:rPr>
              <a:t>3170.3 – Definition</a:t>
            </a:r>
          </a:p>
          <a:p>
            <a:endParaRPr lang="en-US" sz="800" b="1" dirty="0" smtClean="0">
              <a:solidFill>
                <a:srgbClr val="00B0F0"/>
              </a:solidFill>
            </a:endParaRPr>
          </a:p>
          <a:p>
            <a:endParaRPr lang="en-US" sz="2800" b="1" dirty="0">
              <a:solidFill>
                <a:schemeClr val="bg1"/>
              </a:solidFill>
            </a:endParaRPr>
          </a:p>
          <a:p>
            <a:r>
              <a:rPr lang="en-US" sz="2800" dirty="0" smtClean="0">
                <a:solidFill>
                  <a:schemeClr val="bg1"/>
                </a:solidFill>
              </a:rPr>
              <a:t>An FMP is a measurement facility that affects </a:t>
            </a:r>
            <a:r>
              <a:rPr lang="en-US" sz="2800" dirty="0">
                <a:solidFill>
                  <a:schemeClr val="bg1"/>
                </a:solidFill>
              </a:rPr>
              <a:t>calculation of the volume or quality </a:t>
            </a:r>
            <a:r>
              <a:rPr lang="en-US" sz="2800" dirty="0" smtClean="0">
                <a:solidFill>
                  <a:schemeClr val="bg1"/>
                </a:solidFill>
              </a:rPr>
              <a:t>of production </a:t>
            </a:r>
            <a:r>
              <a:rPr lang="en-US" sz="2800" dirty="0">
                <a:solidFill>
                  <a:schemeClr val="bg1"/>
                </a:solidFill>
              </a:rPr>
              <a:t>on which royalty is </a:t>
            </a:r>
            <a:r>
              <a:rPr lang="en-US" sz="2800" dirty="0" smtClean="0">
                <a:solidFill>
                  <a:schemeClr val="bg1"/>
                </a:solidFill>
              </a:rPr>
              <a:t>owed, whether or not the BLM has approved it or it has been assigned an FMP number. </a:t>
            </a:r>
          </a:p>
          <a:p>
            <a:endParaRPr lang="en-US" sz="2800" b="1" dirty="0">
              <a:solidFill>
                <a:schemeClr val="bg1"/>
              </a:solidFill>
            </a:endParaRPr>
          </a:p>
          <a:p>
            <a:r>
              <a:rPr lang="en-US" sz="2800" b="1" dirty="0">
                <a:solidFill>
                  <a:schemeClr val="bg1"/>
                </a:solidFill>
              </a:rPr>
              <a:t>An FMP does not include:</a:t>
            </a:r>
          </a:p>
          <a:p>
            <a:endParaRPr lang="en-US" sz="2800" b="1" dirty="0">
              <a:solidFill>
                <a:schemeClr val="bg1"/>
              </a:solidFill>
            </a:endParaRPr>
          </a:p>
          <a:p>
            <a:pPr marL="457200" indent="-457200">
              <a:buFont typeface="Arial" panose="020B0604020202020204" pitchFamily="34" charset="0"/>
              <a:buChar char="•"/>
            </a:pPr>
            <a:r>
              <a:rPr lang="en-US" sz="2800" dirty="0">
                <a:solidFill>
                  <a:schemeClr val="bg1"/>
                </a:solidFill>
              </a:rPr>
              <a:t>Allocation facilities that are part of a commingling approval issued under IM 2013-152 or 3173.14. </a:t>
            </a:r>
          </a:p>
          <a:p>
            <a:pPr marL="457200" indent="-457200">
              <a:buFont typeface="Arial" panose="020B0604020202020204" pitchFamily="34" charset="0"/>
              <a:buChar char="•"/>
            </a:pPr>
            <a:r>
              <a:rPr lang="en-US" sz="2800" dirty="0">
                <a:solidFill>
                  <a:schemeClr val="bg1"/>
                </a:solidFill>
              </a:rPr>
              <a:t>Tailgate meters at gas plants that are not located on the lease, CA, or unit PA.  </a:t>
            </a:r>
          </a:p>
          <a:p>
            <a:endParaRPr lang="en-US" sz="28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2813029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2387600" y="793750"/>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2874963" y="2430463"/>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2308225" y="1755775"/>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sp>
        <p:nvSpPr>
          <p:cNvPr id="9264" name="Text Box 46"/>
          <p:cNvSpPr txBox="1">
            <a:spLocks noChangeArrowheads="1"/>
          </p:cNvSpPr>
          <p:nvPr/>
        </p:nvSpPr>
        <p:spPr bwMode="auto">
          <a:xfrm>
            <a:off x="2366963" y="812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2252663" y="18034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2849563" y="24511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2341563" y="3683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2303463" y="46482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2824163" y="5334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6291263" y="1828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grpSp>
        <p:nvGrpSpPr>
          <p:cNvPr id="2" name="Group 1"/>
          <p:cNvGrpSpPr/>
          <p:nvPr/>
        </p:nvGrpSpPr>
        <p:grpSpPr>
          <a:xfrm>
            <a:off x="3962400" y="4649788"/>
            <a:ext cx="809625" cy="804862"/>
            <a:chOff x="4932363" y="4649788"/>
            <a:chExt cx="809625" cy="804862"/>
          </a:xfrm>
        </p:grpSpPr>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75" name="AutoShape 25"/>
            <p:cNvSpPr>
              <a:spLocks noChangeArrowheads="1"/>
            </p:cNvSpPr>
            <p:nvPr/>
          </p:nvSpPr>
          <p:spPr bwMode="auto">
            <a:xfrm>
              <a:off x="5049838" y="4649788"/>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1" name="Text Box 53"/>
            <p:cNvSpPr txBox="1">
              <a:spLocks noChangeArrowheads="1"/>
            </p:cNvSpPr>
            <p:nvPr/>
          </p:nvSpPr>
          <p:spPr bwMode="auto">
            <a:xfrm>
              <a:off x="5021263" y="46736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grpSp>
      <p:sp>
        <p:nvSpPr>
          <p:cNvPr id="9272" name="Text Box 54"/>
          <p:cNvSpPr txBox="1">
            <a:spLocks noChangeArrowheads="1"/>
          </p:cNvSpPr>
          <p:nvPr/>
        </p:nvSpPr>
        <p:spPr bwMode="auto">
          <a:xfrm>
            <a:off x="7891463" y="31623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4" name="Trapezoid 3"/>
          <p:cNvSpPr/>
          <p:nvPr/>
        </p:nvSpPr>
        <p:spPr>
          <a:xfrm rot="5400000">
            <a:off x="4950823" y="4556522"/>
            <a:ext cx="609600" cy="640556"/>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4"/>
          <p:cNvSpPr txBox="1">
            <a:spLocks noChangeArrowheads="1"/>
          </p:cNvSpPr>
          <p:nvPr/>
        </p:nvSpPr>
        <p:spPr bwMode="auto">
          <a:xfrm>
            <a:off x="4584700" y="5410200"/>
            <a:ext cx="1387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Compressor</a:t>
            </a:r>
          </a:p>
        </p:txBody>
      </p:sp>
      <p:sp>
        <p:nvSpPr>
          <p:cNvPr id="8" name="Freeform 7"/>
          <p:cNvSpPr/>
          <p:nvPr/>
        </p:nvSpPr>
        <p:spPr>
          <a:xfrm>
            <a:off x="4624251" y="4188823"/>
            <a:ext cx="592183" cy="679268"/>
          </a:xfrm>
          <a:custGeom>
            <a:avLst/>
            <a:gdLst>
              <a:gd name="connsiteX0" fmla="*/ 17418 w 592183"/>
              <a:gd name="connsiteY0" fmla="*/ 679268 h 679268"/>
              <a:gd name="connsiteX1" fmla="*/ 0 w 592183"/>
              <a:gd name="connsiteY1" fmla="*/ 0 h 679268"/>
              <a:gd name="connsiteX2" fmla="*/ 583475 w 592183"/>
              <a:gd name="connsiteY2" fmla="*/ 8708 h 679268"/>
              <a:gd name="connsiteX3" fmla="*/ 592183 w 592183"/>
              <a:gd name="connsiteY3" fmla="*/ 444137 h 679268"/>
            </a:gdLst>
            <a:ahLst/>
            <a:cxnLst>
              <a:cxn ang="0">
                <a:pos x="connsiteX0" y="connsiteY0"/>
              </a:cxn>
              <a:cxn ang="0">
                <a:pos x="connsiteX1" y="connsiteY1"/>
              </a:cxn>
              <a:cxn ang="0">
                <a:pos x="connsiteX2" y="connsiteY2"/>
              </a:cxn>
              <a:cxn ang="0">
                <a:pos x="connsiteX3" y="connsiteY3"/>
              </a:cxn>
            </a:cxnLst>
            <a:rect l="l" t="t" r="r" b="b"/>
            <a:pathLst>
              <a:path w="592183" h="679268">
                <a:moveTo>
                  <a:pt x="17418" y="679268"/>
                </a:moveTo>
                <a:lnTo>
                  <a:pt x="0" y="0"/>
                </a:lnTo>
                <a:lnTo>
                  <a:pt x="583475" y="8708"/>
                </a:lnTo>
                <a:lnTo>
                  <a:pt x="592183" y="4441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p:nvSpPr>
        <p:spPr bwMode="auto">
          <a:xfrm>
            <a:off x="4641544" y="3800475"/>
            <a:ext cx="6053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Fuel</a:t>
            </a:r>
          </a:p>
        </p:txBody>
      </p:sp>
      <p:sp>
        <p:nvSpPr>
          <p:cNvPr id="67" name="AutoShape 25"/>
          <p:cNvSpPr>
            <a:spLocks noChangeArrowheads="1"/>
          </p:cNvSpPr>
          <p:nvPr/>
        </p:nvSpPr>
        <p:spPr bwMode="auto">
          <a:xfrm>
            <a:off x="4503369" y="4276861"/>
            <a:ext cx="276350" cy="295139"/>
          </a:xfrm>
          <a:prstGeom prst="roundRect">
            <a:avLst>
              <a:gd name="adj" fmla="val 16667"/>
            </a:avLst>
          </a:prstGeom>
          <a:solidFill>
            <a:schemeClr val="accent5">
              <a:lumMod val="90000"/>
            </a:schemeClr>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68" name="Text Box 14"/>
          <p:cNvSpPr txBox="1">
            <a:spLocks noChangeArrowheads="1"/>
          </p:cNvSpPr>
          <p:nvPr/>
        </p:nvSpPr>
        <p:spPr bwMode="auto">
          <a:xfrm>
            <a:off x="3886200" y="4038600"/>
            <a:ext cx="794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Tree>
    <p:extLst>
      <p:ext uri="{BB962C8B-B14F-4D97-AF65-F5344CB8AC3E}">
        <p14:creationId xmlns:p14="http://schemas.microsoft.com/office/powerpoint/2010/main" val="195963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1663" y="3562350"/>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1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0" name="Line 4"/>
          <p:cNvSpPr>
            <a:spLocks noChangeShapeType="1"/>
          </p:cNvSpPr>
          <p:nvPr/>
        </p:nvSpPr>
        <p:spPr bwMode="auto">
          <a:xfrm flipV="1">
            <a:off x="1906588" y="4868863"/>
            <a:ext cx="52117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1" name="Text Box 5"/>
          <p:cNvSpPr txBox="1">
            <a:spLocks noChangeArrowheads="1"/>
          </p:cNvSpPr>
          <p:nvPr/>
        </p:nvSpPr>
        <p:spPr bwMode="auto">
          <a:xfrm>
            <a:off x="2198688" y="4135438"/>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7,000</a:t>
            </a:r>
          </a:p>
        </p:txBody>
      </p:sp>
      <p:sp>
        <p:nvSpPr>
          <p:cNvPr id="9222"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3"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4" name="Line 8"/>
          <p:cNvSpPr>
            <a:spLocks noChangeShapeType="1"/>
          </p:cNvSpPr>
          <p:nvPr/>
        </p:nvSpPr>
        <p:spPr bwMode="auto">
          <a:xfrm flipV="1">
            <a:off x="3094038" y="4868863"/>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25" name="Freeform 9"/>
          <p:cNvSpPr>
            <a:spLocks/>
          </p:cNvSpPr>
          <p:nvPr/>
        </p:nvSpPr>
        <p:spPr bwMode="auto">
          <a:xfrm>
            <a:off x="1782763" y="3889375"/>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6" name="AutoShape 10"/>
          <p:cNvSpPr>
            <a:spLocks noChangeArrowheads="1"/>
          </p:cNvSpPr>
          <p:nvPr/>
        </p:nvSpPr>
        <p:spPr bwMode="auto">
          <a:xfrm>
            <a:off x="2378075" y="3660775"/>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7" name="AutoShape 11"/>
          <p:cNvSpPr>
            <a:spLocks noChangeArrowheads="1"/>
          </p:cNvSpPr>
          <p:nvPr/>
        </p:nvSpPr>
        <p:spPr bwMode="auto">
          <a:xfrm>
            <a:off x="2865438" y="5297488"/>
            <a:ext cx="407987"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8" name="AutoShape 12"/>
          <p:cNvSpPr>
            <a:spLocks noChangeArrowheads="1"/>
          </p:cNvSpPr>
          <p:nvPr/>
        </p:nvSpPr>
        <p:spPr bwMode="auto">
          <a:xfrm>
            <a:off x="2298700" y="4622800"/>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29" name="Text Box 13"/>
          <p:cNvSpPr txBox="1">
            <a:spLocks noChangeArrowheads="1"/>
          </p:cNvSpPr>
          <p:nvPr/>
        </p:nvSpPr>
        <p:spPr bwMode="auto">
          <a:xfrm>
            <a:off x="2205038" y="5089525"/>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
        <p:nvSpPr>
          <p:cNvPr id="9231" name="Text Box 15"/>
          <p:cNvSpPr txBox="1">
            <a:spLocks noChangeArrowheads="1"/>
          </p:cNvSpPr>
          <p:nvPr/>
        </p:nvSpPr>
        <p:spPr bwMode="auto">
          <a:xfrm>
            <a:off x="3206750" y="5538788"/>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3,000</a:t>
            </a:r>
          </a:p>
        </p:txBody>
      </p:sp>
      <p:sp>
        <p:nvSpPr>
          <p:cNvPr id="9232" name="Rectangle 16"/>
          <p:cNvSpPr>
            <a:spLocks noChangeArrowheads="1"/>
          </p:cNvSpPr>
          <p:nvPr/>
        </p:nvSpPr>
        <p:spPr bwMode="auto">
          <a:xfrm>
            <a:off x="598488" y="695325"/>
            <a:ext cx="5370512" cy="2854325"/>
          </a:xfrm>
          <a:prstGeom prst="rect">
            <a:avLst/>
          </a:prstGeom>
          <a:solidFill>
            <a:srgbClr val="D3A77B"/>
          </a:solidFill>
          <a:ln w="38100">
            <a:solidFill>
              <a:srgbClr val="FF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3"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4" name="Line 18"/>
          <p:cNvSpPr>
            <a:spLocks noChangeShapeType="1"/>
          </p:cNvSpPr>
          <p:nvPr/>
        </p:nvSpPr>
        <p:spPr bwMode="auto">
          <a:xfrm flipV="1">
            <a:off x="1916113" y="2001838"/>
            <a:ext cx="5224462" cy="79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5" name="Text Box 19"/>
          <p:cNvSpPr txBox="1">
            <a:spLocks noChangeArrowheads="1"/>
          </p:cNvSpPr>
          <p:nvPr/>
        </p:nvSpPr>
        <p:spPr bwMode="auto">
          <a:xfrm>
            <a:off x="2208213" y="1268413"/>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2,000</a:t>
            </a:r>
          </a:p>
        </p:txBody>
      </p:sp>
      <p:sp>
        <p:nvSpPr>
          <p:cNvPr id="9236"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7"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38" name="Line 22"/>
          <p:cNvSpPr>
            <a:spLocks noChangeShapeType="1"/>
          </p:cNvSpPr>
          <p:nvPr/>
        </p:nvSpPr>
        <p:spPr bwMode="auto">
          <a:xfrm flipV="1">
            <a:off x="3103563" y="2001838"/>
            <a:ext cx="0" cy="126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39" name="Freeform 23"/>
          <p:cNvSpPr>
            <a:spLocks/>
          </p:cNvSpPr>
          <p:nvPr/>
        </p:nvSpPr>
        <p:spPr bwMode="auto">
          <a:xfrm>
            <a:off x="1792288" y="1022350"/>
            <a:ext cx="1270000" cy="979488"/>
          </a:xfrm>
          <a:custGeom>
            <a:avLst/>
            <a:gdLst>
              <a:gd name="T0" fmla="*/ 0 w 1021"/>
              <a:gd name="T1" fmla="*/ 0 h 839"/>
              <a:gd name="T2" fmla="*/ 2147483647 w 1021"/>
              <a:gd name="T3" fmla="*/ 0 h 839"/>
              <a:gd name="T4" fmla="*/ 2147483647 w 1021"/>
              <a:gd name="T5" fmla="*/ 2147483647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6" name="AutoShape 26"/>
          <p:cNvSpPr>
            <a:spLocks noChangeArrowheads="1"/>
          </p:cNvSpPr>
          <p:nvPr/>
        </p:nvSpPr>
        <p:spPr bwMode="auto">
          <a:xfrm>
            <a:off x="2387600" y="793750"/>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7" name="AutoShape 27"/>
          <p:cNvSpPr>
            <a:spLocks noChangeArrowheads="1"/>
          </p:cNvSpPr>
          <p:nvPr/>
        </p:nvSpPr>
        <p:spPr bwMode="auto">
          <a:xfrm>
            <a:off x="2874963" y="2430463"/>
            <a:ext cx="407988"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8" name="AutoShape 28"/>
          <p:cNvSpPr>
            <a:spLocks noChangeArrowheads="1"/>
          </p:cNvSpPr>
          <p:nvPr/>
        </p:nvSpPr>
        <p:spPr bwMode="auto">
          <a:xfrm>
            <a:off x="2308225" y="1755775"/>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1" name="Text Box 29"/>
          <p:cNvSpPr txBox="1">
            <a:spLocks noChangeArrowheads="1"/>
          </p:cNvSpPr>
          <p:nvPr/>
        </p:nvSpPr>
        <p:spPr bwMode="auto">
          <a:xfrm>
            <a:off x="2201863" y="2197100"/>
            <a:ext cx="890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4,000</a:t>
            </a:r>
          </a:p>
        </p:txBody>
      </p:sp>
      <p:sp>
        <p:nvSpPr>
          <p:cNvPr id="9242" name="Text Box 30"/>
          <p:cNvSpPr txBox="1">
            <a:spLocks noChangeArrowheads="1"/>
          </p:cNvSpPr>
          <p:nvPr/>
        </p:nvSpPr>
        <p:spPr bwMode="auto">
          <a:xfrm>
            <a:off x="6148388" y="2251075"/>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14,000</a:t>
            </a:r>
          </a:p>
        </p:txBody>
      </p:sp>
      <p:sp>
        <p:nvSpPr>
          <p:cNvPr id="9243" name="AutoShape 31"/>
          <p:cNvSpPr>
            <a:spLocks noChangeArrowheads="1"/>
          </p:cNvSpPr>
          <p:nvPr/>
        </p:nvSpPr>
        <p:spPr bwMode="auto">
          <a:xfrm>
            <a:off x="6316663" y="17954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4" name="Text Box 32"/>
          <p:cNvSpPr txBox="1">
            <a:spLocks noChangeArrowheads="1"/>
          </p:cNvSpPr>
          <p:nvPr/>
        </p:nvSpPr>
        <p:spPr bwMode="auto">
          <a:xfrm>
            <a:off x="3203575" y="2646363"/>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9,000</a:t>
            </a:r>
          </a:p>
        </p:txBody>
      </p:sp>
      <p:sp>
        <p:nvSpPr>
          <p:cNvPr id="9245" name="Line 33"/>
          <p:cNvSpPr>
            <a:spLocks noChangeShapeType="1"/>
          </p:cNvSpPr>
          <p:nvPr/>
        </p:nvSpPr>
        <p:spPr bwMode="auto">
          <a:xfrm flipV="1">
            <a:off x="7145338" y="1985963"/>
            <a:ext cx="0" cy="29051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6" name="Line 34"/>
          <p:cNvSpPr>
            <a:spLocks noChangeShapeType="1"/>
          </p:cNvSpPr>
          <p:nvPr/>
        </p:nvSpPr>
        <p:spPr bwMode="auto">
          <a:xfrm>
            <a:off x="7132638" y="3344863"/>
            <a:ext cx="18018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endParaRPr>
          </a:p>
        </p:txBody>
      </p:sp>
      <p:sp>
        <p:nvSpPr>
          <p:cNvPr id="9247" name="AutoShape 35"/>
          <p:cNvSpPr>
            <a:spLocks noChangeArrowheads="1"/>
          </p:cNvSpPr>
          <p:nvPr/>
        </p:nvSpPr>
        <p:spPr bwMode="auto">
          <a:xfrm>
            <a:off x="7929563" y="3128963"/>
            <a:ext cx="409575" cy="4603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48" name="Text Box 36"/>
          <p:cNvSpPr txBox="1">
            <a:spLocks noChangeArrowheads="1"/>
          </p:cNvSpPr>
          <p:nvPr/>
        </p:nvSpPr>
        <p:spPr bwMode="auto">
          <a:xfrm>
            <a:off x="730250" y="59959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NDM-16113</a:t>
            </a:r>
          </a:p>
        </p:txBody>
      </p:sp>
      <p:sp>
        <p:nvSpPr>
          <p:cNvPr id="9249" name="Text Box 37"/>
          <p:cNvSpPr txBox="1">
            <a:spLocks noChangeArrowheads="1"/>
          </p:cNvSpPr>
          <p:nvPr/>
        </p:nvSpPr>
        <p:spPr bwMode="auto">
          <a:xfrm>
            <a:off x="755650" y="3125788"/>
            <a:ext cx="131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400" dirty="0" smtClean="0">
                <a:solidFill>
                  <a:srgbClr val="000000"/>
                </a:solidFill>
              </a:rPr>
              <a:t>NDM-16114</a:t>
            </a:r>
          </a:p>
        </p:txBody>
      </p:sp>
      <p:sp>
        <p:nvSpPr>
          <p:cNvPr id="9250" name="Text Box 38"/>
          <p:cNvSpPr txBox="1">
            <a:spLocks noChangeArrowheads="1"/>
          </p:cNvSpPr>
          <p:nvPr/>
        </p:nvSpPr>
        <p:spPr bwMode="auto">
          <a:xfrm>
            <a:off x="7764463" y="36322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25,000</a:t>
            </a:r>
          </a:p>
        </p:txBody>
      </p:sp>
      <p:sp>
        <p:nvSpPr>
          <p:cNvPr id="9264" name="Text Box 46"/>
          <p:cNvSpPr txBox="1">
            <a:spLocks noChangeArrowheads="1"/>
          </p:cNvSpPr>
          <p:nvPr/>
        </p:nvSpPr>
        <p:spPr bwMode="auto">
          <a:xfrm>
            <a:off x="2366963" y="812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a:t>
            </a:r>
          </a:p>
        </p:txBody>
      </p:sp>
      <p:sp>
        <p:nvSpPr>
          <p:cNvPr id="9265" name="Text Box 47"/>
          <p:cNvSpPr txBox="1">
            <a:spLocks noChangeArrowheads="1"/>
          </p:cNvSpPr>
          <p:nvPr/>
        </p:nvSpPr>
        <p:spPr bwMode="auto">
          <a:xfrm>
            <a:off x="2252663" y="18034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a:t>
            </a:r>
          </a:p>
        </p:txBody>
      </p:sp>
      <p:sp>
        <p:nvSpPr>
          <p:cNvPr id="9266" name="Text Box 48"/>
          <p:cNvSpPr txBox="1">
            <a:spLocks noChangeArrowheads="1"/>
          </p:cNvSpPr>
          <p:nvPr/>
        </p:nvSpPr>
        <p:spPr bwMode="auto">
          <a:xfrm>
            <a:off x="2849563" y="24511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#3</a:t>
            </a:r>
          </a:p>
        </p:txBody>
      </p:sp>
      <p:sp>
        <p:nvSpPr>
          <p:cNvPr id="9267" name="Text Box 49"/>
          <p:cNvSpPr txBox="1">
            <a:spLocks noChangeArrowheads="1"/>
          </p:cNvSpPr>
          <p:nvPr/>
        </p:nvSpPr>
        <p:spPr bwMode="auto">
          <a:xfrm>
            <a:off x="2341563" y="3683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#4</a:t>
            </a:r>
          </a:p>
        </p:txBody>
      </p:sp>
      <p:sp>
        <p:nvSpPr>
          <p:cNvPr id="9268" name="Text Box 50"/>
          <p:cNvSpPr txBox="1">
            <a:spLocks noChangeArrowheads="1"/>
          </p:cNvSpPr>
          <p:nvPr/>
        </p:nvSpPr>
        <p:spPr bwMode="auto">
          <a:xfrm>
            <a:off x="2303463" y="46482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#5</a:t>
            </a:r>
          </a:p>
        </p:txBody>
      </p:sp>
      <p:sp>
        <p:nvSpPr>
          <p:cNvPr id="9269" name="Text Box 51"/>
          <p:cNvSpPr txBox="1">
            <a:spLocks noChangeArrowheads="1"/>
          </p:cNvSpPr>
          <p:nvPr/>
        </p:nvSpPr>
        <p:spPr bwMode="auto">
          <a:xfrm>
            <a:off x="2824163" y="53340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#6</a:t>
            </a:r>
          </a:p>
        </p:txBody>
      </p:sp>
      <p:sp>
        <p:nvSpPr>
          <p:cNvPr id="9270" name="Text Box 52"/>
          <p:cNvSpPr txBox="1">
            <a:spLocks noChangeArrowheads="1"/>
          </p:cNvSpPr>
          <p:nvPr/>
        </p:nvSpPr>
        <p:spPr bwMode="auto">
          <a:xfrm>
            <a:off x="6291263" y="18288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#8</a:t>
            </a:r>
          </a:p>
        </p:txBody>
      </p:sp>
      <p:grpSp>
        <p:nvGrpSpPr>
          <p:cNvPr id="2" name="Group 1"/>
          <p:cNvGrpSpPr/>
          <p:nvPr/>
        </p:nvGrpSpPr>
        <p:grpSpPr>
          <a:xfrm>
            <a:off x="3962400" y="4649788"/>
            <a:ext cx="809625" cy="804862"/>
            <a:chOff x="4932363" y="4649788"/>
            <a:chExt cx="809625" cy="804862"/>
          </a:xfrm>
        </p:grpSpPr>
        <p:sp>
          <p:nvSpPr>
            <p:cNvPr id="9230" name="Text Box 14"/>
            <p:cNvSpPr txBox="1">
              <a:spLocks noChangeArrowheads="1"/>
            </p:cNvSpPr>
            <p:nvPr/>
          </p:nvSpPr>
          <p:spPr bwMode="auto">
            <a:xfrm>
              <a:off x="4932363" y="5118100"/>
              <a:ext cx="80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10,000</a:t>
              </a:r>
            </a:p>
          </p:txBody>
        </p:sp>
        <p:sp>
          <p:nvSpPr>
            <p:cNvPr id="9275" name="AutoShape 25"/>
            <p:cNvSpPr>
              <a:spLocks noChangeArrowheads="1"/>
            </p:cNvSpPr>
            <p:nvPr/>
          </p:nvSpPr>
          <p:spPr bwMode="auto">
            <a:xfrm>
              <a:off x="5049838" y="4649788"/>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9271" name="Text Box 53"/>
            <p:cNvSpPr txBox="1">
              <a:spLocks noChangeArrowheads="1"/>
            </p:cNvSpPr>
            <p:nvPr/>
          </p:nvSpPr>
          <p:spPr bwMode="auto">
            <a:xfrm>
              <a:off x="5021263" y="46736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#7</a:t>
              </a:r>
            </a:p>
          </p:txBody>
        </p:sp>
      </p:grpSp>
      <p:sp>
        <p:nvSpPr>
          <p:cNvPr id="9272" name="Text Box 54"/>
          <p:cNvSpPr txBox="1">
            <a:spLocks noChangeArrowheads="1"/>
          </p:cNvSpPr>
          <p:nvPr/>
        </p:nvSpPr>
        <p:spPr bwMode="auto">
          <a:xfrm>
            <a:off x="7891463" y="316230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#9</a:t>
            </a:r>
          </a:p>
        </p:txBody>
      </p:sp>
      <p:sp>
        <p:nvSpPr>
          <p:cNvPr id="9257" name="Text Box 79"/>
          <p:cNvSpPr txBox="1">
            <a:spLocks noChangeArrowheads="1"/>
          </p:cNvSpPr>
          <p:nvPr/>
        </p:nvSpPr>
        <p:spPr bwMode="auto">
          <a:xfrm>
            <a:off x="1123950" y="808038"/>
            <a:ext cx="639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1-1</a:t>
            </a:r>
          </a:p>
        </p:txBody>
      </p:sp>
      <p:sp>
        <p:nvSpPr>
          <p:cNvPr id="9258" name="Text Box 80"/>
          <p:cNvSpPr txBox="1">
            <a:spLocks noChangeArrowheads="1"/>
          </p:cNvSpPr>
          <p:nvPr/>
        </p:nvSpPr>
        <p:spPr bwMode="auto">
          <a:xfrm>
            <a:off x="1366838" y="203041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1-2</a:t>
            </a:r>
          </a:p>
        </p:txBody>
      </p:sp>
      <p:sp>
        <p:nvSpPr>
          <p:cNvPr id="9259" name="Text Box 81"/>
          <p:cNvSpPr txBox="1">
            <a:spLocks noChangeArrowheads="1"/>
          </p:cNvSpPr>
          <p:nvPr/>
        </p:nvSpPr>
        <p:spPr bwMode="auto">
          <a:xfrm>
            <a:off x="2490788" y="3089275"/>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1-3</a:t>
            </a:r>
          </a:p>
        </p:txBody>
      </p:sp>
      <p:sp>
        <p:nvSpPr>
          <p:cNvPr id="9260" name="Text Box 82"/>
          <p:cNvSpPr txBox="1">
            <a:spLocks noChangeArrowheads="1"/>
          </p:cNvSpPr>
          <p:nvPr/>
        </p:nvSpPr>
        <p:spPr bwMode="auto">
          <a:xfrm>
            <a:off x="1184275" y="3676650"/>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2-1</a:t>
            </a:r>
          </a:p>
        </p:txBody>
      </p:sp>
      <p:sp>
        <p:nvSpPr>
          <p:cNvPr id="9261" name="Text Box 83"/>
          <p:cNvSpPr txBox="1">
            <a:spLocks noChangeArrowheads="1"/>
          </p:cNvSpPr>
          <p:nvPr/>
        </p:nvSpPr>
        <p:spPr bwMode="auto">
          <a:xfrm>
            <a:off x="1284288" y="4729163"/>
            <a:ext cx="639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2-2</a:t>
            </a:r>
          </a:p>
        </p:txBody>
      </p:sp>
      <p:sp>
        <p:nvSpPr>
          <p:cNvPr id="9262" name="Text Box 84"/>
          <p:cNvSpPr txBox="1">
            <a:spLocks noChangeArrowheads="1"/>
          </p:cNvSpPr>
          <p:nvPr/>
        </p:nvSpPr>
        <p:spPr bwMode="auto">
          <a:xfrm>
            <a:off x="2419350" y="5972175"/>
            <a:ext cx="63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mtClean="0">
                <a:solidFill>
                  <a:srgbClr val="000000"/>
                </a:solidFill>
              </a:rPr>
              <a:t>2-3</a:t>
            </a:r>
          </a:p>
        </p:txBody>
      </p:sp>
      <p:sp>
        <p:nvSpPr>
          <p:cNvPr id="4" name="Trapezoid 3"/>
          <p:cNvSpPr/>
          <p:nvPr/>
        </p:nvSpPr>
        <p:spPr>
          <a:xfrm rot="5400000">
            <a:off x="4950823" y="4556522"/>
            <a:ext cx="609600" cy="640556"/>
          </a:xfrm>
          <a:prstGeom prst="trapezoi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4"/>
          <p:cNvSpPr txBox="1">
            <a:spLocks noChangeArrowheads="1"/>
          </p:cNvSpPr>
          <p:nvPr/>
        </p:nvSpPr>
        <p:spPr bwMode="auto">
          <a:xfrm>
            <a:off x="4584700" y="5410200"/>
            <a:ext cx="1387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Compressor</a:t>
            </a:r>
          </a:p>
        </p:txBody>
      </p:sp>
      <p:sp>
        <p:nvSpPr>
          <p:cNvPr id="8" name="Freeform 7"/>
          <p:cNvSpPr/>
          <p:nvPr/>
        </p:nvSpPr>
        <p:spPr>
          <a:xfrm>
            <a:off x="4624251" y="4188823"/>
            <a:ext cx="592183" cy="679268"/>
          </a:xfrm>
          <a:custGeom>
            <a:avLst/>
            <a:gdLst>
              <a:gd name="connsiteX0" fmla="*/ 17418 w 592183"/>
              <a:gd name="connsiteY0" fmla="*/ 679268 h 679268"/>
              <a:gd name="connsiteX1" fmla="*/ 0 w 592183"/>
              <a:gd name="connsiteY1" fmla="*/ 0 h 679268"/>
              <a:gd name="connsiteX2" fmla="*/ 583475 w 592183"/>
              <a:gd name="connsiteY2" fmla="*/ 8708 h 679268"/>
              <a:gd name="connsiteX3" fmla="*/ 592183 w 592183"/>
              <a:gd name="connsiteY3" fmla="*/ 444137 h 679268"/>
            </a:gdLst>
            <a:ahLst/>
            <a:cxnLst>
              <a:cxn ang="0">
                <a:pos x="connsiteX0" y="connsiteY0"/>
              </a:cxn>
              <a:cxn ang="0">
                <a:pos x="connsiteX1" y="connsiteY1"/>
              </a:cxn>
              <a:cxn ang="0">
                <a:pos x="connsiteX2" y="connsiteY2"/>
              </a:cxn>
              <a:cxn ang="0">
                <a:pos x="connsiteX3" y="connsiteY3"/>
              </a:cxn>
            </a:cxnLst>
            <a:rect l="l" t="t" r="r" b="b"/>
            <a:pathLst>
              <a:path w="592183" h="679268">
                <a:moveTo>
                  <a:pt x="17418" y="679268"/>
                </a:moveTo>
                <a:lnTo>
                  <a:pt x="0" y="0"/>
                </a:lnTo>
                <a:lnTo>
                  <a:pt x="583475" y="8708"/>
                </a:lnTo>
                <a:lnTo>
                  <a:pt x="592183" y="44413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p:nvSpPr>
        <p:spPr bwMode="auto">
          <a:xfrm>
            <a:off x="4641544" y="3800475"/>
            <a:ext cx="6053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Fuel</a:t>
            </a:r>
          </a:p>
        </p:txBody>
      </p:sp>
      <p:sp>
        <p:nvSpPr>
          <p:cNvPr id="67" name="AutoShape 25"/>
          <p:cNvSpPr>
            <a:spLocks noChangeArrowheads="1"/>
          </p:cNvSpPr>
          <p:nvPr/>
        </p:nvSpPr>
        <p:spPr bwMode="auto">
          <a:xfrm>
            <a:off x="4503369" y="4276861"/>
            <a:ext cx="276350" cy="295139"/>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68" name="Text Box 14"/>
          <p:cNvSpPr txBox="1">
            <a:spLocks noChangeArrowheads="1"/>
          </p:cNvSpPr>
          <p:nvPr/>
        </p:nvSpPr>
        <p:spPr bwMode="auto">
          <a:xfrm>
            <a:off x="3886200" y="4038600"/>
            <a:ext cx="794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dirty="0" smtClean="0">
                <a:solidFill>
                  <a:srgbClr val="000000"/>
                </a:solidFill>
              </a:rPr>
              <a:t>1,000</a:t>
            </a:r>
          </a:p>
        </p:txBody>
      </p:sp>
    </p:spTree>
    <p:extLst>
      <p:ext uri="{BB962C8B-B14F-4D97-AF65-F5344CB8AC3E}">
        <p14:creationId xmlns:p14="http://schemas.microsoft.com/office/powerpoint/2010/main" val="3761546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7643" y="2754769"/>
            <a:ext cx="8255237" cy="769441"/>
          </a:xfrm>
          <a:prstGeom prst="rect">
            <a:avLst/>
          </a:prstGeom>
          <a:noFill/>
        </p:spPr>
        <p:txBody>
          <a:bodyPr wrap="square" rtlCol="0">
            <a:spAutoFit/>
          </a:bodyPr>
          <a:lstStyle/>
          <a:p>
            <a:pPr algn="ctr"/>
            <a:r>
              <a:rPr lang="en-US" sz="4400" b="1" dirty="0" smtClean="0">
                <a:solidFill>
                  <a:srgbClr val="FFFF00"/>
                </a:solidFill>
              </a:rPr>
              <a:t>FMPs for Tanks</a:t>
            </a:r>
            <a:endParaRPr lang="en-US" sz="4400" b="1" dirty="0">
              <a:solidFill>
                <a:schemeClr val="bg1"/>
              </a:solidFill>
            </a:endParaRPr>
          </a:p>
        </p:txBody>
      </p:sp>
    </p:spTree>
    <p:extLst>
      <p:ext uri="{BB962C8B-B14F-4D97-AF65-F5344CB8AC3E}">
        <p14:creationId xmlns:p14="http://schemas.microsoft.com/office/powerpoint/2010/main" val="4213264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0" name="Rectangle 19"/>
          <p:cNvSpPr/>
          <p:nvPr/>
        </p:nvSpPr>
        <p:spPr>
          <a:xfrm>
            <a:off x="4443542" y="1987053"/>
            <a:ext cx="192473" cy="49162"/>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265063" y="1791671"/>
            <a:ext cx="750358" cy="1057275"/>
            <a:chOff x="3690923" y="1114425"/>
            <a:chExt cx="750358" cy="1057275"/>
          </a:xfrm>
        </p:grpSpPr>
        <p:sp>
          <p:nvSpPr>
            <p:cNvPr id="21" name="Oval 20"/>
            <p:cNvSpPr/>
            <p:nvPr/>
          </p:nvSpPr>
          <p:spPr>
            <a:xfrm>
              <a:off x="3690923" y="197967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90923" y="192068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258501" y="164537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08653" y="164517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690923" y="1979678"/>
              <a:ext cx="750152" cy="192022"/>
            </a:xfrm>
            <a:prstGeom prst="ellipse">
              <a:avLst/>
            </a:prstGeom>
            <a:solidFill>
              <a:schemeClr val="accent3">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0923" y="121274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90923" y="111442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88680" y="2602706"/>
            <a:ext cx="23578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10000" y="1382352"/>
            <a:ext cx="1" cy="29221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860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0" name="Rectangle 19"/>
          <p:cNvSpPr/>
          <p:nvPr/>
        </p:nvSpPr>
        <p:spPr>
          <a:xfrm>
            <a:off x="4443542" y="1987053"/>
            <a:ext cx="192473" cy="49162"/>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265063" y="1791671"/>
            <a:ext cx="750358" cy="1057275"/>
            <a:chOff x="3690923" y="1114425"/>
            <a:chExt cx="750358" cy="1057275"/>
          </a:xfrm>
          <a:solidFill>
            <a:srgbClr val="FF0000"/>
          </a:solidFill>
        </p:grpSpPr>
        <p:sp>
          <p:nvSpPr>
            <p:cNvPr id="21" name="Oval 2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88680" y="2602706"/>
            <a:ext cx="23578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10000" y="1382352"/>
            <a:ext cx="1" cy="29221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37"/>
          <p:cNvSpPr txBox="1">
            <a:spLocks noChangeArrowheads="1"/>
          </p:cNvSpPr>
          <p:nvPr/>
        </p:nvSpPr>
        <p:spPr bwMode="auto">
          <a:xfrm>
            <a:off x="4343400" y="2863384"/>
            <a:ext cx="762000" cy="400110"/>
          </a:xfrm>
          <a:prstGeom prst="rect">
            <a:avLst/>
          </a:prstGeom>
          <a:noFill/>
          <a:ln w="9525">
            <a:noFill/>
            <a:miter lim="800000"/>
            <a:headEnd/>
            <a:tailEnd/>
          </a:ln>
        </p:spPr>
        <p:txBody>
          <a:bodyPr wrap="square">
            <a:spAutoFit/>
          </a:bodyPr>
          <a:lstStyle/>
          <a:p>
            <a:pPr>
              <a:spcBef>
                <a:spcPct val="50000"/>
              </a:spcBef>
            </a:pPr>
            <a:r>
              <a:rPr lang="en-US" sz="2000" dirty="0" smtClean="0"/>
              <a:t>FMP</a:t>
            </a:r>
            <a:endParaRPr lang="en-US" sz="2000" dirty="0"/>
          </a:p>
        </p:txBody>
      </p:sp>
    </p:spTree>
    <p:extLst>
      <p:ext uri="{BB962C8B-B14F-4D97-AF65-F5344CB8AC3E}">
        <p14:creationId xmlns:p14="http://schemas.microsoft.com/office/powerpoint/2010/main" val="2681673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888680" y="2597804"/>
            <a:ext cx="2851231" cy="49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10000" y="1382352"/>
            <a:ext cx="1" cy="29221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61975" y="1623133"/>
            <a:ext cx="192473" cy="49162"/>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9911" y="161524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383496" y="1427751"/>
            <a:ext cx="750358" cy="1057275"/>
            <a:chOff x="3690923" y="1114425"/>
            <a:chExt cx="750358" cy="1057275"/>
          </a:xfrm>
        </p:grpSpPr>
        <p:sp>
          <p:nvSpPr>
            <p:cNvPr id="21" name="Oval 20"/>
            <p:cNvSpPr/>
            <p:nvPr/>
          </p:nvSpPr>
          <p:spPr>
            <a:xfrm>
              <a:off x="3690923" y="197967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90923" y="192068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258501" y="164537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08653" y="164517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690923" y="1979678"/>
              <a:ext cx="750152" cy="192022"/>
            </a:xfrm>
            <a:prstGeom prst="ellipse">
              <a:avLst/>
            </a:prstGeom>
            <a:solidFill>
              <a:schemeClr val="accent3">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0923" y="121274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90923" y="111442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535896" y="1580151"/>
            <a:ext cx="750358" cy="1057275"/>
            <a:chOff x="3690923" y="1114425"/>
            <a:chExt cx="750358" cy="1057275"/>
          </a:xfrm>
        </p:grpSpPr>
        <p:sp>
          <p:nvSpPr>
            <p:cNvPr id="27" name="Oval 26"/>
            <p:cNvSpPr/>
            <p:nvPr/>
          </p:nvSpPr>
          <p:spPr>
            <a:xfrm>
              <a:off x="3690923" y="197967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90923" y="192068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5400000">
              <a:off x="3258501" y="164537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008653" y="164517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90923" y="1979678"/>
              <a:ext cx="750152" cy="192022"/>
            </a:xfrm>
            <a:prstGeom prst="ellipse">
              <a:avLst/>
            </a:prstGeom>
            <a:solidFill>
              <a:schemeClr val="accent3">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90923" y="121274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90923" y="111442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688296" y="1732551"/>
            <a:ext cx="750358" cy="1057275"/>
            <a:chOff x="3690923" y="1114425"/>
            <a:chExt cx="750358" cy="1057275"/>
          </a:xfrm>
        </p:grpSpPr>
        <p:sp>
          <p:nvSpPr>
            <p:cNvPr id="38" name="Oval 37"/>
            <p:cNvSpPr/>
            <p:nvPr/>
          </p:nvSpPr>
          <p:spPr>
            <a:xfrm>
              <a:off x="3690923" y="197967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90923" y="192068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5400000">
              <a:off x="3258501" y="164537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08653" y="164517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690923" y="1979678"/>
              <a:ext cx="750152" cy="192022"/>
            </a:xfrm>
            <a:prstGeom prst="ellipse">
              <a:avLst/>
            </a:prstGeom>
            <a:solidFill>
              <a:schemeClr val="accent3">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90923" y="121274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90923" y="111442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1995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888680" y="2597804"/>
            <a:ext cx="2851231" cy="49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10000" y="1382352"/>
            <a:ext cx="1" cy="29221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61975" y="1623133"/>
            <a:ext cx="192473" cy="491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39911" y="1615248"/>
            <a:ext cx="18764" cy="63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383496" y="1427751"/>
            <a:ext cx="750358" cy="1057275"/>
            <a:chOff x="3690923" y="1114425"/>
            <a:chExt cx="750358" cy="1057275"/>
          </a:xfrm>
          <a:solidFill>
            <a:srgbClr val="FF0000"/>
          </a:solidFill>
        </p:grpSpPr>
        <p:sp>
          <p:nvSpPr>
            <p:cNvPr id="21" name="Oval 2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535896" y="1580151"/>
            <a:ext cx="750358" cy="1057275"/>
            <a:chOff x="3690923" y="1114425"/>
            <a:chExt cx="750358" cy="1057275"/>
          </a:xfrm>
          <a:solidFill>
            <a:srgbClr val="FF0000"/>
          </a:solidFill>
        </p:grpSpPr>
        <p:sp>
          <p:nvSpPr>
            <p:cNvPr id="27" name="Oval 26"/>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688296" y="1732551"/>
            <a:ext cx="750358" cy="1057275"/>
            <a:chOff x="3690923" y="1114425"/>
            <a:chExt cx="750358" cy="1057275"/>
          </a:xfrm>
          <a:solidFill>
            <a:srgbClr val="FF0000"/>
          </a:solidFill>
        </p:grpSpPr>
        <p:sp>
          <p:nvSpPr>
            <p:cNvPr id="38" name="Oval 37"/>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4191000" y="1274762"/>
            <a:ext cx="1600200" cy="187005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37"/>
          <p:cNvSpPr txBox="1">
            <a:spLocks noChangeArrowheads="1"/>
          </p:cNvSpPr>
          <p:nvPr/>
        </p:nvSpPr>
        <p:spPr bwMode="auto">
          <a:xfrm>
            <a:off x="6096000" y="1145351"/>
            <a:ext cx="2895600" cy="1631216"/>
          </a:xfrm>
          <a:prstGeom prst="rect">
            <a:avLst/>
          </a:prstGeom>
          <a:noFill/>
          <a:ln w="9525">
            <a:noFill/>
            <a:miter lim="800000"/>
            <a:headEnd/>
            <a:tailEnd/>
          </a:ln>
        </p:spPr>
        <p:txBody>
          <a:bodyPr wrap="square">
            <a:spAutoFit/>
          </a:bodyPr>
          <a:lstStyle/>
          <a:p>
            <a:pPr>
              <a:spcBef>
                <a:spcPct val="50000"/>
              </a:spcBef>
            </a:pPr>
            <a:r>
              <a:rPr lang="en-US" sz="2000" dirty="0" smtClean="0"/>
              <a:t>1 FMP</a:t>
            </a:r>
          </a:p>
          <a:p>
            <a:pPr>
              <a:spcBef>
                <a:spcPct val="50000"/>
              </a:spcBef>
            </a:pPr>
            <a:r>
              <a:rPr lang="en-US" sz="2000" dirty="0" smtClean="0"/>
              <a:t>1 FMP number</a:t>
            </a:r>
          </a:p>
          <a:p>
            <a:pPr>
              <a:spcBef>
                <a:spcPct val="50000"/>
              </a:spcBef>
            </a:pPr>
            <a:r>
              <a:rPr lang="en-US" sz="2000" dirty="0"/>
              <a:t>3</a:t>
            </a:r>
            <a:r>
              <a:rPr lang="en-US" sz="2000" dirty="0" smtClean="0"/>
              <a:t> unique tank numbers for strapping</a:t>
            </a:r>
            <a:endParaRPr lang="en-US" sz="2000" dirty="0"/>
          </a:p>
        </p:txBody>
      </p:sp>
    </p:spTree>
    <p:extLst>
      <p:ext uri="{BB962C8B-B14F-4D97-AF65-F5344CB8AC3E}">
        <p14:creationId xmlns:p14="http://schemas.microsoft.com/office/powerpoint/2010/main" val="3632765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255946" y="228600"/>
            <a:ext cx="8255237" cy="6124754"/>
          </a:xfrm>
          <a:prstGeom prst="rect">
            <a:avLst/>
          </a:prstGeom>
          <a:noFill/>
        </p:spPr>
        <p:txBody>
          <a:bodyPr wrap="square" rtlCol="0">
            <a:spAutoFit/>
          </a:bodyPr>
          <a:lstStyle/>
          <a:p>
            <a:pPr algn="ctr"/>
            <a:r>
              <a:rPr lang="en-US" sz="4000" b="1" dirty="0" smtClean="0">
                <a:solidFill>
                  <a:srgbClr val="FFFF00"/>
                </a:solidFill>
              </a:rPr>
              <a:t>Why did we promulgate these rules?</a:t>
            </a:r>
          </a:p>
          <a:p>
            <a:endParaRPr lang="en-US" sz="3200" b="1" dirty="0">
              <a:solidFill>
                <a:schemeClr val="bg1"/>
              </a:solidFill>
            </a:endParaRPr>
          </a:p>
          <a:p>
            <a:pPr marL="457200" indent="-457200">
              <a:buFont typeface="Arial" panose="020B0604020202020204" pitchFamily="34" charset="0"/>
              <a:buChar char="•"/>
            </a:pPr>
            <a:r>
              <a:rPr lang="en-US" sz="3200" b="1" dirty="0" smtClean="0">
                <a:solidFill>
                  <a:schemeClr val="bg1"/>
                </a:solidFill>
              </a:rPr>
              <a:t>Incorporate latest industry standards</a:t>
            </a:r>
          </a:p>
          <a:p>
            <a:pPr marL="457200" indent="-457200">
              <a:buFont typeface="Arial" panose="020B0604020202020204" pitchFamily="34" charset="0"/>
              <a:buChar char="•"/>
            </a:pPr>
            <a:r>
              <a:rPr lang="en-US" sz="3200" b="1" dirty="0" smtClean="0">
                <a:solidFill>
                  <a:schemeClr val="bg1"/>
                </a:solidFill>
              </a:rPr>
              <a:t>Provide a mechanism to nationally approve new measurement technology/procedures</a:t>
            </a:r>
          </a:p>
          <a:p>
            <a:pPr marL="457200" indent="-457200">
              <a:buFont typeface="Arial" panose="020B0604020202020204" pitchFamily="34" charset="0"/>
              <a:buChar char="•"/>
            </a:pPr>
            <a:r>
              <a:rPr lang="en-US" sz="3200" b="1" dirty="0" smtClean="0">
                <a:solidFill>
                  <a:schemeClr val="bg1"/>
                </a:solidFill>
              </a:rPr>
              <a:t>Provide a mechanism to regularly update industry standards incorporated by reference</a:t>
            </a:r>
          </a:p>
          <a:p>
            <a:pPr marL="457200" indent="-457200">
              <a:buFont typeface="Arial" panose="020B0604020202020204" pitchFamily="34" charset="0"/>
              <a:buChar char="•"/>
            </a:pPr>
            <a:r>
              <a:rPr lang="en-US" sz="3200" b="1" dirty="0" smtClean="0">
                <a:solidFill>
                  <a:schemeClr val="bg1"/>
                </a:solidFill>
              </a:rPr>
              <a:t>Automatically allow automatic tank gauging and Coriolis meters</a:t>
            </a:r>
          </a:p>
          <a:p>
            <a:pPr marL="457200" indent="-457200">
              <a:buFont typeface="Arial" panose="020B0604020202020204" pitchFamily="34" charset="0"/>
              <a:buChar char="•"/>
            </a:pPr>
            <a:r>
              <a:rPr lang="en-US" sz="3200" b="1" dirty="0" smtClean="0">
                <a:solidFill>
                  <a:schemeClr val="bg1"/>
                </a:solidFill>
              </a:rPr>
              <a:t>Define what meters the BLM cares about</a:t>
            </a:r>
          </a:p>
          <a:p>
            <a:pPr marL="457200" indent="-457200">
              <a:buFont typeface="Arial" panose="020B0604020202020204" pitchFamily="34" charset="0"/>
              <a:buChar char="•"/>
            </a:pPr>
            <a:r>
              <a:rPr lang="en-US" sz="3200" b="1" dirty="0" smtClean="0">
                <a:solidFill>
                  <a:schemeClr val="bg1"/>
                </a:solidFill>
              </a:rPr>
              <a:t>Address gaps in the Onshore Orders</a:t>
            </a:r>
          </a:p>
          <a:p>
            <a:pPr marL="457200" indent="-457200">
              <a:buFont typeface="Arial" panose="020B0604020202020204" pitchFamily="34" charset="0"/>
              <a:buChar char="•"/>
            </a:pPr>
            <a:r>
              <a:rPr lang="en-US" sz="3200" b="1" dirty="0" smtClean="0">
                <a:solidFill>
                  <a:schemeClr val="bg1"/>
                </a:solidFill>
              </a:rPr>
              <a:t>Findings from GAO, OIG, RPC</a:t>
            </a:r>
          </a:p>
        </p:txBody>
      </p:sp>
    </p:spTree>
    <p:extLst>
      <p:ext uri="{BB962C8B-B14F-4D97-AF65-F5344CB8AC3E}">
        <p14:creationId xmlns:p14="http://schemas.microsoft.com/office/powerpoint/2010/main" val="38443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88680" y="2602706"/>
            <a:ext cx="23578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29504" y="1676400"/>
            <a:ext cx="750358" cy="1057275"/>
            <a:chOff x="3690923" y="1114425"/>
            <a:chExt cx="750358" cy="1057275"/>
          </a:xfrm>
        </p:grpSpPr>
        <p:sp>
          <p:nvSpPr>
            <p:cNvPr id="21" name="Oval 20"/>
            <p:cNvSpPr/>
            <p:nvPr/>
          </p:nvSpPr>
          <p:spPr>
            <a:xfrm>
              <a:off x="3690923" y="197967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90923" y="192068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258501" y="164537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08653" y="164517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690923" y="1979678"/>
              <a:ext cx="750152" cy="192022"/>
            </a:xfrm>
            <a:prstGeom prst="ellipse">
              <a:avLst/>
            </a:prstGeom>
            <a:solidFill>
              <a:schemeClr val="accent3">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0923" y="121274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90923" y="111442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907242" y="458787"/>
            <a:ext cx="750358" cy="1057275"/>
            <a:chOff x="3690923" y="1114425"/>
            <a:chExt cx="750358" cy="1057275"/>
          </a:xfrm>
        </p:grpSpPr>
        <p:sp>
          <p:nvSpPr>
            <p:cNvPr id="27" name="Oval 26"/>
            <p:cNvSpPr/>
            <p:nvPr/>
          </p:nvSpPr>
          <p:spPr>
            <a:xfrm>
              <a:off x="3690923" y="197967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90923" y="192068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5400000">
              <a:off x="3258501" y="164537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008653" y="164517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90923" y="1979678"/>
              <a:ext cx="750152" cy="192022"/>
            </a:xfrm>
            <a:prstGeom prst="ellipse">
              <a:avLst/>
            </a:prstGeom>
            <a:solidFill>
              <a:schemeClr val="accent3">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90923" y="121274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90923" y="111442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010883" y="3440405"/>
            <a:ext cx="750358" cy="1057275"/>
            <a:chOff x="3690923" y="1114425"/>
            <a:chExt cx="750358" cy="1057275"/>
          </a:xfrm>
        </p:grpSpPr>
        <p:sp>
          <p:nvSpPr>
            <p:cNvPr id="38" name="Oval 37"/>
            <p:cNvSpPr/>
            <p:nvPr/>
          </p:nvSpPr>
          <p:spPr>
            <a:xfrm>
              <a:off x="3690923" y="197967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90923" y="192068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5400000">
              <a:off x="3258501" y="164537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08653" y="164517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690923" y="1979678"/>
              <a:ext cx="750152" cy="192022"/>
            </a:xfrm>
            <a:prstGeom prst="ellipse">
              <a:avLst/>
            </a:prstGeom>
            <a:solidFill>
              <a:schemeClr val="accent3">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90923" y="121274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90923" y="111442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5266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19" name="Rectangle 18"/>
          <p:cNvSpPr/>
          <p:nvPr/>
        </p:nvSpPr>
        <p:spPr>
          <a:xfrm>
            <a:off x="3078957" y="1987053"/>
            <a:ext cx="607031" cy="49162"/>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43542" y="1987053"/>
            <a:ext cx="192473" cy="49162"/>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88680" y="2602706"/>
            <a:ext cx="23578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29504" y="1676400"/>
            <a:ext cx="750358" cy="1057275"/>
            <a:chOff x="3690923" y="1114425"/>
            <a:chExt cx="750358" cy="1057275"/>
          </a:xfrm>
          <a:solidFill>
            <a:srgbClr val="FF0000"/>
          </a:solidFill>
        </p:grpSpPr>
        <p:sp>
          <p:nvSpPr>
            <p:cNvPr id="21" name="Oval 2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907242" y="458787"/>
            <a:ext cx="750358" cy="1057275"/>
            <a:chOff x="3690923" y="1114425"/>
            <a:chExt cx="750358" cy="1057275"/>
          </a:xfrm>
          <a:solidFill>
            <a:srgbClr val="FF0000"/>
          </a:solidFill>
        </p:grpSpPr>
        <p:sp>
          <p:nvSpPr>
            <p:cNvPr id="27" name="Oval 26"/>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010883" y="3440405"/>
            <a:ext cx="750358" cy="1057275"/>
            <a:chOff x="3690923" y="1114425"/>
            <a:chExt cx="750358" cy="1057275"/>
          </a:xfrm>
          <a:solidFill>
            <a:srgbClr val="FF0000"/>
          </a:solidFill>
        </p:grpSpPr>
        <p:sp>
          <p:nvSpPr>
            <p:cNvPr id="38" name="Oval 37"/>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37"/>
          <p:cNvSpPr txBox="1">
            <a:spLocks noChangeArrowheads="1"/>
          </p:cNvSpPr>
          <p:nvPr/>
        </p:nvSpPr>
        <p:spPr bwMode="auto">
          <a:xfrm>
            <a:off x="6096000" y="1145351"/>
            <a:ext cx="2895600" cy="1631216"/>
          </a:xfrm>
          <a:prstGeom prst="rect">
            <a:avLst/>
          </a:prstGeom>
          <a:noFill/>
          <a:ln w="9525">
            <a:noFill/>
            <a:miter lim="800000"/>
            <a:headEnd/>
            <a:tailEnd/>
          </a:ln>
        </p:spPr>
        <p:txBody>
          <a:bodyPr wrap="square">
            <a:spAutoFit/>
          </a:bodyPr>
          <a:lstStyle/>
          <a:p>
            <a:pPr>
              <a:spcBef>
                <a:spcPct val="50000"/>
              </a:spcBef>
            </a:pPr>
            <a:r>
              <a:rPr lang="en-US" sz="2000" dirty="0"/>
              <a:t>3</a:t>
            </a:r>
            <a:r>
              <a:rPr lang="en-US" sz="2000" dirty="0" smtClean="0"/>
              <a:t> FMPs</a:t>
            </a:r>
          </a:p>
          <a:p>
            <a:pPr>
              <a:spcBef>
                <a:spcPct val="50000"/>
              </a:spcBef>
            </a:pPr>
            <a:r>
              <a:rPr lang="en-US" sz="2000" dirty="0"/>
              <a:t>3</a:t>
            </a:r>
            <a:r>
              <a:rPr lang="en-US" sz="2000" dirty="0" smtClean="0"/>
              <a:t> FMP numbers</a:t>
            </a:r>
          </a:p>
          <a:p>
            <a:pPr>
              <a:spcBef>
                <a:spcPct val="50000"/>
              </a:spcBef>
            </a:pPr>
            <a:r>
              <a:rPr lang="en-US" sz="2000" dirty="0"/>
              <a:t>3</a:t>
            </a:r>
            <a:r>
              <a:rPr lang="en-US" sz="2000" dirty="0" smtClean="0"/>
              <a:t> unique tank numbers for strapping</a:t>
            </a:r>
            <a:endParaRPr lang="en-US" sz="2000" dirty="0"/>
          </a:p>
        </p:txBody>
      </p:sp>
    </p:spTree>
    <p:extLst>
      <p:ext uri="{BB962C8B-B14F-4D97-AF65-F5344CB8AC3E}">
        <p14:creationId xmlns:p14="http://schemas.microsoft.com/office/powerpoint/2010/main" val="296185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9" name="Straight Connector 38"/>
          <p:cNvCxnSpPr/>
          <p:nvPr/>
        </p:nvCxnSpPr>
        <p:spPr>
          <a:xfrm>
            <a:off x="1888680" y="2602706"/>
            <a:ext cx="2357825" cy="0"/>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53981" y="1395412"/>
            <a:ext cx="2092524" cy="2902744"/>
            <a:chOff x="2153981" y="1395412"/>
            <a:chExt cx="1679037" cy="2902744"/>
          </a:xfrm>
        </p:grpSpPr>
        <p:cxnSp>
          <p:nvCxnSpPr>
            <p:cNvPr id="3" name="Straight Connector 2"/>
            <p:cNvCxnSpPr/>
            <p:nvPr/>
          </p:nvCxnSpPr>
          <p:spPr>
            <a:xfrm>
              <a:off x="2153981" y="1395412"/>
              <a:ext cx="165601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907242" y="458787"/>
            <a:ext cx="1172620" cy="4038893"/>
            <a:chOff x="2907242" y="458787"/>
            <a:chExt cx="1172620" cy="4038893"/>
          </a:xfrm>
        </p:grpSpPr>
        <p:grpSp>
          <p:nvGrpSpPr>
            <p:cNvPr id="50" name="Group 49"/>
            <p:cNvGrpSpPr/>
            <p:nvPr/>
          </p:nvGrpSpPr>
          <p:grpSpPr>
            <a:xfrm>
              <a:off x="3329504" y="1676400"/>
              <a:ext cx="750358" cy="1057275"/>
              <a:chOff x="3690923" y="1114425"/>
              <a:chExt cx="750358" cy="1057275"/>
            </a:xfrm>
            <a:solidFill>
              <a:srgbClr val="FF0000"/>
            </a:solidFill>
          </p:grpSpPr>
          <p:sp>
            <p:nvSpPr>
              <p:cNvPr id="51" name="Oval 5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2907242" y="458787"/>
              <a:ext cx="750358" cy="1057275"/>
              <a:chOff x="3690923" y="1114425"/>
              <a:chExt cx="750358" cy="1057275"/>
            </a:xfrm>
            <a:solidFill>
              <a:srgbClr val="FF0000"/>
            </a:solidFill>
          </p:grpSpPr>
          <p:sp>
            <p:nvSpPr>
              <p:cNvPr id="59" name="Oval 58"/>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010883" y="3440405"/>
              <a:ext cx="750358" cy="1057275"/>
              <a:chOff x="3690923" y="1114425"/>
              <a:chExt cx="750358" cy="1057275"/>
            </a:xfrm>
            <a:solidFill>
              <a:srgbClr val="FF0000"/>
            </a:solidFill>
          </p:grpSpPr>
          <p:sp>
            <p:nvSpPr>
              <p:cNvPr id="68" name="Oval 67"/>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5991367" y="777922"/>
            <a:ext cx="3300483" cy="2853345"/>
            <a:chOff x="5991367" y="777922"/>
            <a:chExt cx="3300483" cy="2853345"/>
          </a:xfrm>
        </p:grpSpPr>
        <p:sp>
          <p:nvSpPr>
            <p:cNvPr id="41" name="Text Box 37"/>
            <p:cNvSpPr txBox="1">
              <a:spLocks noChangeArrowheads="1"/>
            </p:cNvSpPr>
            <p:nvPr/>
          </p:nvSpPr>
          <p:spPr bwMode="auto">
            <a:xfrm>
              <a:off x="6096000" y="1145351"/>
              <a:ext cx="2895600" cy="1015663"/>
            </a:xfrm>
            <a:prstGeom prst="rect">
              <a:avLst/>
            </a:prstGeom>
            <a:noFill/>
            <a:ln w="9525">
              <a:noFill/>
              <a:miter lim="800000"/>
              <a:headEnd/>
              <a:tailEnd/>
            </a:ln>
          </p:spPr>
          <p:txBody>
            <a:bodyPr wrap="square">
              <a:spAutoFit/>
            </a:bodyPr>
            <a:lstStyle/>
            <a:p>
              <a:pPr>
                <a:spcBef>
                  <a:spcPct val="50000"/>
                </a:spcBef>
              </a:pPr>
              <a:r>
                <a:rPr lang="en-US" sz="2000" dirty="0" smtClean="0">
                  <a:latin typeface="Comic Sans MS" panose="030F0702030302020204" pitchFamily="66" charset="0"/>
                </a:rPr>
                <a:t>An FMP is any tank or tanks that measure a specific color of oil</a:t>
              </a:r>
              <a:endParaRPr lang="en-US" sz="2000" dirty="0">
                <a:latin typeface="Comic Sans MS" panose="030F0702030302020204" pitchFamily="66" charset="0"/>
              </a:endParaRPr>
            </a:p>
          </p:txBody>
        </p:sp>
        <p:sp>
          <p:nvSpPr>
            <p:cNvPr id="5" name="Freeform 4"/>
            <p:cNvSpPr/>
            <p:nvPr/>
          </p:nvSpPr>
          <p:spPr>
            <a:xfrm>
              <a:off x="5991367" y="777922"/>
              <a:ext cx="2961564" cy="1705971"/>
            </a:xfrm>
            <a:custGeom>
              <a:avLst/>
              <a:gdLst>
                <a:gd name="connsiteX0" fmla="*/ 245660 w 2961564"/>
                <a:gd name="connsiteY0" fmla="*/ 272956 h 1705971"/>
                <a:gd name="connsiteX1" fmla="*/ 327546 w 2961564"/>
                <a:gd name="connsiteY1" fmla="*/ 163774 h 1705971"/>
                <a:gd name="connsiteX2" fmla="*/ 382137 w 2961564"/>
                <a:gd name="connsiteY2" fmla="*/ 95535 h 1705971"/>
                <a:gd name="connsiteX3" fmla="*/ 477672 w 2961564"/>
                <a:gd name="connsiteY3" fmla="*/ 122830 h 1705971"/>
                <a:gd name="connsiteX4" fmla="*/ 518615 w 2961564"/>
                <a:gd name="connsiteY4" fmla="*/ 150126 h 1705971"/>
                <a:gd name="connsiteX5" fmla="*/ 627797 w 2961564"/>
                <a:gd name="connsiteY5" fmla="*/ 177421 h 1705971"/>
                <a:gd name="connsiteX6" fmla="*/ 709684 w 2961564"/>
                <a:gd name="connsiteY6" fmla="*/ 204717 h 1705971"/>
                <a:gd name="connsiteX7" fmla="*/ 750627 w 2961564"/>
                <a:gd name="connsiteY7" fmla="*/ 163774 h 1705971"/>
                <a:gd name="connsiteX8" fmla="*/ 777923 w 2961564"/>
                <a:gd name="connsiteY8" fmla="*/ 122830 h 1705971"/>
                <a:gd name="connsiteX9" fmla="*/ 818866 w 2961564"/>
                <a:gd name="connsiteY9" fmla="*/ 95535 h 1705971"/>
                <a:gd name="connsiteX10" fmla="*/ 859809 w 2961564"/>
                <a:gd name="connsiteY10" fmla="*/ 54591 h 1705971"/>
                <a:gd name="connsiteX11" fmla="*/ 941696 w 2961564"/>
                <a:gd name="connsiteY11" fmla="*/ 13648 h 1705971"/>
                <a:gd name="connsiteX12" fmla="*/ 1023582 w 2961564"/>
                <a:gd name="connsiteY12" fmla="*/ 54591 h 1705971"/>
                <a:gd name="connsiteX13" fmla="*/ 1105469 w 2961564"/>
                <a:gd name="connsiteY13" fmla="*/ 81887 h 1705971"/>
                <a:gd name="connsiteX14" fmla="*/ 1187355 w 2961564"/>
                <a:gd name="connsiteY14" fmla="*/ 122830 h 1705971"/>
                <a:gd name="connsiteX15" fmla="*/ 1282890 w 2961564"/>
                <a:gd name="connsiteY15" fmla="*/ 95535 h 1705971"/>
                <a:gd name="connsiteX16" fmla="*/ 1337481 w 2961564"/>
                <a:gd name="connsiteY16" fmla="*/ 68239 h 1705971"/>
                <a:gd name="connsiteX17" fmla="*/ 1419367 w 2961564"/>
                <a:gd name="connsiteY17" fmla="*/ 27296 h 1705971"/>
                <a:gd name="connsiteX18" fmla="*/ 1583140 w 2961564"/>
                <a:gd name="connsiteY18" fmla="*/ 68239 h 1705971"/>
                <a:gd name="connsiteX19" fmla="*/ 1610436 w 2961564"/>
                <a:gd name="connsiteY19" fmla="*/ 109182 h 1705971"/>
                <a:gd name="connsiteX20" fmla="*/ 1746914 w 2961564"/>
                <a:gd name="connsiteY20" fmla="*/ 81887 h 1705971"/>
                <a:gd name="connsiteX21" fmla="*/ 1828800 w 2961564"/>
                <a:gd name="connsiteY21" fmla="*/ 40944 h 1705971"/>
                <a:gd name="connsiteX22" fmla="*/ 1910687 w 2961564"/>
                <a:gd name="connsiteY22" fmla="*/ 0 h 1705971"/>
                <a:gd name="connsiteX23" fmla="*/ 1978926 w 2961564"/>
                <a:gd name="connsiteY23" fmla="*/ 13648 h 1705971"/>
                <a:gd name="connsiteX24" fmla="*/ 2033517 w 2961564"/>
                <a:gd name="connsiteY24" fmla="*/ 54591 h 1705971"/>
                <a:gd name="connsiteX25" fmla="*/ 2074460 w 2961564"/>
                <a:gd name="connsiteY25" fmla="*/ 95535 h 1705971"/>
                <a:gd name="connsiteX26" fmla="*/ 2156346 w 2961564"/>
                <a:gd name="connsiteY26" fmla="*/ 150126 h 1705971"/>
                <a:gd name="connsiteX27" fmla="*/ 2197290 w 2961564"/>
                <a:gd name="connsiteY27" fmla="*/ 177421 h 1705971"/>
                <a:gd name="connsiteX28" fmla="*/ 2402006 w 2961564"/>
                <a:gd name="connsiteY28" fmla="*/ 177421 h 1705971"/>
                <a:gd name="connsiteX29" fmla="*/ 2456597 w 2961564"/>
                <a:gd name="connsiteY29" fmla="*/ 245660 h 1705971"/>
                <a:gd name="connsiteX30" fmla="*/ 2538484 w 2961564"/>
                <a:gd name="connsiteY30" fmla="*/ 300251 h 1705971"/>
                <a:gd name="connsiteX31" fmla="*/ 2579427 w 2961564"/>
                <a:gd name="connsiteY31" fmla="*/ 286603 h 1705971"/>
                <a:gd name="connsiteX32" fmla="*/ 2620370 w 2961564"/>
                <a:gd name="connsiteY32" fmla="*/ 259308 h 1705971"/>
                <a:gd name="connsiteX33" fmla="*/ 2715905 w 2961564"/>
                <a:gd name="connsiteY33" fmla="*/ 272956 h 1705971"/>
                <a:gd name="connsiteX34" fmla="*/ 2770496 w 2961564"/>
                <a:gd name="connsiteY34" fmla="*/ 300251 h 1705971"/>
                <a:gd name="connsiteX35" fmla="*/ 2811439 w 2961564"/>
                <a:gd name="connsiteY35" fmla="*/ 313899 h 1705971"/>
                <a:gd name="connsiteX36" fmla="*/ 2893326 w 2961564"/>
                <a:gd name="connsiteY36" fmla="*/ 354842 h 1705971"/>
                <a:gd name="connsiteX37" fmla="*/ 2906973 w 2961564"/>
                <a:gd name="connsiteY37" fmla="*/ 586854 h 1705971"/>
                <a:gd name="connsiteX38" fmla="*/ 2879678 w 2961564"/>
                <a:gd name="connsiteY38" fmla="*/ 627797 h 1705971"/>
                <a:gd name="connsiteX39" fmla="*/ 2838734 w 2961564"/>
                <a:gd name="connsiteY39" fmla="*/ 641445 h 1705971"/>
                <a:gd name="connsiteX40" fmla="*/ 2866030 w 2961564"/>
                <a:gd name="connsiteY40" fmla="*/ 696036 h 1705971"/>
                <a:gd name="connsiteX41" fmla="*/ 2920621 w 2961564"/>
                <a:gd name="connsiteY41" fmla="*/ 777923 h 1705971"/>
                <a:gd name="connsiteX42" fmla="*/ 2947917 w 2961564"/>
                <a:gd name="connsiteY42" fmla="*/ 859809 h 1705971"/>
                <a:gd name="connsiteX43" fmla="*/ 2961564 w 2961564"/>
                <a:gd name="connsiteY43" fmla="*/ 900753 h 1705971"/>
                <a:gd name="connsiteX44" fmla="*/ 2906973 w 2961564"/>
                <a:gd name="connsiteY44" fmla="*/ 968991 h 1705971"/>
                <a:gd name="connsiteX45" fmla="*/ 2893326 w 2961564"/>
                <a:gd name="connsiteY45" fmla="*/ 1009935 h 1705971"/>
                <a:gd name="connsiteX46" fmla="*/ 2866030 w 2961564"/>
                <a:gd name="connsiteY46" fmla="*/ 1050878 h 1705971"/>
                <a:gd name="connsiteX47" fmla="*/ 2879678 w 2961564"/>
                <a:gd name="connsiteY47" fmla="*/ 1160060 h 1705971"/>
                <a:gd name="connsiteX48" fmla="*/ 2906973 w 2961564"/>
                <a:gd name="connsiteY48" fmla="*/ 1201003 h 1705971"/>
                <a:gd name="connsiteX49" fmla="*/ 2947917 w 2961564"/>
                <a:gd name="connsiteY49" fmla="*/ 1282890 h 1705971"/>
                <a:gd name="connsiteX50" fmla="*/ 2906973 w 2961564"/>
                <a:gd name="connsiteY50" fmla="*/ 1323833 h 1705971"/>
                <a:gd name="connsiteX51" fmla="*/ 2866030 w 2961564"/>
                <a:gd name="connsiteY51" fmla="*/ 1337481 h 1705971"/>
                <a:gd name="connsiteX52" fmla="*/ 2838734 w 2961564"/>
                <a:gd name="connsiteY52" fmla="*/ 1378424 h 1705971"/>
                <a:gd name="connsiteX53" fmla="*/ 2770496 w 2961564"/>
                <a:gd name="connsiteY53" fmla="*/ 1487606 h 1705971"/>
                <a:gd name="connsiteX54" fmla="*/ 2661314 w 2961564"/>
                <a:gd name="connsiteY54" fmla="*/ 1501254 h 1705971"/>
                <a:gd name="connsiteX55" fmla="*/ 2620370 w 2961564"/>
                <a:gd name="connsiteY55" fmla="*/ 1528550 h 1705971"/>
                <a:gd name="connsiteX56" fmla="*/ 2552132 w 2961564"/>
                <a:gd name="connsiteY56" fmla="*/ 1596788 h 1705971"/>
                <a:gd name="connsiteX57" fmla="*/ 2511188 w 2961564"/>
                <a:gd name="connsiteY57" fmla="*/ 1583141 h 1705971"/>
                <a:gd name="connsiteX58" fmla="*/ 2429302 w 2961564"/>
                <a:gd name="connsiteY58" fmla="*/ 1542197 h 1705971"/>
                <a:gd name="connsiteX59" fmla="*/ 2388358 w 2961564"/>
                <a:gd name="connsiteY59" fmla="*/ 1555845 h 1705971"/>
                <a:gd name="connsiteX60" fmla="*/ 2333767 w 2961564"/>
                <a:gd name="connsiteY60" fmla="*/ 1665027 h 1705971"/>
                <a:gd name="connsiteX61" fmla="*/ 2306472 w 2961564"/>
                <a:gd name="connsiteY61" fmla="*/ 1705971 h 1705971"/>
                <a:gd name="connsiteX62" fmla="*/ 2265529 w 2961564"/>
                <a:gd name="connsiteY62" fmla="*/ 1692323 h 1705971"/>
                <a:gd name="connsiteX63" fmla="*/ 2224585 w 2961564"/>
                <a:gd name="connsiteY63" fmla="*/ 1651379 h 1705971"/>
                <a:gd name="connsiteX64" fmla="*/ 2183642 w 2961564"/>
                <a:gd name="connsiteY64" fmla="*/ 1624084 h 1705971"/>
                <a:gd name="connsiteX65" fmla="*/ 2142699 w 2961564"/>
                <a:gd name="connsiteY65" fmla="*/ 1651379 h 1705971"/>
                <a:gd name="connsiteX66" fmla="*/ 2101755 w 2961564"/>
                <a:gd name="connsiteY66" fmla="*/ 1692323 h 1705971"/>
                <a:gd name="connsiteX67" fmla="*/ 2033517 w 2961564"/>
                <a:gd name="connsiteY67" fmla="*/ 1678675 h 1705971"/>
                <a:gd name="connsiteX68" fmla="*/ 1910687 w 2961564"/>
                <a:gd name="connsiteY68" fmla="*/ 1624084 h 1705971"/>
                <a:gd name="connsiteX69" fmla="*/ 1869743 w 2961564"/>
                <a:gd name="connsiteY69" fmla="*/ 1610436 h 1705971"/>
                <a:gd name="connsiteX70" fmla="*/ 1787857 w 2961564"/>
                <a:gd name="connsiteY70" fmla="*/ 1555845 h 1705971"/>
                <a:gd name="connsiteX71" fmla="*/ 1705970 w 2961564"/>
                <a:gd name="connsiteY71" fmla="*/ 1583141 h 1705971"/>
                <a:gd name="connsiteX72" fmla="*/ 1583140 w 2961564"/>
                <a:gd name="connsiteY72" fmla="*/ 1637732 h 1705971"/>
                <a:gd name="connsiteX73" fmla="*/ 1542197 w 2961564"/>
                <a:gd name="connsiteY73" fmla="*/ 1651379 h 1705971"/>
                <a:gd name="connsiteX74" fmla="*/ 1501254 w 2961564"/>
                <a:gd name="connsiteY74" fmla="*/ 1665027 h 1705971"/>
                <a:gd name="connsiteX75" fmla="*/ 1378424 w 2961564"/>
                <a:gd name="connsiteY75" fmla="*/ 1637732 h 1705971"/>
                <a:gd name="connsiteX76" fmla="*/ 1282890 w 2961564"/>
                <a:gd name="connsiteY76" fmla="*/ 1610436 h 1705971"/>
                <a:gd name="connsiteX77" fmla="*/ 1201003 w 2961564"/>
                <a:gd name="connsiteY77" fmla="*/ 1569493 h 1705971"/>
                <a:gd name="connsiteX78" fmla="*/ 1091821 w 2961564"/>
                <a:gd name="connsiteY78" fmla="*/ 1596788 h 1705971"/>
                <a:gd name="connsiteX79" fmla="*/ 955343 w 2961564"/>
                <a:gd name="connsiteY79" fmla="*/ 1678675 h 1705971"/>
                <a:gd name="connsiteX80" fmla="*/ 914400 w 2961564"/>
                <a:gd name="connsiteY80" fmla="*/ 1692323 h 1705971"/>
                <a:gd name="connsiteX81" fmla="*/ 805218 w 2961564"/>
                <a:gd name="connsiteY81" fmla="*/ 1678675 h 1705971"/>
                <a:gd name="connsiteX82" fmla="*/ 777923 w 2961564"/>
                <a:gd name="connsiteY82" fmla="*/ 1637732 h 1705971"/>
                <a:gd name="connsiteX83" fmla="*/ 682388 w 2961564"/>
                <a:gd name="connsiteY83" fmla="*/ 1569493 h 1705971"/>
                <a:gd name="connsiteX84" fmla="*/ 573206 w 2961564"/>
                <a:gd name="connsiteY84" fmla="*/ 1583141 h 1705971"/>
                <a:gd name="connsiteX85" fmla="*/ 532263 w 2961564"/>
                <a:gd name="connsiteY85" fmla="*/ 1596788 h 1705971"/>
                <a:gd name="connsiteX86" fmla="*/ 450376 w 2961564"/>
                <a:gd name="connsiteY86" fmla="*/ 1569493 h 1705971"/>
                <a:gd name="connsiteX87" fmla="*/ 259308 w 2961564"/>
                <a:gd name="connsiteY87" fmla="*/ 1501254 h 1705971"/>
                <a:gd name="connsiteX88" fmla="*/ 191069 w 2961564"/>
                <a:gd name="connsiteY88" fmla="*/ 1433015 h 1705971"/>
                <a:gd name="connsiteX89" fmla="*/ 150126 w 2961564"/>
                <a:gd name="connsiteY89" fmla="*/ 1446663 h 1705971"/>
                <a:gd name="connsiteX90" fmla="*/ 95534 w 2961564"/>
                <a:gd name="connsiteY90" fmla="*/ 1460311 h 1705971"/>
                <a:gd name="connsiteX91" fmla="*/ 54591 w 2961564"/>
                <a:gd name="connsiteY91" fmla="*/ 1351129 h 1705971"/>
                <a:gd name="connsiteX92" fmla="*/ 40943 w 2961564"/>
                <a:gd name="connsiteY92" fmla="*/ 1310185 h 1705971"/>
                <a:gd name="connsiteX93" fmla="*/ 0 w 2961564"/>
                <a:gd name="connsiteY93" fmla="*/ 1228299 h 1705971"/>
                <a:gd name="connsiteX94" fmla="*/ 27296 w 2961564"/>
                <a:gd name="connsiteY94" fmla="*/ 1132765 h 1705971"/>
                <a:gd name="connsiteX95" fmla="*/ 54591 w 2961564"/>
                <a:gd name="connsiteY95" fmla="*/ 1078174 h 1705971"/>
                <a:gd name="connsiteX96" fmla="*/ 81887 w 2961564"/>
                <a:gd name="connsiteY96" fmla="*/ 982639 h 1705971"/>
                <a:gd name="connsiteX97" fmla="*/ 109182 w 2961564"/>
                <a:gd name="connsiteY97" fmla="*/ 928048 h 1705971"/>
                <a:gd name="connsiteX98" fmla="*/ 163773 w 2961564"/>
                <a:gd name="connsiteY98" fmla="*/ 846162 h 1705971"/>
                <a:gd name="connsiteX99" fmla="*/ 232012 w 2961564"/>
                <a:gd name="connsiteY99" fmla="*/ 832514 h 1705971"/>
                <a:gd name="connsiteX100" fmla="*/ 204717 w 2961564"/>
                <a:gd name="connsiteY100" fmla="*/ 777923 h 1705971"/>
                <a:gd name="connsiteX101" fmla="*/ 177421 w 2961564"/>
                <a:gd name="connsiteY101" fmla="*/ 736979 h 1705971"/>
                <a:gd name="connsiteX102" fmla="*/ 136478 w 2961564"/>
                <a:gd name="connsiteY102" fmla="*/ 600502 h 1705971"/>
                <a:gd name="connsiteX103" fmla="*/ 122830 w 2961564"/>
                <a:gd name="connsiteY103" fmla="*/ 559559 h 1705971"/>
                <a:gd name="connsiteX104" fmla="*/ 163773 w 2961564"/>
                <a:gd name="connsiteY104" fmla="*/ 436729 h 1705971"/>
                <a:gd name="connsiteX105" fmla="*/ 177421 w 2961564"/>
                <a:gd name="connsiteY105" fmla="*/ 395785 h 1705971"/>
                <a:gd name="connsiteX106" fmla="*/ 218364 w 2961564"/>
                <a:gd name="connsiteY106" fmla="*/ 368490 h 1705971"/>
                <a:gd name="connsiteX107" fmla="*/ 232012 w 2961564"/>
                <a:gd name="connsiteY107" fmla="*/ 354842 h 170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961564" h="1705971">
                  <a:moveTo>
                    <a:pt x="245660" y="272956"/>
                  </a:moveTo>
                  <a:cubicBezTo>
                    <a:pt x="259052" y="256216"/>
                    <a:pt x="313061" y="192744"/>
                    <a:pt x="327546" y="163774"/>
                  </a:cubicBezTo>
                  <a:cubicBezTo>
                    <a:pt x="360506" y="97852"/>
                    <a:pt x="313119" y="141547"/>
                    <a:pt x="382137" y="95535"/>
                  </a:cubicBezTo>
                  <a:cubicBezTo>
                    <a:pt x="399633" y="99909"/>
                    <a:pt x="458089" y="113038"/>
                    <a:pt x="477672" y="122830"/>
                  </a:cubicBezTo>
                  <a:cubicBezTo>
                    <a:pt x="492343" y="130166"/>
                    <a:pt x="503944" y="142790"/>
                    <a:pt x="518615" y="150126"/>
                  </a:cubicBezTo>
                  <a:cubicBezTo>
                    <a:pt x="551746" y="166692"/>
                    <a:pt x="593532" y="168076"/>
                    <a:pt x="627797" y="177421"/>
                  </a:cubicBezTo>
                  <a:cubicBezTo>
                    <a:pt x="655555" y="184991"/>
                    <a:pt x="709684" y="204717"/>
                    <a:pt x="709684" y="204717"/>
                  </a:cubicBezTo>
                  <a:cubicBezTo>
                    <a:pt x="723332" y="191069"/>
                    <a:pt x="738271" y="178601"/>
                    <a:pt x="750627" y="163774"/>
                  </a:cubicBezTo>
                  <a:cubicBezTo>
                    <a:pt x="761128" y="151173"/>
                    <a:pt x="766324" y="134429"/>
                    <a:pt x="777923" y="122830"/>
                  </a:cubicBezTo>
                  <a:cubicBezTo>
                    <a:pt x="789521" y="111232"/>
                    <a:pt x="806265" y="106036"/>
                    <a:pt x="818866" y="95535"/>
                  </a:cubicBezTo>
                  <a:cubicBezTo>
                    <a:pt x="833693" y="83179"/>
                    <a:pt x="844982" y="66947"/>
                    <a:pt x="859809" y="54591"/>
                  </a:cubicBezTo>
                  <a:cubicBezTo>
                    <a:pt x="895083" y="25196"/>
                    <a:pt x="900662" y="27326"/>
                    <a:pt x="941696" y="13648"/>
                  </a:cubicBezTo>
                  <a:cubicBezTo>
                    <a:pt x="1091020" y="63424"/>
                    <a:pt x="864838" y="-15962"/>
                    <a:pt x="1023582" y="54591"/>
                  </a:cubicBezTo>
                  <a:cubicBezTo>
                    <a:pt x="1049874" y="66276"/>
                    <a:pt x="1081529" y="65927"/>
                    <a:pt x="1105469" y="81887"/>
                  </a:cubicBezTo>
                  <a:cubicBezTo>
                    <a:pt x="1158382" y="117162"/>
                    <a:pt x="1130851" y="103995"/>
                    <a:pt x="1187355" y="122830"/>
                  </a:cubicBezTo>
                  <a:cubicBezTo>
                    <a:pt x="1215047" y="115907"/>
                    <a:pt x="1255487" y="107279"/>
                    <a:pt x="1282890" y="95535"/>
                  </a:cubicBezTo>
                  <a:cubicBezTo>
                    <a:pt x="1301590" y="87521"/>
                    <a:pt x="1318781" y="76253"/>
                    <a:pt x="1337481" y="68239"/>
                  </a:cubicBezTo>
                  <a:cubicBezTo>
                    <a:pt x="1416588" y="34335"/>
                    <a:pt x="1340683" y="79752"/>
                    <a:pt x="1419367" y="27296"/>
                  </a:cubicBezTo>
                  <a:cubicBezTo>
                    <a:pt x="1487655" y="34884"/>
                    <a:pt x="1536128" y="21227"/>
                    <a:pt x="1583140" y="68239"/>
                  </a:cubicBezTo>
                  <a:cubicBezTo>
                    <a:pt x="1594738" y="79837"/>
                    <a:pt x="1601337" y="95534"/>
                    <a:pt x="1610436" y="109182"/>
                  </a:cubicBezTo>
                  <a:cubicBezTo>
                    <a:pt x="1645644" y="104153"/>
                    <a:pt x="1708801" y="100944"/>
                    <a:pt x="1746914" y="81887"/>
                  </a:cubicBezTo>
                  <a:cubicBezTo>
                    <a:pt x="1852735" y="28976"/>
                    <a:pt x="1725893" y="75245"/>
                    <a:pt x="1828800" y="40944"/>
                  </a:cubicBezTo>
                  <a:cubicBezTo>
                    <a:pt x="1849502" y="27143"/>
                    <a:pt x="1882434" y="0"/>
                    <a:pt x="1910687" y="0"/>
                  </a:cubicBezTo>
                  <a:cubicBezTo>
                    <a:pt x="1933884" y="0"/>
                    <a:pt x="1956180" y="9099"/>
                    <a:pt x="1978926" y="13648"/>
                  </a:cubicBezTo>
                  <a:cubicBezTo>
                    <a:pt x="1997123" y="27296"/>
                    <a:pt x="2016247" y="39788"/>
                    <a:pt x="2033517" y="54591"/>
                  </a:cubicBezTo>
                  <a:cubicBezTo>
                    <a:pt x="2048171" y="67152"/>
                    <a:pt x="2059225" y="83685"/>
                    <a:pt x="2074460" y="95535"/>
                  </a:cubicBezTo>
                  <a:cubicBezTo>
                    <a:pt x="2100355" y="115675"/>
                    <a:pt x="2129051" y="131929"/>
                    <a:pt x="2156346" y="150126"/>
                  </a:cubicBezTo>
                  <a:lnTo>
                    <a:pt x="2197290" y="177421"/>
                  </a:lnTo>
                  <a:cubicBezTo>
                    <a:pt x="2248122" y="171067"/>
                    <a:pt x="2349335" y="148691"/>
                    <a:pt x="2402006" y="177421"/>
                  </a:cubicBezTo>
                  <a:cubicBezTo>
                    <a:pt x="2427579" y="191370"/>
                    <a:pt x="2437415" y="223738"/>
                    <a:pt x="2456597" y="245660"/>
                  </a:cubicBezTo>
                  <a:cubicBezTo>
                    <a:pt x="2498692" y="293769"/>
                    <a:pt x="2485953" y="282741"/>
                    <a:pt x="2538484" y="300251"/>
                  </a:cubicBezTo>
                  <a:cubicBezTo>
                    <a:pt x="2552132" y="295702"/>
                    <a:pt x="2566560" y="293037"/>
                    <a:pt x="2579427" y="286603"/>
                  </a:cubicBezTo>
                  <a:cubicBezTo>
                    <a:pt x="2594098" y="279268"/>
                    <a:pt x="2604049" y="260940"/>
                    <a:pt x="2620370" y="259308"/>
                  </a:cubicBezTo>
                  <a:cubicBezTo>
                    <a:pt x="2652379" y="256107"/>
                    <a:pt x="2684060" y="268407"/>
                    <a:pt x="2715905" y="272956"/>
                  </a:cubicBezTo>
                  <a:cubicBezTo>
                    <a:pt x="2734102" y="282054"/>
                    <a:pt x="2751796" y="292237"/>
                    <a:pt x="2770496" y="300251"/>
                  </a:cubicBezTo>
                  <a:cubicBezTo>
                    <a:pt x="2783719" y="305918"/>
                    <a:pt x="2798572" y="307465"/>
                    <a:pt x="2811439" y="313899"/>
                  </a:cubicBezTo>
                  <a:cubicBezTo>
                    <a:pt x="2917263" y="366811"/>
                    <a:pt x="2790414" y="320538"/>
                    <a:pt x="2893326" y="354842"/>
                  </a:cubicBezTo>
                  <a:cubicBezTo>
                    <a:pt x="2951614" y="442275"/>
                    <a:pt x="2939018" y="405267"/>
                    <a:pt x="2906973" y="586854"/>
                  </a:cubicBezTo>
                  <a:cubicBezTo>
                    <a:pt x="2904123" y="603007"/>
                    <a:pt x="2892486" y="617551"/>
                    <a:pt x="2879678" y="627797"/>
                  </a:cubicBezTo>
                  <a:cubicBezTo>
                    <a:pt x="2868444" y="636784"/>
                    <a:pt x="2852382" y="636896"/>
                    <a:pt x="2838734" y="641445"/>
                  </a:cubicBezTo>
                  <a:cubicBezTo>
                    <a:pt x="2811440" y="723331"/>
                    <a:pt x="2820538" y="650543"/>
                    <a:pt x="2866030" y="696036"/>
                  </a:cubicBezTo>
                  <a:cubicBezTo>
                    <a:pt x="2889227" y="719233"/>
                    <a:pt x="2910247" y="746801"/>
                    <a:pt x="2920621" y="777923"/>
                  </a:cubicBezTo>
                  <a:lnTo>
                    <a:pt x="2947917" y="859809"/>
                  </a:lnTo>
                  <a:lnTo>
                    <a:pt x="2961564" y="900753"/>
                  </a:lnTo>
                  <a:cubicBezTo>
                    <a:pt x="2927262" y="1003666"/>
                    <a:pt x="2977524" y="880802"/>
                    <a:pt x="2906973" y="968991"/>
                  </a:cubicBezTo>
                  <a:cubicBezTo>
                    <a:pt x="2897986" y="980225"/>
                    <a:pt x="2899760" y="997068"/>
                    <a:pt x="2893326" y="1009935"/>
                  </a:cubicBezTo>
                  <a:cubicBezTo>
                    <a:pt x="2885991" y="1024606"/>
                    <a:pt x="2875129" y="1037230"/>
                    <a:pt x="2866030" y="1050878"/>
                  </a:cubicBezTo>
                  <a:cubicBezTo>
                    <a:pt x="2870579" y="1087272"/>
                    <a:pt x="2870028" y="1124675"/>
                    <a:pt x="2879678" y="1160060"/>
                  </a:cubicBezTo>
                  <a:cubicBezTo>
                    <a:pt x="2883994" y="1175884"/>
                    <a:pt x="2899638" y="1186332"/>
                    <a:pt x="2906973" y="1201003"/>
                  </a:cubicBezTo>
                  <a:cubicBezTo>
                    <a:pt x="2963472" y="1314003"/>
                    <a:pt x="2869698" y="1165564"/>
                    <a:pt x="2947917" y="1282890"/>
                  </a:cubicBezTo>
                  <a:cubicBezTo>
                    <a:pt x="2934269" y="1296538"/>
                    <a:pt x="2923032" y="1313127"/>
                    <a:pt x="2906973" y="1323833"/>
                  </a:cubicBezTo>
                  <a:cubicBezTo>
                    <a:pt x="2895003" y="1331813"/>
                    <a:pt x="2877264" y="1328494"/>
                    <a:pt x="2866030" y="1337481"/>
                  </a:cubicBezTo>
                  <a:cubicBezTo>
                    <a:pt x="2853222" y="1347728"/>
                    <a:pt x="2847833" y="1364776"/>
                    <a:pt x="2838734" y="1378424"/>
                  </a:cubicBezTo>
                  <a:cubicBezTo>
                    <a:pt x="2822691" y="1426553"/>
                    <a:pt x="2826007" y="1472467"/>
                    <a:pt x="2770496" y="1487606"/>
                  </a:cubicBezTo>
                  <a:cubicBezTo>
                    <a:pt x="2735111" y="1497256"/>
                    <a:pt x="2697708" y="1496705"/>
                    <a:pt x="2661314" y="1501254"/>
                  </a:cubicBezTo>
                  <a:cubicBezTo>
                    <a:pt x="2647666" y="1510353"/>
                    <a:pt x="2631969" y="1516951"/>
                    <a:pt x="2620370" y="1528550"/>
                  </a:cubicBezTo>
                  <a:cubicBezTo>
                    <a:pt x="2529386" y="1619534"/>
                    <a:pt x="2661313" y="1524001"/>
                    <a:pt x="2552132" y="1596788"/>
                  </a:cubicBezTo>
                  <a:cubicBezTo>
                    <a:pt x="2538484" y="1592239"/>
                    <a:pt x="2524055" y="1589575"/>
                    <a:pt x="2511188" y="1583141"/>
                  </a:cubicBezTo>
                  <a:cubicBezTo>
                    <a:pt x="2405351" y="1530223"/>
                    <a:pt x="2532223" y="1576505"/>
                    <a:pt x="2429302" y="1542197"/>
                  </a:cubicBezTo>
                  <a:cubicBezTo>
                    <a:pt x="2415654" y="1546746"/>
                    <a:pt x="2399410" y="1546635"/>
                    <a:pt x="2388358" y="1555845"/>
                  </a:cubicBezTo>
                  <a:cubicBezTo>
                    <a:pt x="2327739" y="1606361"/>
                    <a:pt x="2359877" y="1604104"/>
                    <a:pt x="2333767" y="1665027"/>
                  </a:cubicBezTo>
                  <a:cubicBezTo>
                    <a:pt x="2327306" y="1680103"/>
                    <a:pt x="2315570" y="1692323"/>
                    <a:pt x="2306472" y="1705971"/>
                  </a:cubicBezTo>
                  <a:cubicBezTo>
                    <a:pt x="2292824" y="1701422"/>
                    <a:pt x="2277499" y="1700303"/>
                    <a:pt x="2265529" y="1692323"/>
                  </a:cubicBezTo>
                  <a:cubicBezTo>
                    <a:pt x="2249470" y="1681617"/>
                    <a:pt x="2239413" y="1663735"/>
                    <a:pt x="2224585" y="1651379"/>
                  </a:cubicBezTo>
                  <a:cubicBezTo>
                    <a:pt x="2211984" y="1640878"/>
                    <a:pt x="2197290" y="1633182"/>
                    <a:pt x="2183642" y="1624084"/>
                  </a:cubicBezTo>
                  <a:cubicBezTo>
                    <a:pt x="2169994" y="1633182"/>
                    <a:pt x="2155300" y="1640878"/>
                    <a:pt x="2142699" y="1651379"/>
                  </a:cubicBezTo>
                  <a:cubicBezTo>
                    <a:pt x="2127871" y="1663735"/>
                    <a:pt x="2120480" y="1687642"/>
                    <a:pt x="2101755" y="1692323"/>
                  </a:cubicBezTo>
                  <a:cubicBezTo>
                    <a:pt x="2079251" y="1697949"/>
                    <a:pt x="2056263" y="1683224"/>
                    <a:pt x="2033517" y="1678675"/>
                  </a:cubicBezTo>
                  <a:cubicBezTo>
                    <a:pt x="1968633" y="1635419"/>
                    <a:pt x="2008135" y="1656566"/>
                    <a:pt x="1910687" y="1624084"/>
                  </a:cubicBezTo>
                  <a:cubicBezTo>
                    <a:pt x="1897039" y="1619535"/>
                    <a:pt x="1881713" y="1618416"/>
                    <a:pt x="1869743" y="1610436"/>
                  </a:cubicBezTo>
                  <a:lnTo>
                    <a:pt x="1787857" y="1555845"/>
                  </a:lnTo>
                  <a:cubicBezTo>
                    <a:pt x="1760561" y="1564944"/>
                    <a:pt x="1729910" y="1567181"/>
                    <a:pt x="1705970" y="1583141"/>
                  </a:cubicBezTo>
                  <a:cubicBezTo>
                    <a:pt x="1641088" y="1626395"/>
                    <a:pt x="1680586" y="1605250"/>
                    <a:pt x="1583140" y="1637732"/>
                  </a:cubicBezTo>
                  <a:lnTo>
                    <a:pt x="1542197" y="1651379"/>
                  </a:lnTo>
                  <a:lnTo>
                    <a:pt x="1501254" y="1665027"/>
                  </a:lnTo>
                  <a:cubicBezTo>
                    <a:pt x="1454363" y="1655649"/>
                    <a:pt x="1423385" y="1650578"/>
                    <a:pt x="1378424" y="1637732"/>
                  </a:cubicBezTo>
                  <a:cubicBezTo>
                    <a:pt x="1241329" y="1598563"/>
                    <a:pt x="1453603" y="1653115"/>
                    <a:pt x="1282890" y="1610436"/>
                  </a:cubicBezTo>
                  <a:cubicBezTo>
                    <a:pt x="1262191" y="1596637"/>
                    <a:pt x="1229253" y="1569493"/>
                    <a:pt x="1201003" y="1569493"/>
                  </a:cubicBezTo>
                  <a:cubicBezTo>
                    <a:pt x="1168068" y="1569493"/>
                    <a:pt x="1124128" y="1586020"/>
                    <a:pt x="1091821" y="1596788"/>
                  </a:cubicBezTo>
                  <a:cubicBezTo>
                    <a:pt x="1033610" y="1635595"/>
                    <a:pt x="1014095" y="1653495"/>
                    <a:pt x="955343" y="1678675"/>
                  </a:cubicBezTo>
                  <a:cubicBezTo>
                    <a:pt x="942120" y="1684342"/>
                    <a:pt x="928048" y="1687774"/>
                    <a:pt x="914400" y="1692323"/>
                  </a:cubicBezTo>
                  <a:cubicBezTo>
                    <a:pt x="878006" y="1687774"/>
                    <a:pt x="839272" y="1692297"/>
                    <a:pt x="805218" y="1678675"/>
                  </a:cubicBezTo>
                  <a:cubicBezTo>
                    <a:pt x="789989" y="1672583"/>
                    <a:pt x="788424" y="1650333"/>
                    <a:pt x="777923" y="1637732"/>
                  </a:cubicBezTo>
                  <a:cubicBezTo>
                    <a:pt x="738402" y="1590306"/>
                    <a:pt x="737579" y="1597088"/>
                    <a:pt x="682388" y="1569493"/>
                  </a:cubicBezTo>
                  <a:cubicBezTo>
                    <a:pt x="645994" y="1574042"/>
                    <a:pt x="609292" y="1576580"/>
                    <a:pt x="573206" y="1583141"/>
                  </a:cubicBezTo>
                  <a:cubicBezTo>
                    <a:pt x="559052" y="1585714"/>
                    <a:pt x="546561" y="1598377"/>
                    <a:pt x="532263" y="1596788"/>
                  </a:cubicBezTo>
                  <a:cubicBezTo>
                    <a:pt x="503667" y="1593611"/>
                    <a:pt x="450376" y="1569493"/>
                    <a:pt x="450376" y="1569493"/>
                  </a:cubicBezTo>
                  <a:cubicBezTo>
                    <a:pt x="337973" y="1494557"/>
                    <a:pt x="401042" y="1518971"/>
                    <a:pt x="259308" y="1501254"/>
                  </a:cubicBezTo>
                  <a:cubicBezTo>
                    <a:pt x="243386" y="1477372"/>
                    <a:pt x="225187" y="1438701"/>
                    <a:pt x="191069" y="1433015"/>
                  </a:cubicBezTo>
                  <a:cubicBezTo>
                    <a:pt x="176879" y="1430650"/>
                    <a:pt x="163958" y="1442711"/>
                    <a:pt x="150126" y="1446663"/>
                  </a:cubicBezTo>
                  <a:cubicBezTo>
                    <a:pt x="132090" y="1451816"/>
                    <a:pt x="113731" y="1455762"/>
                    <a:pt x="95534" y="1460311"/>
                  </a:cubicBezTo>
                  <a:cubicBezTo>
                    <a:pt x="70374" y="1359664"/>
                    <a:pt x="97412" y="1451043"/>
                    <a:pt x="54591" y="1351129"/>
                  </a:cubicBezTo>
                  <a:cubicBezTo>
                    <a:pt x="48924" y="1337906"/>
                    <a:pt x="47377" y="1323052"/>
                    <a:pt x="40943" y="1310185"/>
                  </a:cubicBezTo>
                  <a:cubicBezTo>
                    <a:pt x="-11971" y="1204355"/>
                    <a:pt x="34306" y="1331214"/>
                    <a:pt x="0" y="1228299"/>
                  </a:cubicBezTo>
                  <a:cubicBezTo>
                    <a:pt x="6926" y="1200594"/>
                    <a:pt x="15548" y="1160178"/>
                    <a:pt x="27296" y="1132765"/>
                  </a:cubicBezTo>
                  <a:cubicBezTo>
                    <a:pt x="35310" y="1114065"/>
                    <a:pt x="46577" y="1096874"/>
                    <a:pt x="54591" y="1078174"/>
                  </a:cubicBezTo>
                  <a:cubicBezTo>
                    <a:pt x="87586" y="1001184"/>
                    <a:pt x="47258" y="1074983"/>
                    <a:pt x="81887" y="982639"/>
                  </a:cubicBezTo>
                  <a:cubicBezTo>
                    <a:pt x="89030" y="963590"/>
                    <a:pt x="98715" y="945494"/>
                    <a:pt x="109182" y="928048"/>
                  </a:cubicBezTo>
                  <a:cubicBezTo>
                    <a:pt x="126060" y="899918"/>
                    <a:pt x="131605" y="852596"/>
                    <a:pt x="163773" y="846162"/>
                  </a:cubicBezTo>
                  <a:lnTo>
                    <a:pt x="232012" y="832514"/>
                  </a:lnTo>
                  <a:cubicBezTo>
                    <a:pt x="222914" y="814317"/>
                    <a:pt x="214811" y="795587"/>
                    <a:pt x="204717" y="777923"/>
                  </a:cubicBezTo>
                  <a:cubicBezTo>
                    <a:pt x="196579" y="763681"/>
                    <a:pt x="184083" y="751968"/>
                    <a:pt x="177421" y="736979"/>
                  </a:cubicBezTo>
                  <a:cubicBezTo>
                    <a:pt x="151476" y="678603"/>
                    <a:pt x="152357" y="656078"/>
                    <a:pt x="136478" y="600502"/>
                  </a:cubicBezTo>
                  <a:cubicBezTo>
                    <a:pt x="132526" y="586670"/>
                    <a:pt x="127379" y="573207"/>
                    <a:pt x="122830" y="559559"/>
                  </a:cubicBezTo>
                  <a:cubicBezTo>
                    <a:pt x="148168" y="407533"/>
                    <a:pt x="115798" y="532681"/>
                    <a:pt x="163773" y="436729"/>
                  </a:cubicBezTo>
                  <a:cubicBezTo>
                    <a:pt x="170207" y="423862"/>
                    <a:pt x="168434" y="407019"/>
                    <a:pt x="177421" y="395785"/>
                  </a:cubicBezTo>
                  <a:cubicBezTo>
                    <a:pt x="187667" y="382977"/>
                    <a:pt x="205242" y="378331"/>
                    <a:pt x="218364" y="368490"/>
                  </a:cubicBezTo>
                  <a:cubicBezTo>
                    <a:pt x="223511" y="364630"/>
                    <a:pt x="227463" y="359391"/>
                    <a:pt x="232012" y="3548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37"/>
            <p:cNvSpPr txBox="1">
              <a:spLocks noChangeArrowheads="1"/>
            </p:cNvSpPr>
            <p:nvPr/>
          </p:nvSpPr>
          <p:spPr bwMode="auto">
            <a:xfrm>
              <a:off x="6396250" y="3231157"/>
              <a:ext cx="2895600" cy="400110"/>
            </a:xfrm>
            <a:prstGeom prst="rect">
              <a:avLst/>
            </a:prstGeom>
            <a:noFill/>
            <a:ln w="9525">
              <a:noFill/>
              <a:miter lim="800000"/>
              <a:headEnd/>
              <a:tailEnd/>
            </a:ln>
          </p:spPr>
          <p:txBody>
            <a:bodyPr wrap="square">
              <a:spAutoFit/>
            </a:bodyPr>
            <a:lstStyle/>
            <a:p>
              <a:pPr>
                <a:spcBef>
                  <a:spcPct val="50000"/>
                </a:spcBef>
              </a:pPr>
              <a:r>
                <a:rPr lang="en-US" sz="2000" dirty="0" smtClean="0"/>
                <a:t>This is a metaphor</a:t>
              </a:r>
              <a:endParaRPr lang="en-US" sz="2000" dirty="0"/>
            </a:p>
          </p:txBody>
        </p:sp>
        <p:sp>
          <p:nvSpPr>
            <p:cNvPr id="6" name="Up Arrow 5"/>
            <p:cNvSpPr/>
            <p:nvPr/>
          </p:nvSpPr>
          <p:spPr>
            <a:xfrm>
              <a:off x="7472148" y="2468466"/>
              <a:ext cx="371901" cy="8564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389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9" name="Straight Connector 38"/>
          <p:cNvCxnSpPr/>
          <p:nvPr/>
        </p:nvCxnSpPr>
        <p:spPr>
          <a:xfrm>
            <a:off x="1888680" y="2602706"/>
            <a:ext cx="2357825" cy="0"/>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53981" y="1395412"/>
            <a:ext cx="2092524" cy="2902744"/>
            <a:chOff x="2153981" y="1395412"/>
            <a:chExt cx="1679037" cy="2902744"/>
          </a:xfrm>
        </p:grpSpPr>
        <p:cxnSp>
          <p:nvCxnSpPr>
            <p:cNvPr id="3" name="Straight Connector 2"/>
            <p:cNvCxnSpPr/>
            <p:nvPr/>
          </p:nvCxnSpPr>
          <p:spPr>
            <a:xfrm>
              <a:off x="2153981" y="1395412"/>
              <a:ext cx="165601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41" name="Text Box 37"/>
          <p:cNvSpPr txBox="1">
            <a:spLocks noChangeArrowheads="1"/>
          </p:cNvSpPr>
          <p:nvPr/>
        </p:nvSpPr>
        <p:spPr bwMode="auto">
          <a:xfrm>
            <a:off x="6096000" y="1145351"/>
            <a:ext cx="2895600" cy="861774"/>
          </a:xfrm>
          <a:prstGeom prst="rect">
            <a:avLst/>
          </a:prstGeom>
          <a:noFill/>
          <a:ln w="9525">
            <a:noFill/>
            <a:miter lim="800000"/>
            <a:headEnd/>
            <a:tailEnd/>
          </a:ln>
        </p:spPr>
        <p:txBody>
          <a:bodyPr wrap="square">
            <a:spAutoFit/>
          </a:bodyPr>
          <a:lstStyle/>
          <a:p>
            <a:pPr>
              <a:spcBef>
                <a:spcPct val="50000"/>
              </a:spcBef>
            </a:pPr>
            <a:r>
              <a:rPr lang="en-US" sz="2000" dirty="0" smtClean="0"/>
              <a:t>3 FMPs</a:t>
            </a:r>
          </a:p>
          <a:p>
            <a:pPr>
              <a:spcBef>
                <a:spcPct val="50000"/>
              </a:spcBef>
            </a:pPr>
            <a:r>
              <a:rPr lang="en-US" sz="2000" dirty="0" smtClean="0"/>
              <a:t>3 unique tank numbers</a:t>
            </a:r>
            <a:endParaRPr lang="en-US" sz="2000" dirty="0"/>
          </a:p>
        </p:txBody>
      </p:sp>
      <p:grpSp>
        <p:nvGrpSpPr>
          <p:cNvPr id="4" name="Group 3"/>
          <p:cNvGrpSpPr/>
          <p:nvPr/>
        </p:nvGrpSpPr>
        <p:grpSpPr>
          <a:xfrm>
            <a:off x="2907242" y="458787"/>
            <a:ext cx="1172620" cy="4038893"/>
            <a:chOff x="2907242" y="458787"/>
            <a:chExt cx="1172620" cy="4038893"/>
          </a:xfrm>
        </p:grpSpPr>
        <p:grpSp>
          <p:nvGrpSpPr>
            <p:cNvPr id="50" name="Group 49"/>
            <p:cNvGrpSpPr/>
            <p:nvPr/>
          </p:nvGrpSpPr>
          <p:grpSpPr>
            <a:xfrm>
              <a:off x="3329504" y="1676400"/>
              <a:ext cx="750358" cy="1057275"/>
              <a:chOff x="3690923" y="1114425"/>
              <a:chExt cx="750358" cy="1057275"/>
            </a:xfrm>
            <a:solidFill>
              <a:srgbClr val="FF0000"/>
            </a:solidFill>
          </p:grpSpPr>
          <p:sp>
            <p:nvSpPr>
              <p:cNvPr id="51" name="Oval 5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2907242" y="458787"/>
              <a:ext cx="750358" cy="1057275"/>
              <a:chOff x="3690923" y="1114425"/>
              <a:chExt cx="750358" cy="1057275"/>
            </a:xfrm>
            <a:solidFill>
              <a:srgbClr val="FF0000"/>
            </a:solidFill>
          </p:grpSpPr>
          <p:sp>
            <p:nvSpPr>
              <p:cNvPr id="59" name="Oval 58"/>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010883" y="3440405"/>
              <a:ext cx="750358" cy="1057275"/>
              <a:chOff x="3690923" y="1114425"/>
              <a:chExt cx="750358" cy="1057275"/>
            </a:xfrm>
            <a:solidFill>
              <a:srgbClr val="FF0000"/>
            </a:solidFill>
          </p:grpSpPr>
          <p:sp>
            <p:nvSpPr>
              <p:cNvPr id="68" name="Oval 67"/>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0170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9" name="Straight Connector 38"/>
          <p:cNvCxnSpPr/>
          <p:nvPr/>
        </p:nvCxnSpPr>
        <p:spPr>
          <a:xfrm>
            <a:off x="1888680" y="2602706"/>
            <a:ext cx="2357825" cy="0"/>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53981" y="1395412"/>
            <a:ext cx="2092524" cy="2902744"/>
            <a:chOff x="2153981" y="1395412"/>
            <a:chExt cx="1679037" cy="2902744"/>
          </a:xfrm>
        </p:grpSpPr>
        <p:cxnSp>
          <p:nvCxnSpPr>
            <p:cNvPr id="3" name="Straight Connector 2"/>
            <p:cNvCxnSpPr/>
            <p:nvPr/>
          </p:nvCxnSpPr>
          <p:spPr>
            <a:xfrm>
              <a:off x="2153981" y="1395412"/>
              <a:ext cx="165601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41" name="Text Box 37"/>
          <p:cNvSpPr txBox="1">
            <a:spLocks noChangeArrowheads="1"/>
          </p:cNvSpPr>
          <p:nvPr/>
        </p:nvSpPr>
        <p:spPr bwMode="auto">
          <a:xfrm>
            <a:off x="6096000" y="1145351"/>
            <a:ext cx="2895600" cy="861774"/>
          </a:xfrm>
          <a:prstGeom prst="rect">
            <a:avLst/>
          </a:prstGeom>
          <a:noFill/>
          <a:ln w="9525">
            <a:noFill/>
            <a:miter lim="800000"/>
            <a:headEnd/>
            <a:tailEnd/>
          </a:ln>
        </p:spPr>
        <p:txBody>
          <a:bodyPr wrap="square">
            <a:spAutoFit/>
          </a:bodyPr>
          <a:lstStyle/>
          <a:p>
            <a:pPr>
              <a:spcBef>
                <a:spcPct val="50000"/>
              </a:spcBef>
            </a:pPr>
            <a:r>
              <a:rPr lang="en-US" sz="2000" dirty="0" smtClean="0"/>
              <a:t>3 FMPs</a:t>
            </a:r>
          </a:p>
          <a:p>
            <a:pPr>
              <a:spcBef>
                <a:spcPct val="50000"/>
              </a:spcBef>
            </a:pPr>
            <a:r>
              <a:rPr lang="en-US" sz="2000" dirty="0" smtClean="0"/>
              <a:t>6 unique tank numbers</a:t>
            </a:r>
            <a:endParaRPr lang="en-US" sz="2000" dirty="0"/>
          </a:p>
        </p:txBody>
      </p:sp>
      <p:grpSp>
        <p:nvGrpSpPr>
          <p:cNvPr id="50" name="Group 49"/>
          <p:cNvGrpSpPr/>
          <p:nvPr/>
        </p:nvGrpSpPr>
        <p:grpSpPr>
          <a:xfrm>
            <a:off x="3329504" y="1676400"/>
            <a:ext cx="750358" cy="1057275"/>
            <a:chOff x="3690923" y="1114425"/>
            <a:chExt cx="750358" cy="1057275"/>
          </a:xfrm>
          <a:solidFill>
            <a:srgbClr val="FF0000"/>
          </a:solidFill>
        </p:grpSpPr>
        <p:sp>
          <p:nvSpPr>
            <p:cNvPr id="51" name="Oval 50"/>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2907242" y="458787"/>
            <a:ext cx="750358" cy="1057275"/>
            <a:chOff x="3690923" y="1114425"/>
            <a:chExt cx="750358" cy="1057275"/>
          </a:xfrm>
          <a:solidFill>
            <a:srgbClr val="FF0000"/>
          </a:solidFill>
        </p:grpSpPr>
        <p:sp>
          <p:nvSpPr>
            <p:cNvPr id="59" name="Oval 58"/>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010883" y="3440405"/>
            <a:ext cx="750358" cy="1057275"/>
            <a:chOff x="3690923" y="1114425"/>
            <a:chExt cx="750358" cy="1057275"/>
          </a:xfrm>
          <a:solidFill>
            <a:srgbClr val="FF0000"/>
          </a:solidFill>
        </p:grpSpPr>
        <p:sp>
          <p:nvSpPr>
            <p:cNvPr id="68" name="Oval 67"/>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481904" y="1828800"/>
            <a:ext cx="750358" cy="1057275"/>
            <a:chOff x="3690923" y="1114425"/>
            <a:chExt cx="750358" cy="1057275"/>
          </a:xfrm>
          <a:solidFill>
            <a:srgbClr val="FF0000"/>
          </a:solidFill>
        </p:grpSpPr>
        <p:sp>
          <p:nvSpPr>
            <p:cNvPr id="43" name="Oval 42"/>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3634304" y="1981200"/>
            <a:ext cx="750358" cy="1057275"/>
            <a:chOff x="3690923" y="1114425"/>
            <a:chExt cx="750358" cy="1057275"/>
          </a:xfrm>
          <a:solidFill>
            <a:srgbClr val="FF0000"/>
          </a:solidFill>
        </p:grpSpPr>
        <p:sp>
          <p:nvSpPr>
            <p:cNvPr id="79" name="Oval 78"/>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3163283" y="3592805"/>
            <a:ext cx="750358" cy="1057275"/>
            <a:chOff x="3690923" y="1114425"/>
            <a:chExt cx="750358" cy="1057275"/>
          </a:xfrm>
          <a:solidFill>
            <a:srgbClr val="FF0000"/>
          </a:solidFill>
        </p:grpSpPr>
        <p:sp>
          <p:nvSpPr>
            <p:cNvPr id="87" name="Oval 86"/>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690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9" name="Straight Connector 38"/>
          <p:cNvCxnSpPr/>
          <p:nvPr/>
        </p:nvCxnSpPr>
        <p:spPr>
          <a:xfrm>
            <a:off x="1888680" y="2602706"/>
            <a:ext cx="2357825" cy="0"/>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153981" y="1395412"/>
            <a:ext cx="206383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82668" y="4298156"/>
            <a:ext cx="2063837"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41" name="Text Box 37"/>
          <p:cNvSpPr txBox="1">
            <a:spLocks noChangeArrowheads="1"/>
          </p:cNvSpPr>
          <p:nvPr/>
        </p:nvSpPr>
        <p:spPr bwMode="auto">
          <a:xfrm>
            <a:off x="6096000" y="1145351"/>
            <a:ext cx="2895600" cy="861774"/>
          </a:xfrm>
          <a:prstGeom prst="rect">
            <a:avLst/>
          </a:prstGeom>
          <a:noFill/>
          <a:ln w="9525">
            <a:noFill/>
            <a:miter lim="800000"/>
            <a:headEnd/>
            <a:tailEnd/>
          </a:ln>
        </p:spPr>
        <p:txBody>
          <a:bodyPr wrap="square">
            <a:spAutoFit/>
          </a:bodyPr>
          <a:lstStyle/>
          <a:p>
            <a:pPr>
              <a:spcBef>
                <a:spcPct val="50000"/>
              </a:spcBef>
            </a:pPr>
            <a:r>
              <a:rPr lang="en-US" sz="2000" dirty="0" smtClean="0"/>
              <a:t>1 FMP</a:t>
            </a:r>
          </a:p>
          <a:p>
            <a:pPr>
              <a:spcBef>
                <a:spcPct val="50000"/>
              </a:spcBef>
            </a:pPr>
            <a:r>
              <a:rPr lang="en-US" sz="2000" dirty="0" smtClean="0"/>
              <a:t>1 unique tank number</a:t>
            </a:r>
            <a:endParaRPr lang="en-US" sz="2000" dirty="0"/>
          </a:p>
        </p:txBody>
      </p:sp>
      <p:cxnSp>
        <p:nvCxnSpPr>
          <p:cNvPr id="42" name="Straight Connector 41"/>
          <p:cNvCxnSpPr/>
          <p:nvPr/>
        </p:nvCxnSpPr>
        <p:spPr>
          <a:xfrm flipH="1">
            <a:off x="4217817" y="1361209"/>
            <a:ext cx="1" cy="125730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217816" y="2602706"/>
            <a:ext cx="1" cy="1695452"/>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17816" y="2602706"/>
            <a:ext cx="1248732" cy="0"/>
          </a:xfrm>
          <a:prstGeom prst="line">
            <a:avLst/>
          </a:prstGeom>
          <a:ln w="57150">
            <a:solidFill>
              <a:srgbClr val="644C0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40472" y="1697975"/>
            <a:ext cx="750358" cy="1057275"/>
            <a:chOff x="3690923" y="1114425"/>
            <a:chExt cx="750358" cy="1057275"/>
          </a:xfrm>
          <a:solidFill>
            <a:srgbClr val="FF0000"/>
          </a:solidFill>
        </p:grpSpPr>
        <p:sp>
          <p:nvSpPr>
            <p:cNvPr id="75" name="Oval 74"/>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rot="17969855">
            <a:off x="4014321" y="1501598"/>
            <a:ext cx="1402773" cy="584775"/>
          </a:xfrm>
          <a:prstGeom prst="rect">
            <a:avLst/>
          </a:prstGeom>
          <a:noFill/>
        </p:spPr>
        <p:txBody>
          <a:bodyPr wrap="square" rtlCol="0">
            <a:spAutoFit/>
          </a:bodyPr>
          <a:lstStyle/>
          <a:p>
            <a:r>
              <a:rPr lang="en-US" sz="3200" dirty="0" smtClean="0">
                <a:latin typeface="Lucida Handwriting" panose="03010101010101010101" pitchFamily="66" charset="0"/>
              </a:rPr>
              <a:t>Puce</a:t>
            </a:r>
            <a:endParaRPr lang="en-US" sz="3200" dirty="0">
              <a:latin typeface="Lucida Handwriting" panose="03010101010101010101" pitchFamily="66" charset="0"/>
            </a:endParaRPr>
          </a:p>
        </p:txBody>
      </p:sp>
    </p:spTree>
    <p:extLst>
      <p:ext uri="{BB962C8B-B14F-4D97-AF65-F5344CB8AC3E}">
        <p14:creationId xmlns:p14="http://schemas.microsoft.com/office/powerpoint/2010/main" val="428990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537051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t>NMN-25533</a:t>
            </a:r>
            <a:endParaRPr lang="en-US" sz="2000" dirty="0"/>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t>Federal Lease</a:t>
            </a:r>
            <a:endParaRPr lang="en-US" sz="2000" dirty="0"/>
          </a:p>
        </p:txBody>
      </p:sp>
      <p:sp>
        <p:nvSpPr>
          <p:cNvPr id="28" name="Rectangle 27"/>
          <p:cNvSpPr/>
          <p:nvPr/>
        </p:nvSpPr>
        <p:spPr>
          <a:xfrm>
            <a:off x="4621478" y="1979168"/>
            <a:ext cx="18764" cy="63668"/>
          </a:xfrm>
          <a:prstGeom prst="rect">
            <a:avLst/>
          </a:prstGeom>
          <a:gradFill>
            <a:gsLst>
              <a:gs pos="16000">
                <a:schemeClr val="accent1">
                  <a:tint val="66000"/>
                  <a:satMod val="160000"/>
                </a:schemeClr>
              </a:gs>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t>1-2</a:t>
            </a:r>
          </a:p>
        </p:txBody>
      </p:sp>
      <p:cxnSp>
        <p:nvCxnSpPr>
          <p:cNvPr id="39" name="Straight Connector 38"/>
          <p:cNvCxnSpPr/>
          <p:nvPr/>
        </p:nvCxnSpPr>
        <p:spPr>
          <a:xfrm>
            <a:off x="1888680" y="2602706"/>
            <a:ext cx="2357825" cy="0"/>
          </a:xfrm>
          <a:prstGeom prst="line">
            <a:avLst/>
          </a:prstGeom>
          <a:ln w="5715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153981" y="1395412"/>
            <a:ext cx="206383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82668" y="4298156"/>
            <a:ext cx="2063837"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41" name="Text Box 37"/>
          <p:cNvSpPr txBox="1">
            <a:spLocks noChangeArrowheads="1"/>
          </p:cNvSpPr>
          <p:nvPr/>
        </p:nvSpPr>
        <p:spPr bwMode="auto">
          <a:xfrm>
            <a:off x="6096000" y="1145351"/>
            <a:ext cx="2895600" cy="861774"/>
          </a:xfrm>
          <a:prstGeom prst="rect">
            <a:avLst/>
          </a:prstGeom>
          <a:noFill/>
          <a:ln w="9525">
            <a:noFill/>
            <a:miter lim="800000"/>
            <a:headEnd/>
            <a:tailEnd/>
          </a:ln>
        </p:spPr>
        <p:txBody>
          <a:bodyPr wrap="square">
            <a:spAutoFit/>
          </a:bodyPr>
          <a:lstStyle/>
          <a:p>
            <a:pPr>
              <a:spcBef>
                <a:spcPct val="50000"/>
              </a:spcBef>
            </a:pPr>
            <a:r>
              <a:rPr lang="en-US" sz="2000" dirty="0" smtClean="0"/>
              <a:t>1 FMP</a:t>
            </a:r>
          </a:p>
          <a:p>
            <a:pPr>
              <a:spcBef>
                <a:spcPct val="50000"/>
              </a:spcBef>
            </a:pPr>
            <a:r>
              <a:rPr lang="en-US" sz="2000" dirty="0" smtClean="0"/>
              <a:t>4 unique tank numbers</a:t>
            </a:r>
            <a:endParaRPr lang="en-US" sz="2000" dirty="0"/>
          </a:p>
        </p:txBody>
      </p:sp>
      <p:cxnSp>
        <p:nvCxnSpPr>
          <p:cNvPr id="42" name="Straight Connector 41"/>
          <p:cNvCxnSpPr/>
          <p:nvPr/>
        </p:nvCxnSpPr>
        <p:spPr>
          <a:xfrm flipH="1">
            <a:off x="4217817" y="1361209"/>
            <a:ext cx="1" cy="125730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217816" y="2602706"/>
            <a:ext cx="1" cy="1695452"/>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17816" y="2602706"/>
            <a:ext cx="1248732" cy="0"/>
          </a:xfrm>
          <a:prstGeom prst="line">
            <a:avLst/>
          </a:prstGeom>
          <a:ln w="57150">
            <a:solidFill>
              <a:srgbClr val="644C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715707" y="1451879"/>
            <a:ext cx="1207558" cy="1514475"/>
            <a:chOff x="4940472" y="1697975"/>
            <a:chExt cx="1207558" cy="1514475"/>
          </a:xfrm>
        </p:grpSpPr>
        <p:grpSp>
          <p:nvGrpSpPr>
            <p:cNvPr id="49" name="Group 48"/>
            <p:cNvGrpSpPr/>
            <p:nvPr/>
          </p:nvGrpSpPr>
          <p:grpSpPr>
            <a:xfrm>
              <a:off x="4940472" y="1697975"/>
              <a:ext cx="750358" cy="1057275"/>
              <a:chOff x="3690923" y="1114425"/>
              <a:chExt cx="750358" cy="1057275"/>
            </a:xfrm>
            <a:solidFill>
              <a:srgbClr val="FF0000"/>
            </a:solidFill>
          </p:grpSpPr>
          <p:sp>
            <p:nvSpPr>
              <p:cNvPr id="75" name="Oval 74"/>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092872" y="1850375"/>
              <a:ext cx="750358" cy="1057275"/>
              <a:chOff x="3690923" y="1114425"/>
              <a:chExt cx="750358" cy="1057275"/>
            </a:xfrm>
            <a:solidFill>
              <a:srgbClr val="FF0000"/>
            </a:solidFill>
          </p:grpSpPr>
          <p:sp>
            <p:nvSpPr>
              <p:cNvPr id="30" name="Oval 29"/>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245272" y="2002775"/>
              <a:ext cx="750358" cy="1057275"/>
              <a:chOff x="3690923" y="1114425"/>
              <a:chExt cx="750358" cy="1057275"/>
            </a:xfrm>
            <a:solidFill>
              <a:srgbClr val="FF0000"/>
            </a:solidFill>
          </p:grpSpPr>
          <p:sp>
            <p:nvSpPr>
              <p:cNvPr id="38" name="Oval 37"/>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397672" y="2155175"/>
              <a:ext cx="750358" cy="1057275"/>
              <a:chOff x="3690923" y="1114425"/>
              <a:chExt cx="750358" cy="1057275"/>
            </a:xfrm>
            <a:solidFill>
              <a:srgbClr val="FF0000"/>
            </a:solidFill>
          </p:grpSpPr>
          <p:sp>
            <p:nvSpPr>
              <p:cNvPr id="55" name="Oval 54"/>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0430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7643" y="2754769"/>
            <a:ext cx="8255237" cy="769441"/>
          </a:xfrm>
          <a:prstGeom prst="rect">
            <a:avLst/>
          </a:prstGeom>
          <a:noFill/>
        </p:spPr>
        <p:txBody>
          <a:bodyPr wrap="square" rtlCol="0">
            <a:spAutoFit/>
          </a:bodyPr>
          <a:lstStyle/>
          <a:p>
            <a:pPr algn="ctr"/>
            <a:r>
              <a:rPr lang="en-US" sz="4400" b="1" dirty="0" smtClean="0">
                <a:solidFill>
                  <a:srgbClr val="FFFF00"/>
                </a:solidFill>
              </a:rPr>
              <a:t>FMPs for LACTs and Gas Meters</a:t>
            </a:r>
            <a:endParaRPr lang="en-US" sz="4400" b="1" dirty="0">
              <a:solidFill>
                <a:prstClr val="white"/>
              </a:solidFill>
            </a:endParaRPr>
          </a:p>
        </p:txBody>
      </p:sp>
    </p:spTree>
    <p:extLst>
      <p:ext uri="{BB962C8B-B14F-4D97-AF65-F5344CB8AC3E}">
        <p14:creationId xmlns:p14="http://schemas.microsoft.com/office/powerpoint/2010/main" val="222428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811032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solidFill>
                <a:srgbClr val="000000"/>
              </a:solidFill>
            </a:endParaRPr>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solidFill>
                  <a:srgbClr val="000000"/>
                </a:solidFill>
              </a:rPr>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solidFill>
                  <a:srgbClr val="000000"/>
                </a:solidFill>
              </a:rPr>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rPr>
              <a:t>NMN-25533</a:t>
            </a:r>
            <a:endParaRPr lang="en-US" sz="2000" dirty="0">
              <a:solidFill>
                <a:srgbClr val="000000"/>
              </a:solidFill>
            </a:endParaRPr>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rPr>
              <a:t>Federal Lease</a:t>
            </a:r>
            <a:endParaRPr lang="en-US" sz="2000" dirty="0">
              <a:solidFill>
                <a:srgbClr val="000000"/>
              </a:solidFill>
            </a:endParaRPr>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solidFill>
                  <a:srgbClr val="000000"/>
                </a:solidFill>
              </a:rPr>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888680" y="2600255"/>
            <a:ext cx="3826320" cy="24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10000" y="1382352"/>
            <a:ext cx="1" cy="29221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37"/>
          <p:cNvSpPr txBox="1">
            <a:spLocks noChangeArrowheads="1"/>
          </p:cNvSpPr>
          <p:nvPr/>
        </p:nvSpPr>
        <p:spPr bwMode="auto">
          <a:xfrm>
            <a:off x="6254382" y="2944765"/>
            <a:ext cx="1230758" cy="707886"/>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0000"/>
                </a:solidFill>
              </a:rPr>
              <a:t>FMP (primary)</a:t>
            </a:r>
          </a:p>
        </p:txBody>
      </p:sp>
      <p:grpSp>
        <p:nvGrpSpPr>
          <p:cNvPr id="50" name="Group 49"/>
          <p:cNvGrpSpPr/>
          <p:nvPr/>
        </p:nvGrpSpPr>
        <p:grpSpPr>
          <a:xfrm>
            <a:off x="5549115" y="1896163"/>
            <a:ext cx="2482998" cy="1031644"/>
            <a:chOff x="114144" y="1834038"/>
            <a:chExt cx="9029856" cy="3644341"/>
          </a:xfrm>
        </p:grpSpPr>
        <p:sp>
          <p:nvSpPr>
            <p:cNvPr id="51" name="Oval 50"/>
            <p:cNvSpPr/>
            <p:nvPr/>
          </p:nvSpPr>
          <p:spPr>
            <a:xfrm>
              <a:off x="2194258" y="1834038"/>
              <a:ext cx="722823"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Oval 51"/>
            <p:cNvSpPr/>
            <p:nvPr/>
          </p:nvSpPr>
          <p:spPr>
            <a:xfrm>
              <a:off x="2344588" y="1964315"/>
              <a:ext cx="417446" cy="4293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p:cNvSpPr/>
            <p:nvPr/>
          </p:nvSpPr>
          <p:spPr>
            <a:xfrm>
              <a:off x="2157735" y="2167079"/>
              <a:ext cx="7752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4" name="Straight Connector 53"/>
            <p:cNvCxnSpPr/>
            <p:nvPr/>
          </p:nvCxnSpPr>
          <p:spPr>
            <a:xfrm>
              <a:off x="2193516" y="2161777"/>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45916" y="2163089"/>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59384" y="2159127"/>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911784" y="2160439"/>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116112" y="4206589"/>
              <a:ext cx="159026" cy="155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Rectangle 60"/>
            <p:cNvSpPr/>
            <p:nvPr/>
          </p:nvSpPr>
          <p:spPr>
            <a:xfrm>
              <a:off x="1232732" y="4223817"/>
              <a:ext cx="59635"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61"/>
            <p:cNvSpPr/>
            <p:nvPr/>
          </p:nvSpPr>
          <p:spPr>
            <a:xfrm>
              <a:off x="2749344" y="4193816"/>
              <a:ext cx="2169268"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Rounded Rectangle 62"/>
            <p:cNvSpPr/>
            <p:nvPr/>
          </p:nvSpPr>
          <p:spPr>
            <a:xfrm>
              <a:off x="521710" y="2092643"/>
              <a:ext cx="768485" cy="1099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Rectangle 63"/>
            <p:cNvSpPr/>
            <p:nvPr/>
          </p:nvSpPr>
          <p:spPr>
            <a:xfrm>
              <a:off x="2029497" y="2617935"/>
              <a:ext cx="252919"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5" name="Straight Connector 64"/>
            <p:cNvCxnSpPr>
              <a:stCxn id="64" idx="1"/>
              <a:endCxn id="63" idx="3"/>
            </p:cNvCxnSpPr>
            <p:nvPr/>
          </p:nvCxnSpPr>
          <p:spPr>
            <a:xfrm flipH="1">
              <a:off x="1290195" y="2640795"/>
              <a:ext cx="739302" cy="1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833673" y="2634143"/>
              <a:ext cx="252919"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Rectangle 66"/>
            <p:cNvSpPr/>
            <p:nvPr/>
          </p:nvSpPr>
          <p:spPr>
            <a:xfrm>
              <a:off x="2999020" y="2517416"/>
              <a:ext cx="25291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Rectangle 67"/>
            <p:cNvSpPr/>
            <p:nvPr/>
          </p:nvSpPr>
          <p:spPr>
            <a:xfrm>
              <a:off x="3170893" y="4352695"/>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Rounded Rectangle 68"/>
            <p:cNvSpPr/>
            <p:nvPr/>
          </p:nvSpPr>
          <p:spPr>
            <a:xfrm>
              <a:off x="3057387" y="4103025"/>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Freeform 69"/>
            <p:cNvSpPr/>
            <p:nvPr/>
          </p:nvSpPr>
          <p:spPr>
            <a:xfrm>
              <a:off x="3233467" y="2686028"/>
              <a:ext cx="303817" cy="1439694"/>
            </a:xfrm>
            <a:custGeom>
              <a:avLst/>
              <a:gdLst>
                <a:gd name="connsiteX0" fmla="*/ 41170 w 303817"/>
                <a:gd name="connsiteY0" fmla="*/ 0 h 1439694"/>
                <a:gd name="connsiteX1" fmla="*/ 148174 w 303817"/>
                <a:gd name="connsiteY1" fmla="*/ 58366 h 1439694"/>
                <a:gd name="connsiteX2" fmla="*/ 187085 w 303817"/>
                <a:gd name="connsiteY2" fmla="*/ 77822 h 1439694"/>
                <a:gd name="connsiteX3" fmla="*/ 245451 w 303817"/>
                <a:gd name="connsiteY3" fmla="*/ 136188 h 1439694"/>
                <a:gd name="connsiteX4" fmla="*/ 255179 w 303817"/>
                <a:gd name="connsiteY4" fmla="*/ 194554 h 1439694"/>
                <a:gd name="connsiteX5" fmla="*/ 274634 w 303817"/>
                <a:gd name="connsiteY5" fmla="*/ 223737 h 1439694"/>
                <a:gd name="connsiteX6" fmla="*/ 284362 w 303817"/>
                <a:gd name="connsiteY6" fmla="*/ 282103 h 1439694"/>
                <a:gd name="connsiteX7" fmla="*/ 294089 w 303817"/>
                <a:gd name="connsiteY7" fmla="*/ 321013 h 1439694"/>
                <a:gd name="connsiteX8" fmla="*/ 303817 w 303817"/>
                <a:gd name="connsiteY8" fmla="*/ 437745 h 1439694"/>
                <a:gd name="connsiteX9" fmla="*/ 284362 w 303817"/>
                <a:gd name="connsiteY9" fmla="*/ 719847 h 1439694"/>
                <a:gd name="connsiteX10" fmla="*/ 274634 w 303817"/>
                <a:gd name="connsiteY10" fmla="*/ 817124 h 1439694"/>
                <a:gd name="connsiteX11" fmla="*/ 264906 w 303817"/>
                <a:gd name="connsiteY11" fmla="*/ 846307 h 1439694"/>
                <a:gd name="connsiteX12" fmla="*/ 255179 w 303817"/>
                <a:gd name="connsiteY12" fmla="*/ 885217 h 1439694"/>
                <a:gd name="connsiteX13" fmla="*/ 235723 w 303817"/>
                <a:gd name="connsiteY13" fmla="*/ 963039 h 1439694"/>
                <a:gd name="connsiteX14" fmla="*/ 216268 w 303817"/>
                <a:gd name="connsiteY14" fmla="*/ 1079771 h 1439694"/>
                <a:gd name="connsiteX15" fmla="*/ 196813 w 303817"/>
                <a:gd name="connsiteY15" fmla="*/ 1108954 h 1439694"/>
                <a:gd name="connsiteX16" fmla="*/ 187085 w 303817"/>
                <a:gd name="connsiteY16" fmla="*/ 1138137 h 1439694"/>
                <a:gd name="connsiteX17" fmla="*/ 167630 w 303817"/>
                <a:gd name="connsiteY17" fmla="*/ 1167320 h 1439694"/>
                <a:gd name="connsiteX18" fmla="*/ 148174 w 303817"/>
                <a:gd name="connsiteY18" fmla="*/ 1225686 h 1439694"/>
                <a:gd name="connsiteX19" fmla="*/ 89808 w 303817"/>
                <a:gd name="connsiteY19" fmla="*/ 1264596 h 1439694"/>
                <a:gd name="connsiteX20" fmla="*/ 41170 w 303817"/>
                <a:gd name="connsiteY20" fmla="*/ 1313234 h 1439694"/>
                <a:gd name="connsiteX21" fmla="*/ 21715 w 303817"/>
                <a:gd name="connsiteY21" fmla="*/ 1342417 h 1439694"/>
                <a:gd name="connsiteX22" fmla="*/ 2260 w 303817"/>
                <a:gd name="connsiteY22" fmla="*/ 1361873 h 1439694"/>
                <a:gd name="connsiteX23" fmla="*/ 2260 w 303817"/>
                <a:gd name="connsiteY23" fmla="*/ 1439694 h 143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17" h="1439694">
                  <a:moveTo>
                    <a:pt x="41170" y="0"/>
                  </a:moveTo>
                  <a:cubicBezTo>
                    <a:pt x="129663" y="35399"/>
                    <a:pt x="50982" y="51"/>
                    <a:pt x="148174" y="58366"/>
                  </a:cubicBezTo>
                  <a:cubicBezTo>
                    <a:pt x="160609" y="65827"/>
                    <a:pt x="175761" y="68763"/>
                    <a:pt x="187085" y="77822"/>
                  </a:cubicBezTo>
                  <a:cubicBezTo>
                    <a:pt x="208570" y="95010"/>
                    <a:pt x="245451" y="136188"/>
                    <a:pt x="245451" y="136188"/>
                  </a:cubicBezTo>
                  <a:cubicBezTo>
                    <a:pt x="248694" y="155643"/>
                    <a:pt x="248942" y="175842"/>
                    <a:pt x="255179" y="194554"/>
                  </a:cubicBezTo>
                  <a:cubicBezTo>
                    <a:pt x="258876" y="205645"/>
                    <a:pt x="270937" y="212646"/>
                    <a:pt x="274634" y="223737"/>
                  </a:cubicBezTo>
                  <a:cubicBezTo>
                    <a:pt x="280871" y="242449"/>
                    <a:pt x="280494" y="262762"/>
                    <a:pt x="284362" y="282103"/>
                  </a:cubicBezTo>
                  <a:cubicBezTo>
                    <a:pt x="286984" y="295213"/>
                    <a:pt x="290847" y="308043"/>
                    <a:pt x="294089" y="321013"/>
                  </a:cubicBezTo>
                  <a:cubicBezTo>
                    <a:pt x="297332" y="359924"/>
                    <a:pt x="303817" y="398699"/>
                    <a:pt x="303817" y="437745"/>
                  </a:cubicBezTo>
                  <a:cubicBezTo>
                    <a:pt x="303817" y="675721"/>
                    <a:pt x="300730" y="580720"/>
                    <a:pt x="284362" y="719847"/>
                  </a:cubicBezTo>
                  <a:cubicBezTo>
                    <a:pt x="280555" y="752211"/>
                    <a:pt x="279589" y="784916"/>
                    <a:pt x="274634" y="817124"/>
                  </a:cubicBezTo>
                  <a:cubicBezTo>
                    <a:pt x="273075" y="827259"/>
                    <a:pt x="267723" y="836448"/>
                    <a:pt x="264906" y="846307"/>
                  </a:cubicBezTo>
                  <a:cubicBezTo>
                    <a:pt x="261233" y="859162"/>
                    <a:pt x="258079" y="872166"/>
                    <a:pt x="255179" y="885217"/>
                  </a:cubicBezTo>
                  <a:cubicBezTo>
                    <a:pt x="239529" y="955644"/>
                    <a:pt x="253105" y="910894"/>
                    <a:pt x="235723" y="963039"/>
                  </a:cubicBezTo>
                  <a:cubicBezTo>
                    <a:pt x="234278" y="973156"/>
                    <a:pt x="222834" y="1062261"/>
                    <a:pt x="216268" y="1079771"/>
                  </a:cubicBezTo>
                  <a:cubicBezTo>
                    <a:pt x="212163" y="1090718"/>
                    <a:pt x="202041" y="1098497"/>
                    <a:pt x="196813" y="1108954"/>
                  </a:cubicBezTo>
                  <a:cubicBezTo>
                    <a:pt x="192227" y="1118125"/>
                    <a:pt x="191671" y="1128966"/>
                    <a:pt x="187085" y="1138137"/>
                  </a:cubicBezTo>
                  <a:cubicBezTo>
                    <a:pt x="181857" y="1148594"/>
                    <a:pt x="172378" y="1156637"/>
                    <a:pt x="167630" y="1167320"/>
                  </a:cubicBezTo>
                  <a:cubicBezTo>
                    <a:pt x="159301" y="1186060"/>
                    <a:pt x="165238" y="1214310"/>
                    <a:pt x="148174" y="1225686"/>
                  </a:cubicBezTo>
                  <a:lnTo>
                    <a:pt x="89808" y="1264596"/>
                  </a:lnTo>
                  <a:cubicBezTo>
                    <a:pt x="37928" y="1342417"/>
                    <a:pt x="106021" y="1248383"/>
                    <a:pt x="41170" y="1313234"/>
                  </a:cubicBezTo>
                  <a:cubicBezTo>
                    <a:pt x="32903" y="1321501"/>
                    <a:pt x="29018" y="1333288"/>
                    <a:pt x="21715" y="1342417"/>
                  </a:cubicBezTo>
                  <a:cubicBezTo>
                    <a:pt x="15986" y="1349579"/>
                    <a:pt x="4059" y="1352880"/>
                    <a:pt x="2260" y="1361873"/>
                  </a:cubicBezTo>
                  <a:cubicBezTo>
                    <a:pt x="-2827" y="1387310"/>
                    <a:pt x="2260" y="1413754"/>
                    <a:pt x="2260" y="14396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Rectangle 70"/>
            <p:cNvSpPr/>
            <p:nvPr/>
          </p:nvSpPr>
          <p:spPr>
            <a:xfrm>
              <a:off x="723665" y="4209447"/>
              <a:ext cx="1623519"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Oval 71"/>
            <p:cNvSpPr/>
            <p:nvPr/>
          </p:nvSpPr>
          <p:spPr>
            <a:xfrm>
              <a:off x="784559" y="3501569"/>
              <a:ext cx="876300" cy="866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72"/>
            <p:cNvSpPr/>
            <p:nvPr/>
          </p:nvSpPr>
          <p:spPr>
            <a:xfrm>
              <a:off x="2212575" y="4144406"/>
              <a:ext cx="117232"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Rectangle 73"/>
            <p:cNvSpPr/>
            <p:nvPr/>
          </p:nvSpPr>
          <p:spPr>
            <a:xfrm>
              <a:off x="2775282" y="4132683"/>
              <a:ext cx="125047"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p:cNvSpPr/>
            <p:nvPr/>
          </p:nvSpPr>
          <p:spPr>
            <a:xfrm>
              <a:off x="4647067" y="4206929"/>
              <a:ext cx="125047"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5388914" y="4193405"/>
              <a:ext cx="3755086"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8" name="Group 77"/>
            <p:cNvGrpSpPr/>
            <p:nvPr/>
          </p:nvGrpSpPr>
          <p:grpSpPr>
            <a:xfrm>
              <a:off x="6558862" y="4331717"/>
              <a:ext cx="1126702" cy="1146662"/>
              <a:chOff x="6679178" y="2920012"/>
              <a:chExt cx="1126702" cy="730336"/>
            </a:xfrm>
          </p:grpSpPr>
          <p:sp>
            <p:nvSpPr>
              <p:cNvPr id="104" name="Rectangle 103"/>
              <p:cNvSpPr/>
              <p:nvPr/>
            </p:nvSpPr>
            <p:spPr>
              <a:xfrm>
                <a:off x="6679178" y="2930501"/>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7601599" y="2920012"/>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9" name="Rounded Rectangle 78"/>
            <p:cNvSpPr/>
            <p:nvPr/>
          </p:nvSpPr>
          <p:spPr>
            <a:xfrm>
              <a:off x="7359757" y="410364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ounded Rectangle 79"/>
            <p:cNvSpPr/>
            <p:nvPr/>
          </p:nvSpPr>
          <p:spPr>
            <a:xfrm>
              <a:off x="6450292" y="4086983"/>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80"/>
            <p:cNvSpPr/>
            <p:nvPr/>
          </p:nvSpPr>
          <p:spPr>
            <a:xfrm>
              <a:off x="7082589" y="4355431"/>
              <a:ext cx="96253" cy="2967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4676273" y="2574759"/>
              <a:ext cx="938464" cy="4010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4916905" y="2975810"/>
              <a:ext cx="481263" cy="3609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4" name="Group 83"/>
            <p:cNvGrpSpPr/>
            <p:nvPr/>
          </p:nvGrpSpPr>
          <p:grpSpPr>
            <a:xfrm>
              <a:off x="4711290" y="3206497"/>
              <a:ext cx="885033" cy="1152689"/>
              <a:chOff x="4452228" y="1201405"/>
              <a:chExt cx="885033" cy="1152689"/>
            </a:xfrm>
          </p:grpSpPr>
          <p:sp>
            <p:nvSpPr>
              <p:cNvPr id="101" name="Rectangle 100"/>
              <p:cNvSpPr/>
              <p:nvPr/>
            </p:nvSpPr>
            <p:spPr>
              <a:xfrm>
                <a:off x="4455268" y="1634247"/>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Rectangle 101"/>
              <p:cNvSpPr/>
              <p:nvPr/>
            </p:nvSpPr>
            <p:spPr>
              <a:xfrm>
                <a:off x="5132980" y="1630999"/>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3" name="Oval 102"/>
              <p:cNvSpPr/>
              <p:nvPr/>
            </p:nvSpPr>
            <p:spPr>
              <a:xfrm>
                <a:off x="4452228" y="1201405"/>
                <a:ext cx="876300" cy="866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85" name="Rectangle 84"/>
            <p:cNvSpPr/>
            <p:nvPr/>
          </p:nvSpPr>
          <p:spPr>
            <a:xfrm>
              <a:off x="4812631" y="3064042"/>
              <a:ext cx="705853" cy="72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4748463" y="2679031"/>
              <a:ext cx="818147" cy="192506"/>
            </a:xfrm>
            <a:prstGeom prst="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Rounded Rectangle 87"/>
            <p:cNvSpPr/>
            <p:nvPr/>
          </p:nvSpPr>
          <p:spPr>
            <a:xfrm>
              <a:off x="8215041" y="411286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89" name="Straight Connector 88"/>
            <p:cNvCxnSpPr>
              <a:stCxn id="88" idx="0"/>
            </p:cNvCxnSpPr>
            <p:nvPr/>
          </p:nvCxnSpPr>
          <p:spPr>
            <a:xfrm flipH="1" flipV="1">
              <a:off x="8418423" y="3595201"/>
              <a:ext cx="2520" cy="517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8203653" y="3481308"/>
              <a:ext cx="429541" cy="107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1" name="Rounded Rectangle 90"/>
            <p:cNvSpPr/>
            <p:nvPr/>
          </p:nvSpPr>
          <p:spPr>
            <a:xfrm>
              <a:off x="6995724" y="4568246"/>
              <a:ext cx="279371" cy="2443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2" name="Rounded Rectangle 91"/>
            <p:cNvSpPr/>
            <p:nvPr/>
          </p:nvSpPr>
          <p:spPr>
            <a:xfrm>
              <a:off x="7359758" y="4929806"/>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3" name="Rounded Rectangle 92"/>
            <p:cNvSpPr/>
            <p:nvPr/>
          </p:nvSpPr>
          <p:spPr>
            <a:xfrm>
              <a:off x="6450293" y="4913147"/>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Rounded Rectangle 93"/>
            <p:cNvSpPr/>
            <p:nvPr/>
          </p:nvSpPr>
          <p:spPr>
            <a:xfrm>
              <a:off x="6987703" y="4151152"/>
              <a:ext cx="279371" cy="2443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Rectangle 94"/>
            <p:cNvSpPr/>
            <p:nvPr/>
          </p:nvSpPr>
          <p:spPr>
            <a:xfrm>
              <a:off x="3850105" y="4010526"/>
              <a:ext cx="753979" cy="5454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6" name="Down Arrow 95"/>
            <p:cNvSpPr/>
            <p:nvPr/>
          </p:nvSpPr>
          <p:spPr>
            <a:xfrm rot="16200000">
              <a:off x="298969" y="4019355"/>
              <a:ext cx="184825" cy="5544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Rectangle 96"/>
            <p:cNvSpPr/>
            <p:nvPr/>
          </p:nvSpPr>
          <p:spPr>
            <a:xfrm>
              <a:off x="1852009" y="2493353"/>
              <a:ext cx="25291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98" name="Group 97"/>
            <p:cNvGrpSpPr/>
            <p:nvPr/>
          </p:nvGrpSpPr>
          <p:grpSpPr>
            <a:xfrm>
              <a:off x="8681766" y="4112862"/>
              <a:ext cx="411804" cy="343710"/>
              <a:chOff x="8681766" y="4112862"/>
              <a:chExt cx="411804" cy="343710"/>
            </a:xfrm>
          </p:grpSpPr>
          <p:sp>
            <p:nvSpPr>
              <p:cNvPr id="99" name="Rounded Rectangle 98"/>
              <p:cNvSpPr/>
              <p:nvPr/>
            </p:nvSpPr>
            <p:spPr>
              <a:xfrm>
                <a:off x="8681766" y="411286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0" name="Right Arrow 99"/>
              <p:cNvSpPr/>
              <p:nvPr/>
            </p:nvSpPr>
            <p:spPr>
              <a:xfrm>
                <a:off x="8720138" y="4186235"/>
                <a:ext cx="333375" cy="1714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159" name="Group 158"/>
          <p:cNvGrpSpPr/>
          <p:nvPr/>
        </p:nvGrpSpPr>
        <p:grpSpPr>
          <a:xfrm>
            <a:off x="4383496" y="1427751"/>
            <a:ext cx="1055158" cy="1362075"/>
            <a:chOff x="4383496" y="1427751"/>
            <a:chExt cx="1055158" cy="1362075"/>
          </a:xfrm>
        </p:grpSpPr>
        <p:sp>
          <p:nvSpPr>
            <p:cNvPr id="160" name="Rectangle 159"/>
            <p:cNvSpPr/>
            <p:nvPr/>
          </p:nvSpPr>
          <p:spPr>
            <a:xfrm>
              <a:off x="4561975" y="1623133"/>
              <a:ext cx="192473" cy="491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1" name="Rectangle 160"/>
            <p:cNvSpPr/>
            <p:nvPr/>
          </p:nvSpPr>
          <p:spPr>
            <a:xfrm>
              <a:off x="4739911" y="1615248"/>
              <a:ext cx="18764" cy="63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2" name="Group 161"/>
            <p:cNvGrpSpPr/>
            <p:nvPr/>
          </p:nvGrpSpPr>
          <p:grpSpPr>
            <a:xfrm>
              <a:off x="4383496" y="1427751"/>
              <a:ext cx="750358" cy="1057275"/>
              <a:chOff x="3690923" y="1114425"/>
              <a:chExt cx="750358" cy="1057275"/>
            </a:xfrm>
            <a:solidFill>
              <a:srgbClr val="FF0000"/>
            </a:solidFill>
          </p:grpSpPr>
          <p:sp>
            <p:nvSpPr>
              <p:cNvPr id="179" name="Oval 178"/>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0" name="Rectangle 179"/>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1" name="Straight Connector 180"/>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4" name="Rectangle 183"/>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5" name="Oval 184"/>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63" name="Group 162"/>
            <p:cNvGrpSpPr/>
            <p:nvPr/>
          </p:nvGrpSpPr>
          <p:grpSpPr>
            <a:xfrm>
              <a:off x="4535896" y="1580151"/>
              <a:ext cx="750358" cy="1057275"/>
              <a:chOff x="3690923" y="1114425"/>
              <a:chExt cx="750358" cy="1057275"/>
            </a:xfrm>
            <a:solidFill>
              <a:srgbClr val="FF0000"/>
            </a:solidFill>
          </p:grpSpPr>
          <p:sp>
            <p:nvSpPr>
              <p:cNvPr id="172" name="Oval 171"/>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3" name="Rectangle 172"/>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4" name="Straight Connector 173"/>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7" name="Rectangle 176"/>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8" name="Oval 177"/>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64" name="Group 163"/>
            <p:cNvGrpSpPr/>
            <p:nvPr/>
          </p:nvGrpSpPr>
          <p:grpSpPr>
            <a:xfrm>
              <a:off x="4688296" y="1732551"/>
              <a:ext cx="750358" cy="1057275"/>
              <a:chOff x="3690923" y="1114425"/>
              <a:chExt cx="750358" cy="1057275"/>
            </a:xfrm>
            <a:solidFill>
              <a:srgbClr val="FF0000"/>
            </a:solidFill>
          </p:grpSpPr>
          <p:sp>
            <p:nvSpPr>
              <p:cNvPr id="165" name="Oval 164"/>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6" name="Rectangle 165"/>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7" name="Straight Connector 166"/>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0" name="Rectangle 169"/>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1" name="Oval 170"/>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
        <p:nvSpPr>
          <p:cNvPr id="186" name="Text Box 37"/>
          <p:cNvSpPr txBox="1">
            <a:spLocks noChangeArrowheads="1"/>
          </p:cNvSpPr>
          <p:nvPr/>
        </p:nvSpPr>
        <p:spPr bwMode="auto">
          <a:xfrm>
            <a:off x="4095878" y="2801636"/>
            <a:ext cx="1772483" cy="707886"/>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0000"/>
                </a:solidFill>
              </a:rPr>
              <a:t>FMP (secondary)</a:t>
            </a:r>
          </a:p>
        </p:txBody>
      </p:sp>
    </p:spTree>
    <p:extLst>
      <p:ext uri="{BB962C8B-B14F-4D97-AF65-F5344CB8AC3E}">
        <p14:creationId xmlns:p14="http://schemas.microsoft.com/office/powerpoint/2010/main" val="19334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811032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solidFill>
                <a:srgbClr val="000000"/>
              </a:solidFill>
            </a:endParaRPr>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solidFill>
                  <a:srgbClr val="000000"/>
                </a:solidFill>
              </a:rPr>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solidFill>
                  <a:srgbClr val="000000"/>
                </a:solidFill>
              </a:rPr>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rPr>
              <a:t>NMN-25533</a:t>
            </a:r>
            <a:endParaRPr lang="en-US" sz="2000" dirty="0">
              <a:solidFill>
                <a:srgbClr val="000000"/>
              </a:solidFill>
            </a:endParaRPr>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rPr>
              <a:t>Federal Lease</a:t>
            </a:r>
            <a:endParaRPr lang="en-US" sz="2000" dirty="0">
              <a:solidFill>
                <a:srgbClr val="000000"/>
              </a:solidFill>
            </a:endParaRPr>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solidFill>
                  <a:srgbClr val="000000"/>
                </a:solidFill>
              </a:rPr>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888680" y="2600255"/>
            <a:ext cx="3826320" cy="24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10000" y="1382352"/>
            <a:ext cx="1" cy="29221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37"/>
          <p:cNvSpPr txBox="1">
            <a:spLocks noChangeArrowheads="1"/>
          </p:cNvSpPr>
          <p:nvPr/>
        </p:nvSpPr>
        <p:spPr bwMode="auto">
          <a:xfrm>
            <a:off x="6429290" y="3742522"/>
            <a:ext cx="1230758" cy="707886"/>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0000"/>
                </a:solidFill>
              </a:rPr>
              <a:t>FMP (primary)</a:t>
            </a:r>
          </a:p>
        </p:txBody>
      </p:sp>
      <p:grpSp>
        <p:nvGrpSpPr>
          <p:cNvPr id="50" name="Group 49"/>
          <p:cNvGrpSpPr/>
          <p:nvPr/>
        </p:nvGrpSpPr>
        <p:grpSpPr>
          <a:xfrm>
            <a:off x="5827071" y="1022945"/>
            <a:ext cx="2370927" cy="1031644"/>
            <a:chOff x="521710" y="1834038"/>
            <a:chExt cx="8622290" cy="3644341"/>
          </a:xfrm>
        </p:grpSpPr>
        <p:sp>
          <p:nvSpPr>
            <p:cNvPr id="51" name="Oval 50"/>
            <p:cNvSpPr/>
            <p:nvPr/>
          </p:nvSpPr>
          <p:spPr>
            <a:xfrm>
              <a:off x="2194258" y="1834038"/>
              <a:ext cx="722823"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Oval 51"/>
            <p:cNvSpPr/>
            <p:nvPr/>
          </p:nvSpPr>
          <p:spPr>
            <a:xfrm>
              <a:off x="2344588" y="1964315"/>
              <a:ext cx="417446" cy="4293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p:cNvSpPr/>
            <p:nvPr/>
          </p:nvSpPr>
          <p:spPr>
            <a:xfrm>
              <a:off x="2157735" y="2167079"/>
              <a:ext cx="7752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4" name="Straight Connector 53"/>
            <p:cNvCxnSpPr/>
            <p:nvPr/>
          </p:nvCxnSpPr>
          <p:spPr>
            <a:xfrm>
              <a:off x="2193516" y="2161777"/>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45916" y="2163089"/>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59384" y="2159127"/>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911784" y="2160439"/>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116112" y="4206589"/>
              <a:ext cx="159026" cy="155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Rectangle 60"/>
            <p:cNvSpPr/>
            <p:nvPr/>
          </p:nvSpPr>
          <p:spPr>
            <a:xfrm>
              <a:off x="1232732" y="4223817"/>
              <a:ext cx="59635"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61"/>
            <p:cNvSpPr/>
            <p:nvPr/>
          </p:nvSpPr>
          <p:spPr>
            <a:xfrm>
              <a:off x="2749344" y="4193816"/>
              <a:ext cx="2169268"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Rounded Rectangle 62"/>
            <p:cNvSpPr/>
            <p:nvPr/>
          </p:nvSpPr>
          <p:spPr>
            <a:xfrm>
              <a:off x="521710" y="2092643"/>
              <a:ext cx="768485" cy="1099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Rectangle 63"/>
            <p:cNvSpPr/>
            <p:nvPr/>
          </p:nvSpPr>
          <p:spPr>
            <a:xfrm>
              <a:off x="2029497" y="2617935"/>
              <a:ext cx="252919"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5" name="Straight Connector 64"/>
            <p:cNvCxnSpPr>
              <a:stCxn id="64" idx="1"/>
              <a:endCxn id="63" idx="3"/>
            </p:cNvCxnSpPr>
            <p:nvPr/>
          </p:nvCxnSpPr>
          <p:spPr>
            <a:xfrm flipH="1">
              <a:off x="1290195" y="2640795"/>
              <a:ext cx="739302" cy="1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833673" y="2634143"/>
              <a:ext cx="252919"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Rectangle 66"/>
            <p:cNvSpPr/>
            <p:nvPr/>
          </p:nvSpPr>
          <p:spPr>
            <a:xfrm>
              <a:off x="2999020" y="2517416"/>
              <a:ext cx="25291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Rectangle 67"/>
            <p:cNvSpPr/>
            <p:nvPr/>
          </p:nvSpPr>
          <p:spPr>
            <a:xfrm>
              <a:off x="3170893" y="4352695"/>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Rounded Rectangle 68"/>
            <p:cNvSpPr/>
            <p:nvPr/>
          </p:nvSpPr>
          <p:spPr>
            <a:xfrm>
              <a:off x="3057387" y="4103025"/>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Freeform 69"/>
            <p:cNvSpPr/>
            <p:nvPr/>
          </p:nvSpPr>
          <p:spPr>
            <a:xfrm>
              <a:off x="3233467" y="2686028"/>
              <a:ext cx="303817" cy="1439694"/>
            </a:xfrm>
            <a:custGeom>
              <a:avLst/>
              <a:gdLst>
                <a:gd name="connsiteX0" fmla="*/ 41170 w 303817"/>
                <a:gd name="connsiteY0" fmla="*/ 0 h 1439694"/>
                <a:gd name="connsiteX1" fmla="*/ 148174 w 303817"/>
                <a:gd name="connsiteY1" fmla="*/ 58366 h 1439694"/>
                <a:gd name="connsiteX2" fmla="*/ 187085 w 303817"/>
                <a:gd name="connsiteY2" fmla="*/ 77822 h 1439694"/>
                <a:gd name="connsiteX3" fmla="*/ 245451 w 303817"/>
                <a:gd name="connsiteY3" fmla="*/ 136188 h 1439694"/>
                <a:gd name="connsiteX4" fmla="*/ 255179 w 303817"/>
                <a:gd name="connsiteY4" fmla="*/ 194554 h 1439694"/>
                <a:gd name="connsiteX5" fmla="*/ 274634 w 303817"/>
                <a:gd name="connsiteY5" fmla="*/ 223737 h 1439694"/>
                <a:gd name="connsiteX6" fmla="*/ 284362 w 303817"/>
                <a:gd name="connsiteY6" fmla="*/ 282103 h 1439694"/>
                <a:gd name="connsiteX7" fmla="*/ 294089 w 303817"/>
                <a:gd name="connsiteY7" fmla="*/ 321013 h 1439694"/>
                <a:gd name="connsiteX8" fmla="*/ 303817 w 303817"/>
                <a:gd name="connsiteY8" fmla="*/ 437745 h 1439694"/>
                <a:gd name="connsiteX9" fmla="*/ 284362 w 303817"/>
                <a:gd name="connsiteY9" fmla="*/ 719847 h 1439694"/>
                <a:gd name="connsiteX10" fmla="*/ 274634 w 303817"/>
                <a:gd name="connsiteY10" fmla="*/ 817124 h 1439694"/>
                <a:gd name="connsiteX11" fmla="*/ 264906 w 303817"/>
                <a:gd name="connsiteY11" fmla="*/ 846307 h 1439694"/>
                <a:gd name="connsiteX12" fmla="*/ 255179 w 303817"/>
                <a:gd name="connsiteY12" fmla="*/ 885217 h 1439694"/>
                <a:gd name="connsiteX13" fmla="*/ 235723 w 303817"/>
                <a:gd name="connsiteY13" fmla="*/ 963039 h 1439694"/>
                <a:gd name="connsiteX14" fmla="*/ 216268 w 303817"/>
                <a:gd name="connsiteY14" fmla="*/ 1079771 h 1439694"/>
                <a:gd name="connsiteX15" fmla="*/ 196813 w 303817"/>
                <a:gd name="connsiteY15" fmla="*/ 1108954 h 1439694"/>
                <a:gd name="connsiteX16" fmla="*/ 187085 w 303817"/>
                <a:gd name="connsiteY16" fmla="*/ 1138137 h 1439694"/>
                <a:gd name="connsiteX17" fmla="*/ 167630 w 303817"/>
                <a:gd name="connsiteY17" fmla="*/ 1167320 h 1439694"/>
                <a:gd name="connsiteX18" fmla="*/ 148174 w 303817"/>
                <a:gd name="connsiteY18" fmla="*/ 1225686 h 1439694"/>
                <a:gd name="connsiteX19" fmla="*/ 89808 w 303817"/>
                <a:gd name="connsiteY19" fmla="*/ 1264596 h 1439694"/>
                <a:gd name="connsiteX20" fmla="*/ 41170 w 303817"/>
                <a:gd name="connsiteY20" fmla="*/ 1313234 h 1439694"/>
                <a:gd name="connsiteX21" fmla="*/ 21715 w 303817"/>
                <a:gd name="connsiteY21" fmla="*/ 1342417 h 1439694"/>
                <a:gd name="connsiteX22" fmla="*/ 2260 w 303817"/>
                <a:gd name="connsiteY22" fmla="*/ 1361873 h 1439694"/>
                <a:gd name="connsiteX23" fmla="*/ 2260 w 303817"/>
                <a:gd name="connsiteY23" fmla="*/ 1439694 h 143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17" h="1439694">
                  <a:moveTo>
                    <a:pt x="41170" y="0"/>
                  </a:moveTo>
                  <a:cubicBezTo>
                    <a:pt x="129663" y="35399"/>
                    <a:pt x="50982" y="51"/>
                    <a:pt x="148174" y="58366"/>
                  </a:cubicBezTo>
                  <a:cubicBezTo>
                    <a:pt x="160609" y="65827"/>
                    <a:pt x="175761" y="68763"/>
                    <a:pt x="187085" y="77822"/>
                  </a:cubicBezTo>
                  <a:cubicBezTo>
                    <a:pt x="208570" y="95010"/>
                    <a:pt x="245451" y="136188"/>
                    <a:pt x="245451" y="136188"/>
                  </a:cubicBezTo>
                  <a:cubicBezTo>
                    <a:pt x="248694" y="155643"/>
                    <a:pt x="248942" y="175842"/>
                    <a:pt x="255179" y="194554"/>
                  </a:cubicBezTo>
                  <a:cubicBezTo>
                    <a:pt x="258876" y="205645"/>
                    <a:pt x="270937" y="212646"/>
                    <a:pt x="274634" y="223737"/>
                  </a:cubicBezTo>
                  <a:cubicBezTo>
                    <a:pt x="280871" y="242449"/>
                    <a:pt x="280494" y="262762"/>
                    <a:pt x="284362" y="282103"/>
                  </a:cubicBezTo>
                  <a:cubicBezTo>
                    <a:pt x="286984" y="295213"/>
                    <a:pt x="290847" y="308043"/>
                    <a:pt x="294089" y="321013"/>
                  </a:cubicBezTo>
                  <a:cubicBezTo>
                    <a:pt x="297332" y="359924"/>
                    <a:pt x="303817" y="398699"/>
                    <a:pt x="303817" y="437745"/>
                  </a:cubicBezTo>
                  <a:cubicBezTo>
                    <a:pt x="303817" y="675721"/>
                    <a:pt x="300730" y="580720"/>
                    <a:pt x="284362" y="719847"/>
                  </a:cubicBezTo>
                  <a:cubicBezTo>
                    <a:pt x="280555" y="752211"/>
                    <a:pt x="279589" y="784916"/>
                    <a:pt x="274634" y="817124"/>
                  </a:cubicBezTo>
                  <a:cubicBezTo>
                    <a:pt x="273075" y="827259"/>
                    <a:pt x="267723" y="836448"/>
                    <a:pt x="264906" y="846307"/>
                  </a:cubicBezTo>
                  <a:cubicBezTo>
                    <a:pt x="261233" y="859162"/>
                    <a:pt x="258079" y="872166"/>
                    <a:pt x="255179" y="885217"/>
                  </a:cubicBezTo>
                  <a:cubicBezTo>
                    <a:pt x="239529" y="955644"/>
                    <a:pt x="253105" y="910894"/>
                    <a:pt x="235723" y="963039"/>
                  </a:cubicBezTo>
                  <a:cubicBezTo>
                    <a:pt x="234278" y="973156"/>
                    <a:pt x="222834" y="1062261"/>
                    <a:pt x="216268" y="1079771"/>
                  </a:cubicBezTo>
                  <a:cubicBezTo>
                    <a:pt x="212163" y="1090718"/>
                    <a:pt x="202041" y="1098497"/>
                    <a:pt x="196813" y="1108954"/>
                  </a:cubicBezTo>
                  <a:cubicBezTo>
                    <a:pt x="192227" y="1118125"/>
                    <a:pt x="191671" y="1128966"/>
                    <a:pt x="187085" y="1138137"/>
                  </a:cubicBezTo>
                  <a:cubicBezTo>
                    <a:pt x="181857" y="1148594"/>
                    <a:pt x="172378" y="1156637"/>
                    <a:pt x="167630" y="1167320"/>
                  </a:cubicBezTo>
                  <a:cubicBezTo>
                    <a:pt x="159301" y="1186060"/>
                    <a:pt x="165238" y="1214310"/>
                    <a:pt x="148174" y="1225686"/>
                  </a:cubicBezTo>
                  <a:lnTo>
                    <a:pt x="89808" y="1264596"/>
                  </a:lnTo>
                  <a:cubicBezTo>
                    <a:pt x="37928" y="1342417"/>
                    <a:pt x="106021" y="1248383"/>
                    <a:pt x="41170" y="1313234"/>
                  </a:cubicBezTo>
                  <a:cubicBezTo>
                    <a:pt x="32903" y="1321501"/>
                    <a:pt x="29018" y="1333288"/>
                    <a:pt x="21715" y="1342417"/>
                  </a:cubicBezTo>
                  <a:cubicBezTo>
                    <a:pt x="15986" y="1349579"/>
                    <a:pt x="4059" y="1352880"/>
                    <a:pt x="2260" y="1361873"/>
                  </a:cubicBezTo>
                  <a:cubicBezTo>
                    <a:pt x="-2827" y="1387310"/>
                    <a:pt x="2260" y="1413754"/>
                    <a:pt x="2260" y="14396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Rectangle 70"/>
            <p:cNvSpPr/>
            <p:nvPr/>
          </p:nvSpPr>
          <p:spPr>
            <a:xfrm>
              <a:off x="723665" y="4209447"/>
              <a:ext cx="1623519"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Oval 71"/>
            <p:cNvSpPr/>
            <p:nvPr/>
          </p:nvSpPr>
          <p:spPr>
            <a:xfrm>
              <a:off x="784559" y="3501569"/>
              <a:ext cx="876300" cy="866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72"/>
            <p:cNvSpPr/>
            <p:nvPr/>
          </p:nvSpPr>
          <p:spPr>
            <a:xfrm>
              <a:off x="2212575" y="4144406"/>
              <a:ext cx="117232"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Rectangle 73"/>
            <p:cNvSpPr/>
            <p:nvPr/>
          </p:nvSpPr>
          <p:spPr>
            <a:xfrm>
              <a:off x="2775282" y="4132683"/>
              <a:ext cx="125047"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p:cNvSpPr/>
            <p:nvPr/>
          </p:nvSpPr>
          <p:spPr>
            <a:xfrm>
              <a:off x="4647067" y="4206929"/>
              <a:ext cx="125047"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5388914" y="4193405"/>
              <a:ext cx="3755086"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8" name="Group 77"/>
            <p:cNvGrpSpPr/>
            <p:nvPr/>
          </p:nvGrpSpPr>
          <p:grpSpPr>
            <a:xfrm>
              <a:off x="6558862" y="4331717"/>
              <a:ext cx="1126702" cy="1146662"/>
              <a:chOff x="6679178" y="2920012"/>
              <a:chExt cx="1126702" cy="730336"/>
            </a:xfrm>
          </p:grpSpPr>
          <p:sp>
            <p:nvSpPr>
              <p:cNvPr id="104" name="Rectangle 103"/>
              <p:cNvSpPr/>
              <p:nvPr/>
            </p:nvSpPr>
            <p:spPr>
              <a:xfrm>
                <a:off x="6679178" y="2930501"/>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7601599" y="2920012"/>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9" name="Rounded Rectangle 78"/>
            <p:cNvSpPr/>
            <p:nvPr/>
          </p:nvSpPr>
          <p:spPr>
            <a:xfrm>
              <a:off x="7359757" y="410364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ounded Rectangle 79"/>
            <p:cNvSpPr/>
            <p:nvPr/>
          </p:nvSpPr>
          <p:spPr>
            <a:xfrm>
              <a:off x="6450292" y="4086983"/>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80"/>
            <p:cNvSpPr/>
            <p:nvPr/>
          </p:nvSpPr>
          <p:spPr>
            <a:xfrm>
              <a:off x="7082589" y="4355431"/>
              <a:ext cx="96253" cy="2967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4676273" y="2574759"/>
              <a:ext cx="938464" cy="4010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4916905" y="2975810"/>
              <a:ext cx="481263" cy="3609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4" name="Group 83"/>
            <p:cNvGrpSpPr/>
            <p:nvPr/>
          </p:nvGrpSpPr>
          <p:grpSpPr>
            <a:xfrm>
              <a:off x="4711290" y="3206497"/>
              <a:ext cx="885033" cy="1152689"/>
              <a:chOff x="4452228" y="1201405"/>
              <a:chExt cx="885033" cy="1152689"/>
            </a:xfrm>
          </p:grpSpPr>
          <p:sp>
            <p:nvSpPr>
              <p:cNvPr id="101" name="Rectangle 100"/>
              <p:cNvSpPr/>
              <p:nvPr/>
            </p:nvSpPr>
            <p:spPr>
              <a:xfrm>
                <a:off x="4455268" y="1634247"/>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Rectangle 101"/>
              <p:cNvSpPr/>
              <p:nvPr/>
            </p:nvSpPr>
            <p:spPr>
              <a:xfrm>
                <a:off x="5132980" y="1630999"/>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3" name="Oval 102"/>
              <p:cNvSpPr/>
              <p:nvPr/>
            </p:nvSpPr>
            <p:spPr>
              <a:xfrm>
                <a:off x="4452228" y="1201405"/>
                <a:ext cx="876300" cy="866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85" name="Rectangle 84"/>
            <p:cNvSpPr/>
            <p:nvPr/>
          </p:nvSpPr>
          <p:spPr>
            <a:xfrm>
              <a:off x="4812631" y="3064042"/>
              <a:ext cx="705853" cy="72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4748463" y="2679031"/>
              <a:ext cx="818147" cy="192506"/>
            </a:xfrm>
            <a:prstGeom prst="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Rounded Rectangle 87"/>
            <p:cNvSpPr/>
            <p:nvPr/>
          </p:nvSpPr>
          <p:spPr>
            <a:xfrm>
              <a:off x="8215041" y="411286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89" name="Straight Connector 88"/>
            <p:cNvCxnSpPr>
              <a:stCxn id="88" idx="0"/>
            </p:cNvCxnSpPr>
            <p:nvPr/>
          </p:nvCxnSpPr>
          <p:spPr>
            <a:xfrm flipH="1" flipV="1">
              <a:off x="8418423" y="3595201"/>
              <a:ext cx="2520" cy="517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8203653" y="3481308"/>
              <a:ext cx="429541" cy="107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1" name="Rounded Rectangle 90"/>
            <p:cNvSpPr/>
            <p:nvPr/>
          </p:nvSpPr>
          <p:spPr>
            <a:xfrm>
              <a:off x="6995724" y="4568246"/>
              <a:ext cx="279371" cy="2443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2" name="Rounded Rectangle 91"/>
            <p:cNvSpPr/>
            <p:nvPr/>
          </p:nvSpPr>
          <p:spPr>
            <a:xfrm>
              <a:off x="7359758" y="4929806"/>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3" name="Rounded Rectangle 92"/>
            <p:cNvSpPr/>
            <p:nvPr/>
          </p:nvSpPr>
          <p:spPr>
            <a:xfrm>
              <a:off x="6450293" y="4913147"/>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Rounded Rectangle 93"/>
            <p:cNvSpPr/>
            <p:nvPr/>
          </p:nvSpPr>
          <p:spPr>
            <a:xfrm>
              <a:off x="6987703" y="4151152"/>
              <a:ext cx="279371" cy="2443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Rectangle 94"/>
            <p:cNvSpPr/>
            <p:nvPr/>
          </p:nvSpPr>
          <p:spPr>
            <a:xfrm>
              <a:off x="3850105" y="4010526"/>
              <a:ext cx="753979" cy="5454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Rectangle 96"/>
            <p:cNvSpPr/>
            <p:nvPr/>
          </p:nvSpPr>
          <p:spPr>
            <a:xfrm>
              <a:off x="1852009" y="2493353"/>
              <a:ext cx="25291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98" name="Group 97"/>
            <p:cNvGrpSpPr/>
            <p:nvPr/>
          </p:nvGrpSpPr>
          <p:grpSpPr>
            <a:xfrm>
              <a:off x="8681766" y="4112862"/>
              <a:ext cx="411804" cy="343710"/>
              <a:chOff x="8681766" y="4112862"/>
              <a:chExt cx="411804" cy="343710"/>
            </a:xfrm>
          </p:grpSpPr>
          <p:sp>
            <p:nvSpPr>
              <p:cNvPr id="99" name="Rounded Rectangle 98"/>
              <p:cNvSpPr/>
              <p:nvPr/>
            </p:nvSpPr>
            <p:spPr>
              <a:xfrm>
                <a:off x="8681766" y="411286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0" name="Right Arrow 99"/>
              <p:cNvSpPr/>
              <p:nvPr/>
            </p:nvSpPr>
            <p:spPr>
              <a:xfrm>
                <a:off x="8720138" y="4186235"/>
                <a:ext cx="333375" cy="1714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159" name="Group 158"/>
          <p:cNvGrpSpPr/>
          <p:nvPr/>
        </p:nvGrpSpPr>
        <p:grpSpPr>
          <a:xfrm>
            <a:off x="4383496" y="1427751"/>
            <a:ext cx="1055158" cy="1362075"/>
            <a:chOff x="4383496" y="1427751"/>
            <a:chExt cx="1055158" cy="1362075"/>
          </a:xfrm>
        </p:grpSpPr>
        <p:sp>
          <p:nvSpPr>
            <p:cNvPr id="160" name="Rectangle 159"/>
            <p:cNvSpPr/>
            <p:nvPr/>
          </p:nvSpPr>
          <p:spPr>
            <a:xfrm>
              <a:off x="4561975" y="1623133"/>
              <a:ext cx="192473" cy="491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1" name="Rectangle 160"/>
            <p:cNvSpPr/>
            <p:nvPr/>
          </p:nvSpPr>
          <p:spPr>
            <a:xfrm>
              <a:off x="4739911" y="1615248"/>
              <a:ext cx="18764" cy="636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2" name="Group 161"/>
            <p:cNvGrpSpPr/>
            <p:nvPr/>
          </p:nvGrpSpPr>
          <p:grpSpPr>
            <a:xfrm>
              <a:off x="4383496" y="1427751"/>
              <a:ext cx="750358" cy="1057275"/>
              <a:chOff x="3690923" y="1114425"/>
              <a:chExt cx="750358" cy="1057275"/>
            </a:xfrm>
            <a:solidFill>
              <a:srgbClr val="FF0000"/>
            </a:solidFill>
          </p:grpSpPr>
          <p:sp>
            <p:nvSpPr>
              <p:cNvPr id="179" name="Oval 178"/>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0" name="Rectangle 179"/>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1" name="Straight Connector 180"/>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4" name="Rectangle 183"/>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5" name="Oval 184"/>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63" name="Group 162"/>
            <p:cNvGrpSpPr/>
            <p:nvPr/>
          </p:nvGrpSpPr>
          <p:grpSpPr>
            <a:xfrm>
              <a:off x="4535896" y="1580151"/>
              <a:ext cx="750358" cy="1057275"/>
              <a:chOff x="3690923" y="1114425"/>
              <a:chExt cx="750358" cy="1057275"/>
            </a:xfrm>
            <a:solidFill>
              <a:srgbClr val="FF0000"/>
            </a:solidFill>
          </p:grpSpPr>
          <p:sp>
            <p:nvSpPr>
              <p:cNvPr id="172" name="Oval 171"/>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3" name="Rectangle 172"/>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4" name="Straight Connector 173"/>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7" name="Rectangle 176"/>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8" name="Oval 177"/>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64" name="Group 163"/>
            <p:cNvGrpSpPr/>
            <p:nvPr/>
          </p:nvGrpSpPr>
          <p:grpSpPr>
            <a:xfrm>
              <a:off x="4688296" y="1732551"/>
              <a:ext cx="750358" cy="1057275"/>
              <a:chOff x="3690923" y="1114425"/>
              <a:chExt cx="750358" cy="1057275"/>
            </a:xfrm>
            <a:solidFill>
              <a:srgbClr val="FF0000"/>
            </a:solidFill>
          </p:grpSpPr>
          <p:sp>
            <p:nvSpPr>
              <p:cNvPr id="165" name="Oval 164"/>
              <p:cNvSpPr/>
              <p:nvPr/>
            </p:nvSpPr>
            <p:spPr>
              <a:xfrm>
                <a:off x="3690923" y="1979678"/>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6" name="Rectangle 165"/>
              <p:cNvSpPr/>
              <p:nvPr/>
            </p:nvSpPr>
            <p:spPr>
              <a:xfrm>
                <a:off x="3690923" y="1920684"/>
                <a:ext cx="750152" cy="157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7" name="Straight Connector 166"/>
              <p:cNvCxnSpPr/>
              <p:nvPr/>
            </p:nvCxnSpPr>
            <p:spPr>
              <a:xfrm rot="5400000">
                <a:off x="3258501" y="1645376"/>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4008653" y="1645171"/>
                <a:ext cx="865049" cy="2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3690923" y="1979678"/>
                <a:ext cx="750152" cy="192022"/>
              </a:xfrm>
              <a:prstGeom prst="ellipse">
                <a:avLst/>
              </a:prstGeom>
              <a:gr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0" name="Rectangle 169"/>
              <p:cNvSpPr/>
              <p:nvPr/>
            </p:nvSpPr>
            <p:spPr>
              <a:xfrm>
                <a:off x="3690923" y="1212749"/>
                <a:ext cx="750152" cy="862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1" name="Oval 170"/>
              <p:cNvSpPr/>
              <p:nvPr/>
            </p:nvSpPr>
            <p:spPr>
              <a:xfrm>
                <a:off x="3690923" y="1114425"/>
                <a:ext cx="750152" cy="19202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106" name="Group 105"/>
          <p:cNvGrpSpPr/>
          <p:nvPr/>
        </p:nvGrpSpPr>
        <p:grpSpPr>
          <a:xfrm>
            <a:off x="5715000" y="2839858"/>
            <a:ext cx="2482998" cy="1031644"/>
            <a:chOff x="114144" y="1834038"/>
            <a:chExt cx="9029856" cy="3644341"/>
          </a:xfrm>
        </p:grpSpPr>
        <p:sp>
          <p:nvSpPr>
            <p:cNvPr id="107" name="Oval 106"/>
            <p:cNvSpPr/>
            <p:nvPr/>
          </p:nvSpPr>
          <p:spPr>
            <a:xfrm>
              <a:off x="2194258" y="1834038"/>
              <a:ext cx="722823"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8" name="Oval 107"/>
            <p:cNvSpPr/>
            <p:nvPr/>
          </p:nvSpPr>
          <p:spPr>
            <a:xfrm>
              <a:off x="2344588" y="1964315"/>
              <a:ext cx="417446" cy="4293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9" name="Rectangle 108"/>
            <p:cNvSpPr/>
            <p:nvPr/>
          </p:nvSpPr>
          <p:spPr>
            <a:xfrm>
              <a:off x="2157735" y="2167079"/>
              <a:ext cx="7752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0" name="Straight Connector 109"/>
            <p:cNvCxnSpPr/>
            <p:nvPr/>
          </p:nvCxnSpPr>
          <p:spPr>
            <a:xfrm>
              <a:off x="2193516" y="2161777"/>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45916" y="2163089"/>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759384" y="2159127"/>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911784" y="2160439"/>
              <a:ext cx="0" cy="2209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1116112" y="4206589"/>
              <a:ext cx="159026" cy="155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5" name="Rectangle 114"/>
            <p:cNvSpPr/>
            <p:nvPr/>
          </p:nvSpPr>
          <p:spPr>
            <a:xfrm>
              <a:off x="1232732" y="4223817"/>
              <a:ext cx="59635"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6" name="Rectangle 115"/>
            <p:cNvSpPr/>
            <p:nvPr/>
          </p:nvSpPr>
          <p:spPr>
            <a:xfrm>
              <a:off x="2749344" y="4193816"/>
              <a:ext cx="2169268"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7" name="Rounded Rectangle 116"/>
            <p:cNvSpPr/>
            <p:nvPr/>
          </p:nvSpPr>
          <p:spPr>
            <a:xfrm>
              <a:off x="521710" y="2092643"/>
              <a:ext cx="768485" cy="1099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8" name="Rectangle 117"/>
            <p:cNvSpPr/>
            <p:nvPr/>
          </p:nvSpPr>
          <p:spPr>
            <a:xfrm>
              <a:off x="2029497" y="2617935"/>
              <a:ext cx="252919"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9" name="Straight Connector 118"/>
            <p:cNvCxnSpPr>
              <a:stCxn id="118" idx="1"/>
              <a:endCxn id="117" idx="3"/>
            </p:cNvCxnSpPr>
            <p:nvPr/>
          </p:nvCxnSpPr>
          <p:spPr>
            <a:xfrm flipH="1">
              <a:off x="1290195" y="2640795"/>
              <a:ext cx="739302" cy="1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833673" y="2634143"/>
              <a:ext cx="252919"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1" name="Rectangle 120"/>
            <p:cNvSpPr/>
            <p:nvPr/>
          </p:nvSpPr>
          <p:spPr>
            <a:xfrm>
              <a:off x="2999020" y="2517416"/>
              <a:ext cx="25291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2" name="Rectangle 121"/>
            <p:cNvSpPr/>
            <p:nvPr/>
          </p:nvSpPr>
          <p:spPr>
            <a:xfrm>
              <a:off x="3170893" y="4352695"/>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3" name="Rounded Rectangle 122"/>
            <p:cNvSpPr/>
            <p:nvPr/>
          </p:nvSpPr>
          <p:spPr>
            <a:xfrm>
              <a:off x="3057387" y="4103025"/>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4" name="Freeform 123"/>
            <p:cNvSpPr/>
            <p:nvPr/>
          </p:nvSpPr>
          <p:spPr>
            <a:xfrm>
              <a:off x="3233467" y="2686028"/>
              <a:ext cx="303817" cy="1439694"/>
            </a:xfrm>
            <a:custGeom>
              <a:avLst/>
              <a:gdLst>
                <a:gd name="connsiteX0" fmla="*/ 41170 w 303817"/>
                <a:gd name="connsiteY0" fmla="*/ 0 h 1439694"/>
                <a:gd name="connsiteX1" fmla="*/ 148174 w 303817"/>
                <a:gd name="connsiteY1" fmla="*/ 58366 h 1439694"/>
                <a:gd name="connsiteX2" fmla="*/ 187085 w 303817"/>
                <a:gd name="connsiteY2" fmla="*/ 77822 h 1439694"/>
                <a:gd name="connsiteX3" fmla="*/ 245451 w 303817"/>
                <a:gd name="connsiteY3" fmla="*/ 136188 h 1439694"/>
                <a:gd name="connsiteX4" fmla="*/ 255179 w 303817"/>
                <a:gd name="connsiteY4" fmla="*/ 194554 h 1439694"/>
                <a:gd name="connsiteX5" fmla="*/ 274634 w 303817"/>
                <a:gd name="connsiteY5" fmla="*/ 223737 h 1439694"/>
                <a:gd name="connsiteX6" fmla="*/ 284362 w 303817"/>
                <a:gd name="connsiteY6" fmla="*/ 282103 h 1439694"/>
                <a:gd name="connsiteX7" fmla="*/ 294089 w 303817"/>
                <a:gd name="connsiteY7" fmla="*/ 321013 h 1439694"/>
                <a:gd name="connsiteX8" fmla="*/ 303817 w 303817"/>
                <a:gd name="connsiteY8" fmla="*/ 437745 h 1439694"/>
                <a:gd name="connsiteX9" fmla="*/ 284362 w 303817"/>
                <a:gd name="connsiteY9" fmla="*/ 719847 h 1439694"/>
                <a:gd name="connsiteX10" fmla="*/ 274634 w 303817"/>
                <a:gd name="connsiteY10" fmla="*/ 817124 h 1439694"/>
                <a:gd name="connsiteX11" fmla="*/ 264906 w 303817"/>
                <a:gd name="connsiteY11" fmla="*/ 846307 h 1439694"/>
                <a:gd name="connsiteX12" fmla="*/ 255179 w 303817"/>
                <a:gd name="connsiteY12" fmla="*/ 885217 h 1439694"/>
                <a:gd name="connsiteX13" fmla="*/ 235723 w 303817"/>
                <a:gd name="connsiteY13" fmla="*/ 963039 h 1439694"/>
                <a:gd name="connsiteX14" fmla="*/ 216268 w 303817"/>
                <a:gd name="connsiteY14" fmla="*/ 1079771 h 1439694"/>
                <a:gd name="connsiteX15" fmla="*/ 196813 w 303817"/>
                <a:gd name="connsiteY15" fmla="*/ 1108954 h 1439694"/>
                <a:gd name="connsiteX16" fmla="*/ 187085 w 303817"/>
                <a:gd name="connsiteY16" fmla="*/ 1138137 h 1439694"/>
                <a:gd name="connsiteX17" fmla="*/ 167630 w 303817"/>
                <a:gd name="connsiteY17" fmla="*/ 1167320 h 1439694"/>
                <a:gd name="connsiteX18" fmla="*/ 148174 w 303817"/>
                <a:gd name="connsiteY18" fmla="*/ 1225686 h 1439694"/>
                <a:gd name="connsiteX19" fmla="*/ 89808 w 303817"/>
                <a:gd name="connsiteY19" fmla="*/ 1264596 h 1439694"/>
                <a:gd name="connsiteX20" fmla="*/ 41170 w 303817"/>
                <a:gd name="connsiteY20" fmla="*/ 1313234 h 1439694"/>
                <a:gd name="connsiteX21" fmla="*/ 21715 w 303817"/>
                <a:gd name="connsiteY21" fmla="*/ 1342417 h 1439694"/>
                <a:gd name="connsiteX22" fmla="*/ 2260 w 303817"/>
                <a:gd name="connsiteY22" fmla="*/ 1361873 h 1439694"/>
                <a:gd name="connsiteX23" fmla="*/ 2260 w 303817"/>
                <a:gd name="connsiteY23" fmla="*/ 1439694 h 143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17" h="1439694">
                  <a:moveTo>
                    <a:pt x="41170" y="0"/>
                  </a:moveTo>
                  <a:cubicBezTo>
                    <a:pt x="129663" y="35399"/>
                    <a:pt x="50982" y="51"/>
                    <a:pt x="148174" y="58366"/>
                  </a:cubicBezTo>
                  <a:cubicBezTo>
                    <a:pt x="160609" y="65827"/>
                    <a:pt x="175761" y="68763"/>
                    <a:pt x="187085" y="77822"/>
                  </a:cubicBezTo>
                  <a:cubicBezTo>
                    <a:pt x="208570" y="95010"/>
                    <a:pt x="245451" y="136188"/>
                    <a:pt x="245451" y="136188"/>
                  </a:cubicBezTo>
                  <a:cubicBezTo>
                    <a:pt x="248694" y="155643"/>
                    <a:pt x="248942" y="175842"/>
                    <a:pt x="255179" y="194554"/>
                  </a:cubicBezTo>
                  <a:cubicBezTo>
                    <a:pt x="258876" y="205645"/>
                    <a:pt x="270937" y="212646"/>
                    <a:pt x="274634" y="223737"/>
                  </a:cubicBezTo>
                  <a:cubicBezTo>
                    <a:pt x="280871" y="242449"/>
                    <a:pt x="280494" y="262762"/>
                    <a:pt x="284362" y="282103"/>
                  </a:cubicBezTo>
                  <a:cubicBezTo>
                    <a:pt x="286984" y="295213"/>
                    <a:pt x="290847" y="308043"/>
                    <a:pt x="294089" y="321013"/>
                  </a:cubicBezTo>
                  <a:cubicBezTo>
                    <a:pt x="297332" y="359924"/>
                    <a:pt x="303817" y="398699"/>
                    <a:pt x="303817" y="437745"/>
                  </a:cubicBezTo>
                  <a:cubicBezTo>
                    <a:pt x="303817" y="675721"/>
                    <a:pt x="300730" y="580720"/>
                    <a:pt x="284362" y="719847"/>
                  </a:cubicBezTo>
                  <a:cubicBezTo>
                    <a:pt x="280555" y="752211"/>
                    <a:pt x="279589" y="784916"/>
                    <a:pt x="274634" y="817124"/>
                  </a:cubicBezTo>
                  <a:cubicBezTo>
                    <a:pt x="273075" y="827259"/>
                    <a:pt x="267723" y="836448"/>
                    <a:pt x="264906" y="846307"/>
                  </a:cubicBezTo>
                  <a:cubicBezTo>
                    <a:pt x="261233" y="859162"/>
                    <a:pt x="258079" y="872166"/>
                    <a:pt x="255179" y="885217"/>
                  </a:cubicBezTo>
                  <a:cubicBezTo>
                    <a:pt x="239529" y="955644"/>
                    <a:pt x="253105" y="910894"/>
                    <a:pt x="235723" y="963039"/>
                  </a:cubicBezTo>
                  <a:cubicBezTo>
                    <a:pt x="234278" y="973156"/>
                    <a:pt x="222834" y="1062261"/>
                    <a:pt x="216268" y="1079771"/>
                  </a:cubicBezTo>
                  <a:cubicBezTo>
                    <a:pt x="212163" y="1090718"/>
                    <a:pt x="202041" y="1098497"/>
                    <a:pt x="196813" y="1108954"/>
                  </a:cubicBezTo>
                  <a:cubicBezTo>
                    <a:pt x="192227" y="1118125"/>
                    <a:pt x="191671" y="1128966"/>
                    <a:pt x="187085" y="1138137"/>
                  </a:cubicBezTo>
                  <a:cubicBezTo>
                    <a:pt x="181857" y="1148594"/>
                    <a:pt x="172378" y="1156637"/>
                    <a:pt x="167630" y="1167320"/>
                  </a:cubicBezTo>
                  <a:cubicBezTo>
                    <a:pt x="159301" y="1186060"/>
                    <a:pt x="165238" y="1214310"/>
                    <a:pt x="148174" y="1225686"/>
                  </a:cubicBezTo>
                  <a:lnTo>
                    <a:pt x="89808" y="1264596"/>
                  </a:lnTo>
                  <a:cubicBezTo>
                    <a:pt x="37928" y="1342417"/>
                    <a:pt x="106021" y="1248383"/>
                    <a:pt x="41170" y="1313234"/>
                  </a:cubicBezTo>
                  <a:cubicBezTo>
                    <a:pt x="32903" y="1321501"/>
                    <a:pt x="29018" y="1333288"/>
                    <a:pt x="21715" y="1342417"/>
                  </a:cubicBezTo>
                  <a:cubicBezTo>
                    <a:pt x="15986" y="1349579"/>
                    <a:pt x="4059" y="1352880"/>
                    <a:pt x="2260" y="1361873"/>
                  </a:cubicBezTo>
                  <a:cubicBezTo>
                    <a:pt x="-2827" y="1387310"/>
                    <a:pt x="2260" y="1413754"/>
                    <a:pt x="2260" y="14396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5" name="Rectangle 124"/>
            <p:cNvSpPr/>
            <p:nvPr/>
          </p:nvSpPr>
          <p:spPr>
            <a:xfrm>
              <a:off x="723665" y="4209447"/>
              <a:ext cx="1623519"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6" name="Oval 125"/>
            <p:cNvSpPr/>
            <p:nvPr/>
          </p:nvSpPr>
          <p:spPr>
            <a:xfrm>
              <a:off x="784559" y="3501569"/>
              <a:ext cx="876300" cy="866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7" name="Rectangle 126"/>
            <p:cNvSpPr/>
            <p:nvPr/>
          </p:nvSpPr>
          <p:spPr>
            <a:xfrm>
              <a:off x="2212575" y="4144406"/>
              <a:ext cx="117232"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8" name="Rectangle 127"/>
            <p:cNvSpPr/>
            <p:nvPr/>
          </p:nvSpPr>
          <p:spPr>
            <a:xfrm>
              <a:off x="2775282" y="4132683"/>
              <a:ext cx="125047"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9" name="Rectangle 128"/>
            <p:cNvSpPr/>
            <p:nvPr/>
          </p:nvSpPr>
          <p:spPr>
            <a:xfrm>
              <a:off x="4647067" y="4206929"/>
              <a:ext cx="125047" cy="12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0" name="Rectangle 129"/>
            <p:cNvSpPr/>
            <p:nvPr/>
          </p:nvSpPr>
          <p:spPr>
            <a:xfrm>
              <a:off x="5388914" y="4193405"/>
              <a:ext cx="3755086" cy="165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31" name="Group 130"/>
            <p:cNvGrpSpPr/>
            <p:nvPr/>
          </p:nvGrpSpPr>
          <p:grpSpPr>
            <a:xfrm>
              <a:off x="6558862" y="4331717"/>
              <a:ext cx="1126702" cy="1146662"/>
              <a:chOff x="6679178" y="2920012"/>
              <a:chExt cx="1126702" cy="730336"/>
            </a:xfrm>
          </p:grpSpPr>
          <p:sp>
            <p:nvSpPr>
              <p:cNvPr id="156" name="Rectangle 155"/>
              <p:cNvSpPr/>
              <p:nvPr/>
            </p:nvSpPr>
            <p:spPr>
              <a:xfrm>
                <a:off x="6679178" y="2930501"/>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7" name="Rectangle 156"/>
              <p:cNvSpPr/>
              <p:nvPr/>
            </p:nvSpPr>
            <p:spPr>
              <a:xfrm>
                <a:off x="7601599" y="2920012"/>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32" name="Rounded Rectangle 131"/>
            <p:cNvSpPr/>
            <p:nvPr/>
          </p:nvSpPr>
          <p:spPr>
            <a:xfrm>
              <a:off x="7359757" y="410364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3" name="Rounded Rectangle 132"/>
            <p:cNvSpPr/>
            <p:nvPr/>
          </p:nvSpPr>
          <p:spPr>
            <a:xfrm>
              <a:off x="6450292" y="4086983"/>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4" name="Rectangle 133"/>
            <p:cNvSpPr/>
            <p:nvPr/>
          </p:nvSpPr>
          <p:spPr>
            <a:xfrm>
              <a:off x="7082589" y="4355431"/>
              <a:ext cx="96253" cy="2967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5" name="Rectangle 134"/>
            <p:cNvSpPr/>
            <p:nvPr/>
          </p:nvSpPr>
          <p:spPr>
            <a:xfrm>
              <a:off x="4676273" y="2574759"/>
              <a:ext cx="938464" cy="4010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6" name="Rectangle 135"/>
            <p:cNvSpPr/>
            <p:nvPr/>
          </p:nvSpPr>
          <p:spPr>
            <a:xfrm>
              <a:off x="4916905" y="2975810"/>
              <a:ext cx="481263" cy="3609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37" name="Group 136"/>
            <p:cNvGrpSpPr/>
            <p:nvPr/>
          </p:nvGrpSpPr>
          <p:grpSpPr>
            <a:xfrm>
              <a:off x="4711290" y="3206497"/>
              <a:ext cx="885033" cy="1152689"/>
              <a:chOff x="4452228" y="1201405"/>
              <a:chExt cx="885033" cy="1152689"/>
            </a:xfrm>
          </p:grpSpPr>
          <p:sp>
            <p:nvSpPr>
              <p:cNvPr id="153" name="Rectangle 152"/>
              <p:cNvSpPr/>
              <p:nvPr/>
            </p:nvSpPr>
            <p:spPr>
              <a:xfrm>
                <a:off x="4455268" y="1634247"/>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4" name="Rectangle 153"/>
              <p:cNvSpPr/>
              <p:nvPr/>
            </p:nvSpPr>
            <p:spPr>
              <a:xfrm>
                <a:off x="5132980" y="1630999"/>
                <a:ext cx="204281" cy="719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5" name="Oval 154"/>
              <p:cNvSpPr/>
              <p:nvPr/>
            </p:nvSpPr>
            <p:spPr>
              <a:xfrm>
                <a:off x="4452228" y="1201405"/>
                <a:ext cx="876300" cy="8667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38" name="Rectangle 137"/>
            <p:cNvSpPr/>
            <p:nvPr/>
          </p:nvSpPr>
          <p:spPr>
            <a:xfrm>
              <a:off x="4812631" y="3064042"/>
              <a:ext cx="705853" cy="72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Rectangle 138"/>
            <p:cNvSpPr/>
            <p:nvPr/>
          </p:nvSpPr>
          <p:spPr>
            <a:xfrm>
              <a:off x="4748463" y="2679031"/>
              <a:ext cx="818147" cy="192506"/>
            </a:xfrm>
            <a:prstGeom prst="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0" name="Rounded Rectangle 139"/>
            <p:cNvSpPr/>
            <p:nvPr/>
          </p:nvSpPr>
          <p:spPr>
            <a:xfrm>
              <a:off x="8215041" y="411286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1" name="Straight Connector 140"/>
            <p:cNvCxnSpPr>
              <a:stCxn id="140" idx="0"/>
            </p:cNvCxnSpPr>
            <p:nvPr/>
          </p:nvCxnSpPr>
          <p:spPr>
            <a:xfrm flipH="1" flipV="1">
              <a:off x="8418423" y="3595201"/>
              <a:ext cx="2520" cy="517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8203653" y="3481308"/>
              <a:ext cx="429541" cy="1073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3" name="Rounded Rectangle 142"/>
            <p:cNvSpPr/>
            <p:nvPr/>
          </p:nvSpPr>
          <p:spPr>
            <a:xfrm>
              <a:off x="6995724" y="4568246"/>
              <a:ext cx="279371" cy="2443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4" name="Rounded Rectangle 143"/>
            <p:cNvSpPr/>
            <p:nvPr/>
          </p:nvSpPr>
          <p:spPr>
            <a:xfrm>
              <a:off x="7359758" y="4929806"/>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5" name="Rounded Rectangle 144"/>
            <p:cNvSpPr/>
            <p:nvPr/>
          </p:nvSpPr>
          <p:spPr>
            <a:xfrm>
              <a:off x="6450293" y="4913147"/>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6" name="Rounded Rectangle 145"/>
            <p:cNvSpPr/>
            <p:nvPr/>
          </p:nvSpPr>
          <p:spPr>
            <a:xfrm>
              <a:off x="6987703" y="4151152"/>
              <a:ext cx="279371" cy="2443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7" name="Rectangle 146"/>
            <p:cNvSpPr/>
            <p:nvPr/>
          </p:nvSpPr>
          <p:spPr>
            <a:xfrm>
              <a:off x="3850105" y="4010526"/>
              <a:ext cx="753979" cy="5454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8" name="Down Arrow 147"/>
            <p:cNvSpPr/>
            <p:nvPr/>
          </p:nvSpPr>
          <p:spPr>
            <a:xfrm rot="16200000">
              <a:off x="298969" y="4019355"/>
              <a:ext cx="184825" cy="5544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9" name="Rectangle 148"/>
            <p:cNvSpPr/>
            <p:nvPr/>
          </p:nvSpPr>
          <p:spPr>
            <a:xfrm>
              <a:off x="1852009" y="2493353"/>
              <a:ext cx="252919" cy="285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50" name="Group 149"/>
            <p:cNvGrpSpPr/>
            <p:nvPr/>
          </p:nvGrpSpPr>
          <p:grpSpPr>
            <a:xfrm>
              <a:off x="8681766" y="4112862"/>
              <a:ext cx="411804" cy="343710"/>
              <a:chOff x="8681766" y="4112862"/>
              <a:chExt cx="411804" cy="343710"/>
            </a:xfrm>
          </p:grpSpPr>
          <p:sp>
            <p:nvSpPr>
              <p:cNvPr id="151" name="Rounded Rectangle 150"/>
              <p:cNvSpPr/>
              <p:nvPr/>
            </p:nvSpPr>
            <p:spPr>
              <a:xfrm>
                <a:off x="8681766" y="4112862"/>
                <a:ext cx="411804" cy="3437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2" name="Right Arrow 151"/>
              <p:cNvSpPr/>
              <p:nvPr/>
            </p:nvSpPr>
            <p:spPr>
              <a:xfrm>
                <a:off x="8720138" y="4186235"/>
                <a:ext cx="333375" cy="1714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cxnSp>
        <p:nvCxnSpPr>
          <p:cNvPr id="4" name="Straight Connector 3"/>
          <p:cNvCxnSpPr/>
          <p:nvPr/>
        </p:nvCxnSpPr>
        <p:spPr>
          <a:xfrm>
            <a:off x="5715000" y="1720048"/>
            <a:ext cx="0" cy="1832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699796" y="1714360"/>
            <a:ext cx="167604" cy="44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720978" y="3537804"/>
            <a:ext cx="167604" cy="44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 Box 37"/>
          <p:cNvSpPr txBox="1">
            <a:spLocks noChangeArrowheads="1"/>
          </p:cNvSpPr>
          <p:nvPr/>
        </p:nvSpPr>
        <p:spPr bwMode="auto">
          <a:xfrm>
            <a:off x="6328320" y="1882914"/>
            <a:ext cx="1230758" cy="707886"/>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0000"/>
                </a:solidFill>
              </a:rPr>
              <a:t>FMP (primary)</a:t>
            </a:r>
          </a:p>
        </p:txBody>
      </p:sp>
      <p:sp>
        <p:nvSpPr>
          <p:cNvPr id="7" name="TextBox 6"/>
          <p:cNvSpPr txBox="1"/>
          <p:nvPr/>
        </p:nvSpPr>
        <p:spPr>
          <a:xfrm>
            <a:off x="3841377" y="4481513"/>
            <a:ext cx="4800600" cy="369332"/>
          </a:xfrm>
          <a:prstGeom prst="rect">
            <a:avLst/>
          </a:prstGeom>
          <a:noFill/>
        </p:spPr>
        <p:txBody>
          <a:bodyPr wrap="square" rtlCol="0">
            <a:spAutoFit/>
          </a:bodyPr>
          <a:lstStyle/>
          <a:p>
            <a:r>
              <a:rPr lang="en-US" dirty="0" smtClean="0">
                <a:solidFill>
                  <a:srgbClr val="000000"/>
                </a:solidFill>
              </a:rPr>
              <a:t>Each LACT must have its own FMP number</a:t>
            </a:r>
            <a:endParaRPr lang="en-US" dirty="0">
              <a:solidFill>
                <a:srgbClr val="000000"/>
              </a:solidFill>
            </a:endParaRPr>
          </a:p>
        </p:txBody>
      </p:sp>
      <p:sp>
        <p:nvSpPr>
          <p:cNvPr id="188" name="Text Box 37"/>
          <p:cNvSpPr txBox="1">
            <a:spLocks noChangeArrowheads="1"/>
          </p:cNvSpPr>
          <p:nvPr/>
        </p:nvSpPr>
        <p:spPr bwMode="auto">
          <a:xfrm>
            <a:off x="4095878" y="2801636"/>
            <a:ext cx="1772483" cy="707886"/>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0000"/>
                </a:solidFill>
              </a:rPr>
              <a:t>FMP (secondary)</a:t>
            </a:r>
          </a:p>
        </p:txBody>
      </p:sp>
    </p:spTree>
    <p:extLst>
      <p:ext uri="{BB962C8B-B14F-4D97-AF65-F5344CB8AC3E}">
        <p14:creationId xmlns:p14="http://schemas.microsoft.com/office/powerpoint/2010/main" val="10162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55584" y="0"/>
            <a:ext cx="5048302" cy="830997"/>
          </a:xfrm>
          <a:prstGeom prst="rect">
            <a:avLst/>
          </a:prstGeom>
          <a:noFill/>
        </p:spPr>
        <p:txBody>
          <a:bodyPr wrap="square" rtlCol="0">
            <a:spAutoFit/>
          </a:bodyPr>
          <a:lstStyle/>
          <a:p>
            <a:r>
              <a:rPr lang="en-US" sz="4800" dirty="0" smtClean="0">
                <a:solidFill>
                  <a:prstClr val="white"/>
                </a:solidFill>
              </a:rPr>
              <a:t>A Readers Guide…</a:t>
            </a:r>
            <a:endParaRPr lang="en-US" sz="4800" dirty="0">
              <a:solidFill>
                <a:prstClr val="white"/>
              </a:solidFill>
            </a:endParaRPr>
          </a:p>
        </p:txBody>
      </p:sp>
      <p:grpSp>
        <p:nvGrpSpPr>
          <p:cNvPr id="12" name="Group 11"/>
          <p:cNvGrpSpPr/>
          <p:nvPr/>
        </p:nvGrpSpPr>
        <p:grpSpPr>
          <a:xfrm>
            <a:off x="923026" y="3660008"/>
            <a:ext cx="7548114" cy="1104181"/>
            <a:chOff x="923026" y="3490823"/>
            <a:chExt cx="7548114" cy="1104181"/>
          </a:xfrm>
        </p:grpSpPr>
        <p:sp>
          <p:nvSpPr>
            <p:cNvPr id="7" name="Rectangle 6"/>
            <p:cNvSpPr/>
            <p:nvPr/>
          </p:nvSpPr>
          <p:spPr>
            <a:xfrm>
              <a:off x="923026" y="3490823"/>
              <a:ext cx="7548114"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302588" y="3812080"/>
              <a:ext cx="6806242" cy="461665"/>
            </a:xfrm>
            <a:prstGeom prst="rect">
              <a:avLst/>
            </a:prstGeom>
            <a:noFill/>
          </p:spPr>
          <p:txBody>
            <a:bodyPr wrap="square" rtlCol="0">
              <a:spAutoFit/>
            </a:bodyPr>
            <a:lstStyle/>
            <a:p>
              <a:r>
                <a:rPr lang="en-US" sz="2400" b="1" dirty="0" smtClean="0">
                  <a:solidFill>
                    <a:prstClr val="black"/>
                  </a:solidFill>
                </a:rPr>
                <a:t>Subpart 3174 </a:t>
              </a:r>
              <a:r>
                <a:rPr lang="en-US" sz="2400" dirty="0" smtClean="0">
                  <a:solidFill>
                    <a:prstClr val="black"/>
                  </a:solidFill>
                </a:rPr>
                <a:t>(Onshore Order 4): Oil Measurement </a:t>
              </a:r>
              <a:endParaRPr lang="en-US" sz="2400" dirty="0">
                <a:solidFill>
                  <a:prstClr val="black"/>
                </a:solidFill>
              </a:endParaRPr>
            </a:p>
          </p:txBody>
        </p:sp>
      </p:grpSp>
      <p:grpSp>
        <p:nvGrpSpPr>
          <p:cNvPr id="13" name="Group 12"/>
          <p:cNvGrpSpPr/>
          <p:nvPr/>
        </p:nvGrpSpPr>
        <p:grpSpPr>
          <a:xfrm>
            <a:off x="923026" y="5007706"/>
            <a:ext cx="7548114" cy="1104181"/>
            <a:chOff x="923026" y="5000446"/>
            <a:chExt cx="7548114" cy="1104181"/>
          </a:xfrm>
        </p:grpSpPr>
        <p:sp>
          <p:nvSpPr>
            <p:cNvPr id="9" name="Rectangle 8"/>
            <p:cNvSpPr/>
            <p:nvPr/>
          </p:nvSpPr>
          <p:spPr>
            <a:xfrm>
              <a:off x="923026" y="5000446"/>
              <a:ext cx="7548114"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02588" y="5166435"/>
              <a:ext cx="6806242" cy="830997"/>
            </a:xfrm>
            <a:prstGeom prst="rect">
              <a:avLst/>
            </a:prstGeom>
            <a:noFill/>
          </p:spPr>
          <p:txBody>
            <a:bodyPr wrap="square" rtlCol="0">
              <a:spAutoFit/>
            </a:bodyPr>
            <a:lstStyle/>
            <a:p>
              <a:r>
                <a:rPr lang="en-US" sz="2400" b="1" dirty="0" smtClean="0">
                  <a:solidFill>
                    <a:prstClr val="black"/>
                  </a:solidFill>
                </a:rPr>
                <a:t>Subpart 3175 </a:t>
              </a:r>
              <a:r>
                <a:rPr lang="en-US" sz="2400" dirty="0" smtClean="0">
                  <a:solidFill>
                    <a:prstClr val="black"/>
                  </a:solidFill>
                </a:rPr>
                <a:t>(Onshore Order 5, Statewide NTLs for electronic flow computers): Gas Measurement</a:t>
              </a:r>
              <a:endParaRPr lang="en-US" sz="2400" dirty="0">
                <a:solidFill>
                  <a:prstClr val="black"/>
                </a:solidFill>
              </a:endParaRPr>
            </a:p>
          </p:txBody>
        </p:sp>
      </p:grpSp>
      <p:grpSp>
        <p:nvGrpSpPr>
          <p:cNvPr id="14" name="Group 13"/>
          <p:cNvGrpSpPr/>
          <p:nvPr/>
        </p:nvGrpSpPr>
        <p:grpSpPr>
          <a:xfrm>
            <a:off x="785004" y="1252189"/>
            <a:ext cx="7927675" cy="2173182"/>
            <a:chOff x="785004" y="1252189"/>
            <a:chExt cx="7927675" cy="2173182"/>
          </a:xfrm>
        </p:grpSpPr>
        <p:sp>
          <p:nvSpPr>
            <p:cNvPr id="5" name="Rectangle 4"/>
            <p:cNvSpPr/>
            <p:nvPr/>
          </p:nvSpPr>
          <p:spPr>
            <a:xfrm>
              <a:off x="923026" y="2356370"/>
              <a:ext cx="7548114" cy="1069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302588" y="2485756"/>
              <a:ext cx="7047782" cy="830997"/>
            </a:xfrm>
            <a:prstGeom prst="rect">
              <a:avLst/>
            </a:prstGeom>
            <a:noFill/>
          </p:spPr>
          <p:txBody>
            <a:bodyPr wrap="square" rtlCol="0">
              <a:spAutoFit/>
            </a:bodyPr>
            <a:lstStyle/>
            <a:p>
              <a:r>
                <a:rPr lang="en-US" sz="2400" b="1" dirty="0" smtClean="0">
                  <a:solidFill>
                    <a:prstClr val="black"/>
                  </a:solidFill>
                </a:rPr>
                <a:t>Subpart 3173</a:t>
              </a:r>
              <a:r>
                <a:rPr lang="en-US" sz="2400" dirty="0" smtClean="0">
                  <a:solidFill>
                    <a:prstClr val="black"/>
                  </a:solidFill>
                </a:rPr>
                <a:t> (Onshore Order 3): Site security, FMP, Commingling, Off-lease measurement </a:t>
              </a:r>
              <a:endParaRPr lang="en-US" sz="2400" dirty="0">
                <a:solidFill>
                  <a:prstClr val="black"/>
                </a:solidFill>
              </a:endParaRPr>
            </a:p>
          </p:txBody>
        </p:sp>
        <p:sp>
          <p:nvSpPr>
            <p:cNvPr id="15" name="Rectangle 14"/>
            <p:cNvSpPr/>
            <p:nvPr/>
          </p:nvSpPr>
          <p:spPr>
            <a:xfrm>
              <a:off x="923026" y="1252189"/>
              <a:ext cx="7548114"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785004" y="1414632"/>
              <a:ext cx="7927675" cy="7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Subpart 3170</a:t>
              </a:r>
              <a:r>
                <a:rPr lang="en-US" sz="2400" dirty="0" smtClean="0">
                  <a:solidFill>
                    <a:prstClr val="black"/>
                  </a:solidFill>
                </a:rPr>
                <a:t>: Definitions, recordkeeping, bypass and tampering, variances, appeals, enforcement </a:t>
              </a:r>
              <a:endParaRPr lang="en-US" sz="2400" dirty="0">
                <a:solidFill>
                  <a:prstClr val="black"/>
                </a:solidFill>
              </a:endParaRPr>
            </a:p>
          </p:txBody>
        </p:sp>
      </p:grpSp>
    </p:spTree>
    <p:extLst>
      <p:ext uri="{BB962C8B-B14F-4D97-AF65-F5344CB8AC3E}">
        <p14:creationId xmlns:p14="http://schemas.microsoft.com/office/powerpoint/2010/main" val="25662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6"/>
          <p:cNvSpPr>
            <a:spLocks noChangeArrowheads="1"/>
          </p:cNvSpPr>
          <p:nvPr/>
        </p:nvSpPr>
        <p:spPr bwMode="auto">
          <a:xfrm>
            <a:off x="604556" y="650841"/>
            <a:ext cx="8110322" cy="4987959"/>
          </a:xfrm>
          <a:prstGeom prst="rect">
            <a:avLst/>
          </a:prstGeom>
          <a:solidFill>
            <a:schemeClr val="accent5">
              <a:lumMod val="40000"/>
              <a:lumOff val="60000"/>
            </a:schemeClr>
          </a:solidFill>
          <a:ln w="57150">
            <a:solidFill>
              <a:srgbClr val="7030A0"/>
            </a:solidFill>
            <a:miter lim="800000"/>
            <a:headEnd/>
            <a:tailEnd/>
          </a:ln>
        </p:spPr>
        <p:txBody>
          <a:bodyPr wrap="none" anchor="ctr"/>
          <a:lstStyle/>
          <a:p>
            <a:endParaRPr lang="en-US">
              <a:solidFill>
                <a:srgbClr val="000000"/>
              </a:solidFill>
            </a:endParaRPr>
          </a:p>
        </p:txBody>
      </p:sp>
      <p:sp>
        <p:nvSpPr>
          <p:cNvPr id="29711" name="Oval 20"/>
          <p:cNvSpPr>
            <a:spLocks noChangeArrowheads="1"/>
          </p:cNvSpPr>
          <p:nvPr/>
        </p:nvSpPr>
        <p:spPr bwMode="auto">
          <a:xfrm>
            <a:off x="2021425" y="4184650"/>
            <a:ext cx="265112" cy="239713"/>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29712" name="Oval 21"/>
          <p:cNvSpPr>
            <a:spLocks noChangeArrowheads="1"/>
          </p:cNvSpPr>
          <p:nvPr/>
        </p:nvSpPr>
        <p:spPr bwMode="auto">
          <a:xfrm>
            <a:off x="2044443" y="1274762"/>
            <a:ext cx="265113" cy="241300"/>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29724" name="Text Box 56"/>
          <p:cNvSpPr txBox="1">
            <a:spLocks noChangeArrowheads="1"/>
          </p:cNvSpPr>
          <p:nvPr/>
        </p:nvSpPr>
        <p:spPr bwMode="auto">
          <a:xfrm>
            <a:off x="1514218" y="1162050"/>
            <a:ext cx="639763" cy="366712"/>
          </a:xfrm>
          <a:prstGeom prst="rect">
            <a:avLst/>
          </a:prstGeom>
          <a:noFill/>
          <a:ln w="9525">
            <a:noFill/>
            <a:miter lim="800000"/>
            <a:headEnd/>
            <a:tailEnd/>
          </a:ln>
        </p:spPr>
        <p:txBody>
          <a:bodyPr>
            <a:spAutoFit/>
          </a:bodyPr>
          <a:lstStyle/>
          <a:p>
            <a:pPr>
              <a:spcBef>
                <a:spcPct val="50000"/>
              </a:spcBef>
            </a:pPr>
            <a:r>
              <a:rPr lang="en-US">
                <a:solidFill>
                  <a:srgbClr val="000000"/>
                </a:solidFill>
              </a:rPr>
              <a:t>1-1</a:t>
            </a:r>
          </a:p>
        </p:txBody>
      </p:sp>
      <p:sp>
        <p:nvSpPr>
          <p:cNvPr id="29726" name="Text Box 58"/>
          <p:cNvSpPr txBox="1">
            <a:spLocks noChangeArrowheads="1"/>
          </p:cNvSpPr>
          <p:nvPr/>
        </p:nvSpPr>
        <p:spPr bwMode="auto">
          <a:xfrm>
            <a:off x="1535650" y="4114800"/>
            <a:ext cx="639762" cy="366713"/>
          </a:xfrm>
          <a:prstGeom prst="rect">
            <a:avLst/>
          </a:prstGeom>
          <a:noFill/>
          <a:ln w="9525">
            <a:noFill/>
            <a:miter lim="800000"/>
            <a:headEnd/>
            <a:tailEnd/>
          </a:ln>
        </p:spPr>
        <p:txBody>
          <a:bodyPr>
            <a:spAutoFit/>
          </a:bodyPr>
          <a:lstStyle/>
          <a:p>
            <a:pPr>
              <a:spcBef>
                <a:spcPct val="50000"/>
              </a:spcBef>
            </a:pPr>
            <a:r>
              <a:rPr lang="en-US">
                <a:solidFill>
                  <a:srgbClr val="000000"/>
                </a:solidFill>
              </a:rPr>
              <a:t>1-3</a:t>
            </a:r>
          </a:p>
        </p:txBody>
      </p:sp>
      <p:sp>
        <p:nvSpPr>
          <p:cNvPr id="77" name="Text Box 37"/>
          <p:cNvSpPr txBox="1">
            <a:spLocks noChangeArrowheads="1"/>
          </p:cNvSpPr>
          <p:nvPr/>
        </p:nvSpPr>
        <p:spPr bwMode="auto">
          <a:xfrm>
            <a:off x="616667" y="5238690"/>
            <a:ext cx="167163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rPr>
              <a:t>NMN-25533</a:t>
            </a:r>
            <a:endParaRPr lang="en-US" sz="2000" dirty="0">
              <a:solidFill>
                <a:srgbClr val="000000"/>
              </a:solidFill>
            </a:endParaRPr>
          </a:p>
        </p:txBody>
      </p:sp>
      <p:sp>
        <p:nvSpPr>
          <p:cNvPr id="60" name="Text Box 37"/>
          <p:cNvSpPr txBox="1">
            <a:spLocks noChangeArrowheads="1"/>
          </p:cNvSpPr>
          <p:nvPr/>
        </p:nvSpPr>
        <p:spPr bwMode="auto">
          <a:xfrm>
            <a:off x="604555" y="295215"/>
            <a:ext cx="2206113"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000000"/>
                </a:solidFill>
              </a:rPr>
              <a:t>Federal Lease</a:t>
            </a:r>
            <a:endParaRPr lang="en-US" sz="2000" dirty="0">
              <a:solidFill>
                <a:srgbClr val="000000"/>
              </a:solidFill>
            </a:endParaRPr>
          </a:p>
        </p:txBody>
      </p:sp>
      <p:sp>
        <p:nvSpPr>
          <p:cNvPr id="47" name="Oval 17"/>
          <p:cNvSpPr>
            <a:spLocks noChangeArrowheads="1"/>
          </p:cNvSpPr>
          <p:nvPr/>
        </p:nvSpPr>
        <p:spPr bwMode="auto">
          <a:xfrm>
            <a:off x="1755330" y="2482850"/>
            <a:ext cx="266700" cy="239712"/>
          </a:xfrm>
          <a:prstGeom prst="ellipse">
            <a:avLst/>
          </a:prstGeom>
          <a:solidFill>
            <a:schemeClr val="tx1"/>
          </a:solidFill>
          <a:ln w="9525">
            <a:solidFill>
              <a:schemeClr val="tx1"/>
            </a:solidFill>
            <a:round/>
            <a:headEnd/>
            <a:tailEnd/>
          </a:ln>
        </p:spPr>
        <p:txBody>
          <a:bodyPr wrap="none" anchor="ctr"/>
          <a:lstStyle/>
          <a:p>
            <a:endParaRPr lang="en-US">
              <a:solidFill>
                <a:srgbClr val="000000"/>
              </a:solidFill>
            </a:endParaRPr>
          </a:p>
        </p:txBody>
      </p:sp>
      <p:sp>
        <p:nvSpPr>
          <p:cNvPr id="48" name="Text Box 57"/>
          <p:cNvSpPr txBox="1">
            <a:spLocks noChangeArrowheads="1"/>
          </p:cNvSpPr>
          <p:nvPr/>
        </p:nvSpPr>
        <p:spPr bwMode="auto">
          <a:xfrm>
            <a:off x="1329880" y="2635250"/>
            <a:ext cx="639762" cy="366712"/>
          </a:xfrm>
          <a:prstGeom prst="rect">
            <a:avLst/>
          </a:prstGeom>
          <a:noFill/>
          <a:ln w="9525">
            <a:noFill/>
            <a:miter lim="800000"/>
            <a:headEnd/>
            <a:tailEnd/>
          </a:ln>
        </p:spPr>
        <p:txBody>
          <a:bodyPr>
            <a:spAutoFit/>
          </a:bodyPr>
          <a:lstStyle/>
          <a:p>
            <a:pPr>
              <a:spcBef>
                <a:spcPct val="50000"/>
              </a:spcBef>
            </a:pPr>
            <a:r>
              <a:rPr lang="en-US">
                <a:solidFill>
                  <a:srgbClr val="000000"/>
                </a:solidFill>
              </a:rPr>
              <a:t>1-2</a:t>
            </a:r>
          </a:p>
        </p:txBody>
      </p:sp>
      <p:cxnSp>
        <p:nvCxnSpPr>
          <p:cNvPr id="3" name="Straight Connector 2"/>
          <p:cNvCxnSpPr/>
          <p:nvPr/>
        </p:nvCxnSpPr>
        <p:spPr>
          <a:xfrm>
            <a:off x="2153981" y="1395412"/>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888680" y="2602706"/>
            <a:ext cx="2771037"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76999" y="4298156"/>
            <a:ext cx="165601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10000" y="1382352"/>
            <a:ext cx="1" cy="29221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4648200" y="1668256"/>
            <a:ext cx="2163848" cy="2087066"/>
          </a:xfrm>
          <a:custGeom>
            <a:avLst/>
            <a:gdLst>
              <a:gd name="connsiteX0" fmla="*/ 2059145 w 2163848"/>
              <a:gd name="connsiteY0" fmla="*/ 6981 h 2087066"/>
              <a:gd name="connsiteX1" fmla="*/ 0 w 2163848"/>
              <a:gd name="connsiteY1" fmla="*/ 0 h 2087066"/>
              <a:gd name="connsiteX2" fmla="*/ 6981 w 2163848"/>
              <a:gd name="connsiteY2" fmla="*/ 2087066 h 2087066"/>
              <a:gd name="connsiteX3" fmla="*/ 2163848 w 2163848"/>
              <a:gd name="connsiteY3" fmla="*/ 2073106 h 2087066"/>
            </a:gdLst>
            <a:ahLst/>
            <a:cxnLst>
              <a:cxn ang="0">
                <a:pos x="connsiteX0" y="connsiteY0"/>
              </a:cxn>
              <a:cxn ang="0">
                <a:pos x="connsiteX1" y="connsiteY1"/>
              </a:cxn>
              <a:cxn ang="0">
                <a:pos x="connsiteX2" y="connsiteY2"/>
              </a:cxn>
              <a:cxn ang="0">
                <a:pos x="connsiteX3" y="connsiteY3"/>
              </a:cxn>
            </a:cxnLst>
            <a:rect l="l" t="t" r="r" b="b"/>
            <a:pathLst>
              <a:path w="2163848" h="2087066">
                <a:moveTo>
                  <a:pt x="2059145" y="6981"/>
                </a:moveTo>
                <a:lnTo>
                  <a:pt x="0" y="0"/>
                </a:lnTo>
                <a:lnTo>
                  <a:pt x="6981" y="2087066"/>
                </a:lnTo>
                <a:lnTo>
                  <a:pt x="2163848" y="2073106"/>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8" name="AutoShape 35"/>
          <p:cNvSpPr>
            <a:spLocks noChangeArrowheads="1"/>
          </p:cNvSpPr>
          <p:nvPr/>
        </p:nvSpPr>
        <p:spPr bwMode="auto">
          <a:xfrm>
            <a:off x="5562600" y="1438068"/>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89" name="AutoShape 35"/>
          <p:cNvSpPr>
            <a:spLocks noChangeArrowheads="1"/>
          </p:cNvSpPr>
          <p:nvPr/>
        </p:nvSpPr>
        <p:spPr bwMode="auto">
          <a:xfrm>
            <a:off x="5562600" y="3525134"/>
            <a:ext cx="409575" cy="460375"/>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smtClean="0">
              <a:solidFill>
                <a:srgbClr val="000000"/>
              </a:solidFill>
            </a:endParaRPr>
          </a:p>
        </p:txBody>
      </p:sp>
      <p:sp>
        <p:nvSpPr>
          <p:cNvPr id="190" name="Text Box 37"/>
          <p:cNvSpPr txBox="1">
            <a:spLocks noChangeArrowheads="1"/>
          </p:cNvSpPr>
          <p:nvPr/>
        </p:nvSpPr>
        <p:spPr bwMode="auto">
          <a:xfrm>
            <a:off x="5257800" y="1898957"/>
            <a:ext cx="1230758" cy="400110"/>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0000"/>
                </a:solidFill>
              </a:rPr>
              <a:t>FMP</a:t>
            </a:r>
          </a:p>
        </p:txBody>
      </p:sp>
      <p:sp>
        <p:nvSpPr>
          <p:cNvPr id="191" name="Text Box 37"/>
          <p:cNvSpPr txBox="1">
            <a:spLocks noChangeArrowheads="1"/>
          </p:cNvSpPr>
          <p:nvPr/>
        </p:nvSpPr>
        <p:spPr bwMode="auto">
          <a:xfrm>
            <a:off x="5229879" y="3984595"/>
            <a:ext cx="1230758" cy="400110"/>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000000"/>
                </a:solidFill>
              </a:rPr>
              <a:t>FMP</a:t>
            </a:r>
          </a:p>
        </p:txBody>
      </p:sp>
      <p:sp>
        <p:nvSpPr>
          <p:cNvPr id="192" name="TextBox 191"/>
          <p:cNvSpPr txBox="1"/>
          <p:nvPr/>
        </p:nvSpPr>
        <p:spPr>
          <a:xfrm>
            <a:off x="3841377" y="4481513"/>
            <a:ext cx="4800600" cy="646331"/>
          </a:xfrm>
          <a:prstGeom prst="rect">
            <a:avLst/>
          </a:prstGeom>
          <a:noFill/>
        </p:spPr>
        <p:txBody>
          <a:bodyPr wrap="square" rtlCol="0">
            <a:spAutoFit/>
          </a:bodyPr>
          <a:lstStyle/>
          <a:p>
            <a:r>
              <a:rPr lang="en-US" dirty="0" smtClean="0">
                <a:solidFill>
                  <a:srgbClr val="000000"/>
                </a:solidFill>
              </a:rPr>
              <a:t>Each gas meter must have its own FMP number</a:t>
            </a:r>
            <a:endParaRPr lang="en-US" dirty="0">
              <a:solidFill>
                <a:srgbClr val="000000"/>
              </a:solidFill>
            </a:endParaRPr>
          </a:p>
        </p:txBody>
      </p:sp>
    </p:spTree>
    <p:extLst>
      <p:ext uri="{BB962C8B-B14F-4D97-AF65-F5344CB8AC3E}">
        <p14:creationId xmlns:p14="http://schemas.microsoft.com/office/powerpoint/2010/main" val="275401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5940088"/>
          </a:xfrm>
          <a:prstGeom prst="rect">
            <a:avLst/>
          </a:prstGeom>
          <a:noFill/>
        </p:spPr>
        <p:txBody>
          <a:bodyPr wrap="square" rtlCol="0">
            <a:spAutoFit/>
          </a:bodyPr>
          <a:lstStyle/>
          <a:p>
            <a:pPr algn="ctr"/>
            <a:r>
              <a:rPr lang="en-US" sz="3600" b="1" dirty="0" smtClean="0">
                <a:solidFill>
                  <a:srgbClr val="FFFF00"/>
                </a:solidFill>
              </a:rPr>
              <a:t> 3173.12 – Applying for an FMP</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FMPs are only issued to operators and only operators can apply for an FMP</a:t>
            </a:r>
          </a:p>
          <a:p>
            <a:pPr marL="457200" indent="-457200">
              <a:buFont typeface="Arial" panose="020B0604020202020204" pitchFamily="34" charset="0"/>
              <a:buChar char="•"/>
            </a:pPr>
            <a:r>
              <a:rPr lang="en-US" sz="2800" dirty="0" smtClean="0">
                <a:solidFill>
                  <a:schemeClr val="bg1"/>
                </a:solidFill>
              </a:rPr>
              <a:t>To comply with the deadlines, an operator’s only obligation is to apply for an FMP </a:t>
            </a:r>
          </a:p>
          <a:p>
            <a:pPr marL="457200" indent="-457200">
              <a:buFont typeface="Arial" panose="020B0604020202020204" pitchFamily="34" charset="0"/>
              <a:buChar char="•"/>
            </a:pPr>
            <a:r>
              <a:rPr lang="en-US" sz="2800" dirty="0" smtClean="0">
                <a:solidFill>
                  <a:schemeClr val="bg1"/>
                </a:solidFill>
              </a:rPr>
              <a:t>The BLM will send operators a list of leases, CAs, and unit PAs that fall into each category</a:t>
            </a:r>
          </a:p>
          <a:p>
            <a:pPr marL="457200" indent="-457200">
              <a:buFont typeface="Arial" panose="020B0604020202020204" pitchFamily="34" charset="0"/>
              <a:buChar char="•"/>
            </a:pPr>
            <a:r>
              <a:rPr lang="en-US" sz="2800" dirty="0" smtClean="0">
                <a:solidFill>
                  <a:schemeClr val="bg1"/>
                </a:solidFill>
              </a:rPr>
              <a:t>Gas and oil measurement facilities each have their own FMP number even if they come off the same separator or well</a:t>
            </a:r>
          </a:p>
          <a:p>
            <a:pPr marL="457200" indent="-457200">
              <a:buFont typeface="Arial" panose="020B0604020202020204" pitchFamily="34" charset="0"/>
              <a:buChar char="•"/>
            </a:pPr>
            <a:endParaRPr lang="en-US" sz="2800" dirty="0">
              <a:solidFill>
                <a:schemeClr val="bg1"/>
              </a:solidFill>
            </a:endParaRPr>
          </a:p>
          <a:p>
            <a:endParaRPr lang="en-US" sz="2800" dirty="0" smtClean="0">
              <a:solidFill>
                <a:schemeClr val="bg1"/>
              </a:solidFill>
            </a:endParaRPr>
          </a:p>
        </p:txBody>
      </p:sp>
    </p:spTree>
    <p:extLst>
      <p:ext uri="{BB962C8B-B14F-4D97-AF65-F5344CB8AC3E}">
        <p14:creationId xmlns:p14="http://schemas.microsoft.com/office/powerpoint/2010/main" val="673930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20"/>
          <p:cNvSpPr/>
          <p:nvPr/>
        </p:nvSpPr>
        <p:spPr>
          <a:xfrm>
            <a:off x="6129617" y="5997714"/>
            <a:ext cx="2851592"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3106" y="177032"/>
            <a:ext cx="8255237" cy="769441"/>
          </a:xfrm>
          <a:prstGeom prst="rect">
            <a:avLst/>
          </a:prstGeom>
          <a:noFill/>
        </p:spPr>
        <p:txBody>
          <a:bodyPr wrap="square" rtlCol="0">
            <a:spAutoFit/>
          </a:bodyPr>
          <a:lstStyle/>
          <a:p>
            <a:pPr algn="ctr"/>
            <a:r>
              <a:rPr lang="en-US" sz="3600" b="1" dirty="0" smtClean="0">
                <a:solidFill>
                  <a:srgbClr val="FFFF00"/>
                </a:solidFill>
              </a:rPr>
              <a:t>3173 – FMP Review Process</a:t>
            </a:r>
          </a:p>
          <a:p>
            <a:endParaRPr lang="en-US" sz="800" b="1" dirty="0" smtClean="0">
              <a:solidFill>
                <a:srgbClr val="00B0F0"/>
              </a:solidFill>
            </a:endParaRPr>
          </a:p>
        </p:txBody>
      </p:sp>
      <p:grpSp>
        <p:nvGrpSpPr>
          <p:cNvPr id="7" name="Group 6"/>
          <p:cNvGrpSpPr/>
          <p:nvPr/>
        </p:nvGrpSpPr>
        <p:grpSpPr>
          <a:xfrm>
            <a:off x="762000" y="914400"/>
            <a:ext cx="2590800" cy="1088886"/>
            <a:chOff x="762000" y="1371600"/>
            <a:chExt cx="2590800" cy="1088886"/>
          </a:xfrm>
        </p:grpSpPr>
        <p:sp>
          <p:nvSpPr>
            <p:cNvPr id="3" name="Rectangle 2"/>
            <p:cNvSpPr/>
            <p:nvPr/>
          </p:nvSpPr>
          <p:spPr>
            <a:xfrm>
              <a:off x="762000" y="1371600"/>
              <a:ext cx="2590800" cy="1088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1600200"/>
              <a:ext cx="2133600" cy="707886"/>
            </a:xfrm>
            <a:prstGeom prst="rect">
              <a:avLst/>
            </a:prstGeom>
            <a:noFill/>
          </p:spPr>
          <p:txBody>
            <a:bodyPr wrap="square" rtlCol="0">
              <a:spAutoFit/>
            </a:bodyPr>
            <a:lstStyle/>
            <a:p>
              <a:pPr algn="ctr"/>
              <a:r>
                <a:rPr lang="en-US" sz="2000" dirty="0" smtClean="0">
                  <a:solidFill>
                    <a:schemeClr val="bg1"/>
                  </a:solidFill>
                </a:rPr>
                <a:t>FMP Application</a:t>
              </a:r>
            </a:p>
            <a:p>
              <a:pPr algn="ctr"/>
              <a:r>
                <a:rPr lang="en-US" sz="2000" dirty="0" smtClean="0">
                  <a:solidFill>
                    <a:schemeClr val="bg1"/>
                  </a:solidFill>
                </a:rPr>
                <a:t>(simple)</a:t>
              </a:r>
              <a:endParaRPr lang="en-US" sz="2000" dirty="0">
                <a:solidFill>
                  <a:schemeClr val="bg1"/>
                </a:solidFill>
              </a:endParaRPr>
            </a:p>
          </p:txBody>
        </p:sp>
      </p:grpSp>
      <p:sp>
        <p:nvSpPr>
          <p:cNvPr id="5" name="Rectangle 4"/>
          <p:cNvSpPr/>
          <p:nvPr/>
        </p:nvSpPr>
        <p:spPr>
          <a:xfrm>
            <a:off x="762000" y="5997714"/>
            <a:ext cx="49530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5997714"/>
            <a:ext cx="2133600" cy="707886"/>
          </a:xfrm>
          <a:prstGeom prst="rect">
            <a:avLst/>
          </a:prstGeom>
          <a:noFill/>
        </p:spPr>
        <p:txBody>
          <a:bodyPr wrap="square" rtlCol="0">
            <a:spAutoFit/>
          </a:bodyPr>
          <a:lstStyle/>
          <a:p>
            <a:pPr algn="ctr"/>
            <a:r>
              <a:rPr lang="en-US" sz="2000" dirty="0" smtClean="0">
                <a:solidFill>
                  <a:schemeClr val="bg1"/>
                </a:solidFill>
              </a:rPr>
              <a:t>Approve FMP</a:t>
            </a:r>
          </a:p>
          <a:p>
            <a:pPr algn="ctr"/>
            <a:r>
              <a:rPr lang="en-US" sz="2000" dirty="0" smtClean="0">
                <a:solidFill>
                  <a:schemeClr val="bg1"/>
                </a:solidFill>
              </a:rPr>
              <a:t>Issue FMP number</a:t>
            </a:r>
            <a:endParaRPr lang="en-US" sz="2000" dirty="0">
              <a:solidFill>
                <a:schemeClr val="bg1"/>
              </a:solidFill>
            </a:endParaRPr>
          </a:p>
        </p:txBody>
      </p:sp>
      <p:grpSp>
        <p:nvGrpSpPr>
          <p:cNvPr id="8" name="Group 7"/>
          <p:cNvGrpSpPr/>
          <p:nvPr/>
        </p:nvGrpSpPr>
        <p:grpSpPr>
          <a:xfrm>
            <a:off x="5257800" y="914400"/>
            <a:ext cx="2590800" cy="1088886"/>
            <a:chOff x="762000" y="1371600"/>
            <a:chExt cx="2590800" cy="1088886"/>
          </a:xfrm>
        </p:grpSpPr>
        <p:sp>
          <p:nvSpPr>
            <p:cNvPr id="9" name="Rectangle 8"/>
            <p:cNvSpPr/>
            <p:nvPr/>
          </p:nvSpPr>
          <p:spPr>
            <a:xfrm>
              <a:off x="762000" y="1371600"/>
              <a:ext cx="2590800" cy="1088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0600" y="1600200"/>
              <a:ext cx="2133600" cy="707886"/>
            </a:xfrm>
            <a:prstGeom prst="rect">
              <a:avLst/>
            </a:prstGeom>
            <a:noFill/>
          </p:spPr>
          <p:txBody>
            <a:bodyPr wrap="square" rtlCol="0">
              <a:spAutoFit/>
            </a:bodyPr>
            <a:lstStyle/>
            <a:p>
              <a:pPr algn="ctr"/>
              <a:r>
                <a:rPr lang="en-US" sz="2000" dirty="0" smtClean="0">
                  <a:solidFill>
                    <a:schemeClr val="bg1"/>
                  </a:solidFill>
                </a:rPr>
                <a:t>FMP Application</a:t>
              </a:r>
            </a:p>
            <a:p>
              <a:pPr algn="ctr"/>
              <a:r>
                <a:rPr lang="en-US" sz="2000" dirty="0" smtClean="0">
                  <a:solidFill>
                    <a:schemeClr val="bg1"/>
                  </a:solidFill>
                </a:rPr>
                <a:t>(</a:t>
              </a:r>
              <a:r>
                <a:rPr lang="en-US" sz="2000" dirty="0" err="1" smtClean="0">
                  <a:solidFill>
                    <a:schemeClr val="bg1"/>
                  </a:solidFill>
                </a:rPr>
                <a:t>Comm</a:t>
              </a:r>
              <a:r>
                <a:rPr lang="en-US" sz="2000" dirty="0" smtClean="0">
                  <a:solidFill>
                    <a:schemeClr val="bg1"/>
                  </a:solidFill>
                </a:rPr>
                <a:t>/OLM)</a:t>
              </a:r>
              <a:endParaRPr lang="en-US" sz="2000" dirty="0">
                <a:solidFill>
                  <a:schemeClr val="bg1"/>
                </a:solidFill>
              </a:endParaRPr>
            </a:p>
          </p:txBody>
        </p:sp>
      </p:grpSp>
      <p:grpSp>
        <p:nvGrpSpPr>
          <p:cNvPr id="12" name="Group 11"/>
          <p:cNvGrpSpPr/>
          <p:nvPr/>
        </p:nvGrpSpPr>
        <p:grpSpPr>
          <a:xfrm>
            <a:off x="3919817" y="2395083"/>
            <a:ext cx="2209800" cy="753934"/>
            <a:chOff x="762000" y="1371600"/>
            <a:chExt cx="2590800" cy="1088886"/>
          </a:xfrm>
        </p:grpSpPr>
        <p:sp>
          <p:nvSpPr>
            <p:cNvPr id="13" name="Rectangle 12"/>
            <p:cNvSpPr/>
            <p:nvPr/>
          </p:nvSpPr>
          <p:spPr>
            <a:xfrm>
              <a:off x="762000" y="1371600"/>
              <a:ext cx="2590800" cy="1088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0600" y="1390095"/>
              <a:ext cx="2133600" cy="1022382"/>
            </a:xfrm>
            <a:prstGeom prst="rect">
              <a:avLst/>
            </a:prstGeom>
            <a:noFill/>
          </p:spPr>
          <p:txBody>
            <a:bodyPr wrap="square" rtlCol="0">
              <a:spAutoFit/>
            </a:bodyPr>
            <a:lstStyle/>
            <a:p>
              <a:pPr algn="ctr"/>
              <a:r>
                <a:rPr lang="en-US" sz="2000" dirty="0" smtClean="0">
                  <a:solidFill>
                    <a:schemeClr val="bg1"/>
                  </a:solidFill>
                </a:rPr>
                <a:t>Grandfathered</a:t>
              </a:r>
            </a:p>
            <a:p>
              <a:pPr algn="ctr"/>
              <a:r>
                <a:rPr lang="en-US" sz="2000" dirty="0" smtClean="0">
                  <a:solidFill>
                    <a:schemeClr val="bg1"/>
                  </a:solidFill>
                </a:rPr>
                <a:t>(Existing)</a:t>
              </a:r>
              <a:endParaRPr lang="en-US" sz="2000" dirty="0">
                <a:solidFill>
                  <a:schemeClr val="bg1"/>
                </a:solidFill>
              </a:endParaRPr>
            </a:p>
          </p:txBody>
        </p:sp>
      </p:grpSp>
      <p:grpSp>
        <p:nvGrpSpPr>
          <p:cNvPr id="15" name="Group 14"/>
          <p:cNvGrpSpPr/>
          <p:nvPr/>
        </p:nvGrpSpPr>
        <p:grpSpPr>
          <a:xfrm>
            <a:off x="6476999" y="2395082"/>
            <a:ext cx="2504209" cy="739881"/>
            <a:chOff x="762000" y="1371600"/>
            <a:chExt cx="2590800" cy="1088886"/>
          </a:xfrm>
        </p:grpSpPr>
        <p:sp>
          <p:nvSpPr>
            <p:cNvPr id="16" name="Rectangle 15"/>
            <p:cNvSpPr/>
            <p:nvPr/>
          </p:nvSpPr>
          <p:spPr>
            <a:xfrm>
              <a:off x="762000" y="1371600"/>
              <a:ext cx="2590800" cy="1088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52500" y="1400331"/>
              <a:ext cx="2133600" cy="1041799"/>
            </a:xfrm>
            <a:prstGeom prst="rect">
              <a:avLst/>
            </a:prstGeom>
            <a:noFill/>
          </p:spPr>
          <p:txBody>
            <a:bodyPr wrap="square" rtlCol="0">
              <a:spAutoFit/>
            </a:bodyPr>
            <a:lstStyle/>
            <a:p>
              <a:pPr algn="ctr"/>
              <a:r>
                <a:rPr lang="en-US" sz="2000" dirty="0" smtClean="0">
                  <a:solidFill>
                    <a:schemeClr val="bg1"/>
                  </a:solidFill>
                </a:rPr>
                <a:t>Not Grandfathered</a:t>
              </a:r>
              <a:endParaRPr lang="en-US" sz="2000" dirty="0">
                <a:solidFill>
                  <a:schemeClr val="bg1"/>
                </a:solidFill>
              </a:endParaRPr>
            </a:p>
          </p:txBody>
        </p:sp>
      </p:grpSp>
      <p:grpSp>
        <p:nvGrpSpPr>
          <p:cNvPr id="18" name="Group 17"/>
          <p:cNvGrpSpPr/>
          <p:nvPr/>
        </p:nvGrpSpPr>
        <p:grpSpPr>
          <a:xfrm>
            <a:off x="6553200" y="3933672"/>
            <a:ext cx="2421082" cy="1088886"/>
            <a:chOff x="762000" y="1371600"/>
            <a:chExt cx="2590800" cy="1088886"/>
          </a:xfrm>
        </p:grpSpPr>
        <p:sp>
          <p:nvSpPr>
            <p:cNvPr id="19" name="Rectangle 18"/>
            <p:cNvSpPr/>
            <p:nvPr/>
          </p:nvSpPr>
          <p:spPr>
            <a:xfrm>
              <a:off x="762000" y="1371600"/>
              <a:ext cx="2590800" cy="1088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57243" y="1400328"/>
              <a:ext cx="2332547" cy="1015663"/>
            </a:xfrm>
            <a:prstGeom prst="rect">
              <a:avLst/>
            </a:prstGeom>
            <a:noFill/>
          </p:spPr>
          <p:txBody>
            <a:bodyPr wrap="square" rtlCol="0">
              <a:spAutoFit/>
            </a:bodyPr>
            <a:lstStyle/>
            <a:p>
              <a:pPr algn="ctr"/>
              <a:r>
                <a:rPr lang="en-US" sz="2000" dirty="0" smtClean="0">
                  <a:solidFill>
                    <a:schemeClr val="bg1"/>
                  </a:solidFill>
                </a:rPr>
                <a:t>Does comm./OLM comply with new </a:t>
              </a:r>
              <a:r>
                <a:rPr lang="en-US" sz="2000" dirty="0" err="1" smtClean="0">
                  <a:solidFill>
                    <a:schemeClr val="bg1"/>
                  </a:solidFill>
                </a:rPr>
                <a:t>regs</a:t>
              </a:r>
              <a:r>
                <a:rPr lang="en-US" sz="2000" dirty="0" smtClean="0">
                  <a:solidFill>
                    <a:schemeClr val="bg1"/>
                  </a:solidFill>
                </a:rPr>
                <a:t>?</a:t>
              </a:r>
              <a:endParaRPr lang="en-US" sz="2000" dirty="0">
                <a:solidFill>
                  <a:schemeClr val="bg1"/>
                </a:solidFill>
              </a:endParaRPr>
            </a:p>
          </p:txBody>
        </p:sp>
      </p:grpSp>
      <p:sp>
        <p:nvSpPr>
          <p:cNvPr id="22" name="TextBox 21"/>
          <p:cNvSpPr txBox="1"/>
          <p:nvPr/>
        </p:nvSpPr>
        <p:spPr>
          <a:xfrm>
            <a:off x="6296297" y="5989005"/>
            <a:ext cx="2551562" cy="707886"/>
          </a:xfrm>
          <a:prstGeom prst="rect">
            <a:avLst/>
          </a:prstGeom>
          <a:noFill/>
        </p:spPr>
        <p:txBody>
          <a:bodyPr wrap="square" rtlCol="0">
            <a:spAutoFit/>
          </a:bodyPr>
          <a:lstStyle/>
          <a:p>
            <a:pPr algn="ctr"/>
            <a:r>
              <a:rPr lang="en-US" sz="2000" dirty="0" smtClean="0">
                <a:solidFill>
                  <a:schemeClr val="bg1"/>
                </a:solidFill>
              </a:rPr>
              <a:t>Deny FMP</a:t>
            </a:r>
          </a:p>
          <a:p>
            <a:pPr algn="ctr"/>
            <a:r>
              <a:rPr lang="en-US" sz="2000" dirty="0" smtClean="0">
                <a:solidFill>
                  <a:schemeClr val="bg1"/>
                </a:solidFill>
              </a:rPr>
              <a:t>Rescind/mod approval</a:t>
            </a:r>
            <a:endParaRPr lang="en-US" sz="2000" dirty="0">
              <a:solidFill>
                <a:schemeClr val="bg1"/>
              </a:solidFill>
            </a:endParaRPr>
          </a:p>
        </p:txBody>
      </p:sp>
      <p:sp>
        <p:nvSpPr>
          <p:cNvPr id="23" name="Down Arrow 22"/>
          <p:cNvSpPr/>
          <p:nvPr/>
        </p:nvSpPr>
        <p:spPr>
          <a:xfrm>
            <a:off x="1752600" y="2003286"/>
            <a:ext cx="381000" cy="39944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4343400" y="3149015"/>
            <a:ext cx="381000" cy="284869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5410200" y="2003286"/>
            <a:ext cx="304800" cy="4113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7284027" y="2003286"/>
            <a:ext cx="304800" cy="4113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7620000" y="3122490"/>
            <a:ext cx="381000" cy="8111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7692277" y="5022558"/>
            <a:ext cx="384923" cy="97515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562600" y="4343400"/>
            <a:ext cx="990600" cy="229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5464193" y="4573364"/>
            <a:ext cx="372034" cy="14243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911435" y="4899284"/>
            <a:ext cx="803565" cy="400110"/>
          </a:xfrm>
          <a:prstGeom prst="rect">
            <a:avLst/>
          </a:prstGeom>
          <a:noFill/>
        </p:spPr>
        <p:txBody>
          <a:bodyPr wrap="square" rtlCol="0">
            <a:spAutoFit/>
          </a:bodyPr>
          <a:lstStyle/>
          <a:p>
            <a:pPr algn="ctr"/>
            <a:r>
              <a:rPr lang="en-US" sz="2000" dirty="0" smtClean="0">
                <a:solidFill>
                  <a:schemeClr val="bg1"/>
                </a:solidFill>
              </a:rPr>
              <a:t>Yes</a:t>
            </a:r>
            <a:endParaRPr lang="en-US" sz="2000" dirty="0">
              <a:solidFill>
                <a:schemeClr val="bg1"/>
              </a:solidFill>
            </a:endParaRPr>
          </a:p>
        </p:txBody>
      </p:sp>
      <p:sp>
        <p:nvSpPr>
          <p:cNvPr id="32" name="TextBox 31"/>
          <p:cNvSpPr txBox="1"/>
          <p:nvPr/>
        </p:nvSpPr>
        <p:spPr>
          <a:xfrm>
            <a:off x="7081173" y="5251739"/>
            <a:ext cx="803565" cy="400110"/>
          </a:xfrm>
          <a:prstGeom prst="rect">
            <a:avLst/>
          </a:prstGeom>
          <a:noFill/>
        </p:spPr>
        <p:txBody>
          <a:bodyPr wrap="square" rtlCol="0">
            <a:spAutoFit/>
          </a:bodyPr>
          <a:lstStyle/>
          <a:p>
            <a:pPr algn="ctr"/>
            <a:r>
              <a:rPr lang="en-US" sz="2000" dirty="0" smtClean="0">
                <a:solidFill>
                  <a:schemeClr val="bg1"/>
                </a:solidFill>
              </a:rPr>
              <a:t>No</a:t>
            </a:r>
            <a:endParaRPr lang="en-US" sz="2000" dirty="0">
              <a:solidFill>
                <a:schemeClr val="bg1"/>
              </a:solidFill>
            </a:endParaRPr>
          </a:p>
        </p:txBody>
      </p:sp>
    </p:spTree>
    <p:extLst>
      <p:ext uri="{BB962C8B-B14F-4D97-AF65-F5344CB8AC3E}">
        <p14:creationId xmlns:p14="http://schemas.microsoft.com/office/powerpoint/2010/main" val="2955738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52334" y="2391087"/>
            <a:ext cx="8255237" cy="2123658"/>
          </a:xfrm>
          <a:prstGeom prst="rect">
            <a:avLst/>
          </a:prstGeom>
          <a:noFill/>
        </p:spPr>
        <p:txBody>
          <a:bodyPr wrap="square" rtlCol="0">
            <a:spAutoFit/>
          </a:bodyPr>
          <a:lstStyle/>
          <a:p>
            <a:pPr algn="ctr"/>
            <a:r>
              <a:rPr lang="en-US" sz="4400" b="1" dirty="0" smtClean="0">
                <a:solidFill>
                  <a:srgbClr val="FFFF00"/>
                </a:solidFill>
              </a:rPr>
              <a:t>Variances and Equipment Approvals</a:t>
            </a:r>
          </a:p>
          <a:p>
            <a:pPr algn="ctr"/>
            <a:r>
              <a:rPr lang="en-US" sz="4400" b="1" dirty="0" smtClean="0">
                <a:solidFill>
                  <a:srgbClr val="FFFF00"/>
                </a:solidFill>
              </a:rPr>
              <a:t>(3170, 3174, 3175)</a:t>
            </a:r>
            <a:endParaRPr lang="en-US" sz="4400" b="1" dirty="0">
              <a:solidFill>
                <a:schemeClr val="bg1"/>
              </a:solidFill>
            </a:endParaRPr>
          </a:p>
        </p:txBody>
      </p:sp>
    </p:spTree>
    <p:extLst>
      <p:ext uri="{BB962C8B-B14F-4D97-AF65-F5344CB8AC3E}">
        <p14:creationId xmlns:p14="http://schemas.microsoft.com/office/powerpoint/2010/main" val="12168385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6247864"/>
          </a:xfrm>
          <a:prstGeom prst="rect">
            <a:avLst/>
          </a:prstGeom>
          <a:noFill/>
        </p:spPr>
        <p:txBody>
          <a:bodyPr wrap="square" rtlCol="0">
            <a:spAutoFit/>
          </a:bodyPr>
          <a:lstStyle/>
          <a:p>
            <a:pPr algn="ctr"/>
            <a:r>
              <a:rPr lang="en-US" sz="3600" b="1" dirty="0" smtClean="0">
                <a:solidFill>
                  <a:srgbClr val="FFFF00"/>
                </a:solidFill>
              </a:rPr>
              <a:t>Onshore Orders 4 and 5</a:t>
            </a:r>
          </a:p>
          <a:p>
            <a:endParaRPr lang="en-US" sz="800" b="1" dirty="0" smtClean="0">
              <a:solidFill>
                <a:srgbClr val="00B0F0"/>
              </a:solidFill>
            </a:endParaRPr>
          </a:p>
          <a:p>
            <a:endParaRPr lang="en-US" sz="2400" dirty="0" smtClean="0">
              <a:solidFill>
                <a:schemeClr val="bg1"/>
              </a:solidFill>
            </a:endParaRPr>
          </a:p>
          <a:p>
            <a:r>
              <a:rPr lang="en-US" sz="2800" u="sng" dirty="0" smtClean="0">
                <a:solidFill>
                  <a:schemeClr val="bg1"/>
                </a:solidFill>
              </a:rPr>
              <a:t>Overall concept</a:t>
            </a:r>
            <a:r>
              <a:rPr lang="en-US" sz="2800" dirty="0" smtClean="0">
                <a:solidFill>
                  <a:schemeClr val="bg1"/>
                </a:solidFill>
              </a:rPr>
              <a:t>: </a:t>
            </a:r>
            <a:r>
              <a:rPr lang="en-US" sz="2800" i="1" dirty="0" smtClean="0">
                <a:solidFill>
                  <a:schemeClr val="bg1"/>
                </a:solidFill>
              </a:rPr>
              <a:t>Prescriptive requirements for equipment and procedures with opportunity to request meter-specific variances from the local field office</a:t>
            </a:r>
            <a:r>
              <a:rPr lang="en-US" sz="2800" dirty="0" smtClean="0">
                <a:solidFill>
                  <a:schemeClr val="bg1"/>
                </a:solidFill>
              </a:rPr>
              <a:t>. </a:t>
            </a:r>
          </a:p>
          <a:p>
            <a:endParaRPr lang="en-US" sz="2800" dirty="0">
              <a:solidFill>
                <a:schemeClr val="bg1"/>
              </a:solidFill>
            </a:endParaRPr>
          </a:p>
          <a:p>
            <a:r>
              <a:rPr lang="en-US" sz="2800" u="sng" dirty="0" smtClean="0">
                <a:solidFill>
                  <a:schemeClr val="bg1"/>
                </a:solidFill>
              </a:rPr>
              <a:t>Oil</a:t>
            </a:r>
            <a:r>
              <a:rPr lang="en-US" sz="2800" dirty="0" smtClean="0">
                <a:solidFill>
                  <a:schemeClr val="bg1"/>
                </a:solidFill>
              </a:rPr>
              <a:t>:</a:t>
            </a:r>
          </a:p>
          <a:p>
            <a:pPr marL="457200" indent="-457200">
              <a:buFont typeface="Arial" panose="020B0604020202020204" pitchFamily="34" charset="0"/>
              <a:buChar char="•"/>
            </a:pPr>
            <a:r>
              <a:rPr lang="en-US" sz="2800" dirty="0" smtClean="0">
                <a:solidFill>
                  <a:schemeClr val="bg1"/>
                </a:solidFill>
              </a:rPr>
              <a:t>Manual tank gauging</a:t>
            </a:r>
          </a:p>
          <a:p>
            <a:pPr marL="457200" indent="-457200">
              <a:buFont typeface="Arial" panose="020B0604020202020204" pitchFamily="34" charset="0"/>
              <a:buChar char="•"/>
            </a:pPr>
            <a:r>
              <a:rPr lang="en-US" sz="2800" dirty="0" smtClean="0">
                <a:solidFill>
                  <a:schemeClr val="bg1"/>
                </a:solidFill>
              </a:rPr>
              <a:t>LACT using positive displacement meter</a:t>
            </a:r>
          </a:p>
          <a:p>
            <a:pPr marL="457200" indent="-457200">
              <a:buFont typeface="Arial" panose="020B0604020202020204" pitchFamily="34" charset="0"/>
              <a:buChar char="•"/>
            </a:pPr>
            <a:endParaRPr lang="en-US" sz="2800" dirty="0">
              <a:solidFill>
                <a:schemeClr val="bg1"/>
              </a:solidFill>
            </a:endParaRPr>
          </a:p>
          <a:p>
            <a:r>
              <a:rPr lang="en-US" sz="2800" u="sng" dirty="0" smtClean="0">
                <a:solidFill>
                  <a:schemeClr val="bg1"/>
                </a:solidFill>
              </a:rPr>
              <a:t>Gas</a:t>
            </a:r>
            <a:r>
              <a:rPr lang="en-US" sz="2800" dirty="0" smtClean="0">
                <a:solidFill>
                  <a:schemeClr val="bg1"/>
                </a:solidFill>
              </a:rPr>
              <a:t>:</a:t>
            </a:r>
          </a:p>
          <a:p>
            <a:pPr marL="457200" indent="-457200">
              <a:buFont typeface="Arial" panose="020B0604020202020204" pitchFamily="34" charset="0"/>
              <a:buChar char="•"/>
            </a:pPr>
            <a:r>
              <a:rPr lang="en-US" sz="2800" dirty="0" smtClean="0">
                <a:solidFill>
                  <a:schemeClr val="bg1"/>
                </a:solidFill>
              </a:rPr>
              <a:t>Orifice meter with chart recorder</a:t>
            </a:r>
          </a:p>
          <a:p>
            <a:pPr marL="457200" indent="-457200">
              <a:buFont typeface="Arial" panose="020B0604020202020204" pitchFamily="34" charset="0"/>
              <a:buChar char="•"/>
            </a:pPr>
            <a:r>
              <a:rPr lang="en-US" sz="2800" dirty="0" smtClean="0">
                <a:solidFill>
                  <a:schemeClr val="bg1"/>
                </a:solidFill>
              </a:rPr>
              <a:t>Electronic flow computer (statewide NTLs)</a:t>
            </a:r>
          </a:p>
          <a:p>
            <a:r>
              <a:rPr lang="en-US" sz="2400" b="1" dirty="0">
                <a:solidFill>
                  <a:schemeClr val="bg1"/>
                </a:solidFill>
              </a:rPr>
              <a:t>	</a:t>
            </a:r>
          </a:p>
        </p:txBody>
      </p:sp>
    </p:spTree>
    <p:extLst>
      <p:ext uri="{BB962C8B-B14F-4D97-AF65-F5344CB8AC3E}">
        <p14:creationId xmlns:p14="http://schemas.microsoft.com/office/powerpoint/2010/main" val="35271795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5078313"/>
          </a:xfrm>
          <a:prstGeom prst="rect">
            <a:avLst/>
          </a:prstGeom>
          <a:noFill/>
        </p:spPr>
        <p:txBody>
          <a:bodyPr wrap="square" rtlCol="0">
            <a:spAutoFit/>
          </a:bodyPr>
          <a:lstStyle/>
          <a:p>
            <a:pPr algn="ctr"/>
            <a:r>
              <a:rPr lang="en-US" sz="3600" b="1" dirty="0" smtClean="0">
                <a:solidFill>
                  <a:srgbClr val="FFFF00"/>
                </a:solidFill>
              </a:rPr>
              <a:t>3174 / 3175</a:t>
            </a:r>
          </a:p>
          <a:p>
            <a:endParaRPr lang="en-US" sz="800" b="1" dirty="0" smtClean="0">
              <a:solidFill>
                <a:srgbClr val="00B0F0"/>
              </a:solidFill>
            </a:endParaRPr>
          </a:p>
          <a:p>
            <a:endParaRPr lang="en-US" sz="2400" dirty="0" smtClean="0">
              <a:solidFill>
                <a:schemeClr val="bg1"/>
              </a:solidFill>
            </a:endParaRPr>
          </a:p>
          <a:p>
            <a:r>
              <a:rPr lang="en-US" sz="2800" u="sng" dirty="0" smtClean="0">
                <a:solidFill>
                  <a:schemeClr val="bg1"/>
                </a:solidFill>
              </a:rPr>
              <a:t>Overall concept</a:t>
            </a:r>
            <a:r>
              <a:rPr lang="en-US" sz="2800" dirty="0" smtClean="0">
                <a:solidFill>
                  <a:schemeClr val="bg1"/>
                </a:solidFill>
              </a:rPr>
              <a:t>:  </a:t>
            </a:r>
            <a:r>
              <a:rPr lang="en-US" sz="2800" i="1" dirty="0" smtClean="0">
                <a:solidFill>
                  <a:schemeClr val="bg1"/>
                </a:solidFill>
              </a:rPr>
              <a:t>Provide prescriptive measurement procedures as a default with the option for national approval of new or alternative equipment or methods that meet well-defined performance criteria. </a:t>
            </a:r>
            <a:endParaRPr lang="en-US" sz="2800" i="1" dirty="0">
              <a:solidFill>
                <a:schemeClr val="bg1"/>
              </a:solidFill>
            </a:endParaRPr>
          </a:p>
          <a:p>
            <a:endParaRPr lang="en-US" sz="2800" dirty="0" smtClean="0">
              <a:solidFill>
                <a:schemeClr val="bg1"/>
              </a:solidFill>
            </a:endParaRPr>
          </a:p>
          <a:p>
            <a:r>
              <a:rPr lang="en-US" sz="2800" dirty="0" smtClean="0">
                <a:solidFill>
                  <a:schemeClr val="bg1"/>
                </a:solidFill>
              </a:rPr>
              <a:t>Production Measurement Team (PMT):  </a:t>
            </a:r>
          </a:p>
          <a:p>
            <a:pPr marL="342900" indent="-342900">
              <a:buFont typeface="Arial" panose="020B0604020202020204" pitchFamily="34" charset="0"/>
              <a:buChar char="•"/>
            </a:pPr>
            <a:r>
              <a:rPr lang="en-US" sz="2000" dirty="0" smtClean="0">
                <a:solidFill>
                  <a:schemeClr val="bg1"/>
                </a:solidFill>
              </a:rPr>
              <a:t>Central review body for new equipment and procedures</a:t>
            </a:r>
            <a:r>
              <a:rPr lang="en-US" sz="2000" dirty="0">
                <a:solidFill>
                  <a:schemeClr val="bg1"/>
                </a:solidFill>
              </a:rPr>
              <a:t>	</a:t>
            </a:r>
            <a:endParaRPr lang="en-US" sz="2000" dirty="0" smtClean="0">
              <a:solidFill>
                <a:schemeClr val="bg1"/>
              </a:solidFill>
            </a:endParaRPr>
          </a:p>
          <a:p>
            <a:pPr marL="342900" indent="-342900">
              <a:buFont typeface="Arial" panose="020B0604020202020204" pitchFamily="34" charset="0"/>
              <a:buChar char="•"/>
            </a:pPr>
            <a:r>
              <a:rPr lang="en-US" sz="2000" dirty="0" smtClean="0">
                <a:solidFill>
                  <a:schemeClr val="bg1"/>
                </a:solidFill>
              </a:rPr>
              <a:t>Reviewing specific makes and models of equipment to ensure performance goals are met</a:t>
            </a:r>
          </a:p>
          <a:p>
            <a:r>
              <a:rPr lang="en-US" sz="2800" b="1" dirty="0">
                <a:solidFill>
                  <a:schemeClr val="bg1"/>
                </a:solidFill>
              </a:rPr>
              <a:t>	</a:t>
            </a:r>
          </a:p>
        </p:txBody>
      </p:sp>
    </p:spTree>
    <p:extLst>
      <p:ext uri="{BB962C8B-B14F-4D97-AF65-F5344CB8AC3E}">
        <p14:creationId xmlns:p14="http://schemas.microsoft.com/office/powerpoint/2010/main" val="295365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6309420"/>
          </a:xfrm>
          <a:prstGeom prst="rect">
            <a:avLst/>
          </a:prstGeom>
          <a:noFill/>
        </p:spPr>
        <p:txBody>
          <a:bodyPr wrap="square" rtlCol="0">
            <a:spAutoFit/>
          </a:bodyPr>
          <a:lstStyle/>
          <a:p>
            <a:pPr algn="ctr"/>
            <a:r>
              <a:rPr lang="en-US" sz="3600" b="1" dirty="0" smtClean="0">
                <a:solidFill>
                  <a:srgbClr val="FFFF00"/>
                </a:solidFill>
              </a:rPr>
              <a:t>3174 / 3175</a:t>
            </a:r>
          </a:p>
          <a:p>
            <a:endParaRPr lang="en-US" sz="800" b="1" dirty="0" smtClean="0">
              <a:solidFill>
                <a:srgbClr val="00B0F0"/>
              </a:solidFill>
            </a:endParaRPr>
          </a:p>
          <a:p>
            <a:endParaRPr lang="en-US" sz="2400" dirty="0" smtClean="0">
              <a:solidFill>
                <a:schemeClr val="bg1"/>
              </a:solidFill>
            </a:endParaRPr>
          </a:p>
          <a:p>
            <a:r>
              <a:rPr lang="en-US" sz="2800" u="sng" dirty="0" smtClean="0">
                <a:solidFill>
                  <a:schemeClr val="bg1"/>
                </a:solidFill>
              </a:rPr>
              <a:t>Overall concept</a:t>
            </a:r>
            <a:r>
              <a:rPr lang="en-US" sz="2800" dirty="0" smtClean="0">
                <a:solidFill>
                  <a:schemeClr val="bg1"/>
                </a:solidFill>
              </a:rPr>
              <a:t>:  </a:t>
            </a:r>
            <a:r>
              <a:rPr lang="en-US" sz="2800" i="1" dirty="0" smtClean="0">
                <a:solidFill>
                  <a:schemeClr val="bg1"/>
                </a:solidFill>
              </a:rPr>
              <a:t>Provide prescriptive measurement procedures as a default with the option for national approval of new or alternative equipment or methods that meet well-defined performance criteria. </a:t>
            </a:r>
            <a:endParaRPr lang="en-US" sz="2800" i="1" dirty="0">
              <a:solidFill>
                <a:schemeClr val="bg1"/>
              </a:solidFill>
            </a:endParaRPr>
          </a:p>
          <a:p>
            <a:endParaRPr lang="en-US" sz="2800" dirty="0" smtClean="0">
              <a:solidFill>
                <a:schemeClr val="bg1"/>
              </a:solidFill>
            </a:endParaRPr>
          </a:p>
          <a:p>
            <a:r>
              <a:rPr lang="en-US" sz="2800" u="sng" dirty="0">
                <a:solidFill>
                  <a:schemeClr val="bg1"/>
                </a:solidFill>
              </a:rPr>
              <a:t>Oil (default methods)</a:t>
            </a:r>
            <a:r>
              <a:rPr lang="en-US" sz="2800" dirty="0">
                <a:solidFill>
                  <a:schemeClr val="bg1"/>
                </a:solidFill>
              </a:rPr>
              <a:t>:</a:t>
            </a:r>
          </a:p>
          <a:p>
            <a:pPr marL="457200" indent="-457200">
              <a:buFont typeface="Arial" panose="020B0604020202020204" pitchFamily="34" charset="0"/>
              <a:buChar char="•"/>
            </a:pPr>
            <a:r>
              <a:rPr lang="en-US" sz="2800" dirty="0">
                <a:solidFill>
                  <a:schemeClr val="bg1"/>
                </a:solidFill>
              </a:rPr>
              <a:t>Manual tank gauging</a:t>
            </a:r>
          </a:p>
          <a:p>
            <a:pPr marL="457200" indent="-457200">
              <a:buFont typeface="Arial" panose="020B0604020202020204" pitchFamily="34" charset="0"/>
              <a:buChar char="•"/>
            </a:pPr>
            <a:r>
              <a:rPr lang="en-US" sz="2800" dirty="0">
                <a:solidFill>
                  <a:schemeClr val="bg1"/>
                </a:solidFill>
              </a:rPr>
              <a:t>Automatic tank gauging</a:t>
            </a:r>
          </a:p>
          <a:p>
            <a:pPr marL="457200" indent="-457200">
              <a:buFont typeface="Arial" panose="020B0604020202020204" pitchFamily="34" charset="0"/>
              <a:buChar char="•"/>
            </a:pPr>
            <a:r>
              <a:rPr lang="en-US" sz="2800" dirty="0">
                <a:solidFill>
                  <a:schemeClr val="bg1"/>
                </a:solidFill>
              </a:rPr>
              <a:t>LACT with positive displacement meter</a:t>
            </a:r>
          </a:p>
          <a:p>
            <a:pPr marL="457200" indent="-457200">
              <a:buFont typeface="Arial" panose="020B0604020202020204" pitchFamily="34" charset="0"/>
              <a:buChar char="•"/>
            </a:pPr>
            <a:r>
              <a:rPr lang="en-US" sz="2800" dirty="0">
                <a:solidFill>
                  <a:schemeClr val="bg1"/>
                </a:solidFill>
              </a:rPr>
              <a:t>LACT with Coriolis meter</a:t>
            </a:r>
          </a:p>
          <a:p>
            <a:pPr marL="457200" indent="-457200">
              <a:buFont typeface="Arial" panose="020B0604020202020204" pitchFamily="34" charset="0"/>
              <a:buChar char="•"/>
            </a:pPr>
            <a:r>
              <a:rPr lang="en-US" sz="2800" dirty="0">
                <a:solidFill>
                  <a:schemeClr val="bg1"/>
                </a:solidFill>
              </a:rPr>
              <a:t>Stand-alone Coriolis meter	</a:t>
            </a:r>
          </a:p>
          <a:p>
            <a:endParaRPr lang="en-US" sz="2800" b="1" dirty="0">
              <a:solidFill>
                <a:schemeClr val="bg1"/>
              </a:solidFill>
            </a:endParaRPr>
          </a:p>
        </p:txBody>
      </p:sp>
    </p:spTree>
    <p:extLst>
      <p:ext uri="{BB962C8B-B14F-4D97-AF65-F5344CB8AC3E}">
        <p14:creationId xmlns:p14="http://schemas.microsoft.com/office/powerpoint/2010/main" val="28214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3724096"/>
          </a:xfrm>
          <a:prstGeom prst="rect">
            <a:avLst/>
          </a:prstGeom>
          <a:noFill/>
        </p:spPr>
        <p:txBody>
          <a:bodyPr wrap="square" rtlCol="0">
            <a:spAutoFit/>
          </a:bodyPr>
          <a:lstStyle/>
          <a:p>
            <a:pPr algn="ctr"/>
            <a:r>
              <a:rPr lang="en-US" sz="3600" b="1" dirty="0" smtClean="0">
                <a:solidFill>
                  <a:srgbClr val="FFFF00"/>
                </a:solidFill>
              </a:rPr>
              <a:t>3174 </a:t>
            </a:r>
          </a:p>
          <a:p>
            <a:endParaRPr lang="en-US" sz="800" b="1" dirty="0" smtClean="0">
              <a:solidFill>
                <a:srgbClr val="00B0F0"/>
              </a:solidFill>
            </a:endParaRPr>
          </a:p>
          <a:p>
            <a:endParaRPr lang="en-US" sz="2400" dirty="0" smtClean="0">
              <a:solidFill>
                <a:schemeClr val="bg1"/>
              </a:solidFill>
            </a:endParaRPr>
          </a:p>
          <a:p>
            <a:r>
              <a:rPr lang="en-US" sz="2800" u="sng" dirty="0" smtClean="0">
                <a:solidFill>
                  <a:schemeClr val="bg1"/>
                </a:solidFill>
              </a:rPr>
              <a:t>Oil (default methods)</a:t>
            </a:r>
            <a:r>
              <a:rPr lang="en-US" sz="2800" dirty="0" smtClean="0">
                <a:solidFill>
                  <a:schemeClr val="bg1"/>
                </a:solidFill>
              </a:rPr>
              <a:t>:</a:t>
            </a:r>
          </a:p>
          <a:p>
            <a:pPr marL="457200" indent="-457200">
              <a:buFont typeface="Arial" panose="020B0604020202020204" pitchFamily="34" charset="0"/>
              <a:buChar char="•"/>
            </a:pPr>
            <a:r>
              <a:rPr lang="en-US" sz="2800" dirty="0" smtClean="0">
                <a:solidFill>
                  <a:schemeClr val="bg1"/>
                </a:solidFill>
              </a:rPr>
              <a:t>Manual tank gauging</a:t>
            </a:r>
          </a:p>
          <a:p>
            <a:pPr marL="457200" indent="-457200">
              <a:buFont typeface="Arial" panose="020B0604020202020204" pitchFamily="34" charset="0"/>
              <a:buChar char="•"/>
            </a:pPr>
            <a:r>
              <a:rPr lang="en-US" sz="2800" dirty="0" smtClean="0">
                <a:solidFill>
                  <a:schemeClr val="bg1"/>
                </a:solidFill>
              </a:rPr>
              <a:t>Automatic tank gauging</a:t>
            </a:r>
          </a:p>
          <a:p>
            <a:pPr marL="457200" indent="-457200">
              <a:buFont typeface="Arial" panose="020B0604020202020204" pitchFamily="34" charset="0"/>
              <a:buChar char="•"/>
            </a:pPr>
            <a:r>
              <a:rPr lang="en-US" sz="2800" dirty="0" smtClean="0">
                <a:solidFill>
                  <a:schemeClr val="bg1"/>
                </a:solidFill>
              </a:rPr>
              <a:t>LACT with positive displacement meter</a:t>
            </a:r>
          </a:p>
          <a:p>
            <a:pPr marL="457200" indent="-457200">
              <a:buFont typeface="Arial" panose="020B0604020202020204" pitchFamily="34" charset="0"/>
              <a:buChar char="•"/>
            </a:pPr>
            <a:r>
              <a:rPr lang="en-US" sz="2800" dirty="0" smtClean="0">
                <a:solidFill>
                  <a:schemeClr val="bg1"/>
                </a:solidFill>
              </a:rPr>
              <a:t>LACT with Coriolis meter</a:t>
            </a:r>
          </a:p>
          <a:p>
            <a:pPr marL="457200" indent="-457200">
              <a:buFont typeface="Arial" panose="020B0604020202020204" pitchFamily="34" charset="0"/>
              <a:buChar char="•"/>
            </a:pPr>
            <a:r>
              <a:rPr lang="en-US" sz="2800" dirty="0" smtClean="0">
                <a:solidFill>
                  <a:schemeClr val="bg1"/>
                </a:solidFill>
              </a:rPr>
              <a:t>Stand-alone Coriolis meter</a:t>
            </a:r>
            <a:r>
              <a:rPr lang="en-US" sz="2800" dirty="0">
                <a:solidFill>
                  <a:schemeClr val="bg1"/>
                </a:solidFill>
              </a:rPr>
              <a:t>	</a:t>
            </a:r>
          </a:p>
        </p:txBody>
      </p:sp>
    </p:spTree>
    <p:extLst>
      <p:ext uri="{BB962C8B-B14F-4D97-AF65-F5344CB8AC3E}">
        <p14:creationId xmlns:p14="http://schemas.microsoft.com/office/powerpoint/2010/main" val="351914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4154984"/>
          </a:xfrm>
          <a:prstGeom prst="rect">
            <a:avLst/>
          </a:prstGeom>
          <a:noFill/>
        </p:spPr>
        <p:txBody>
          <a:bodyPr wrap="square" rtlCol="0">
            <a:spAutoFit/>
          </a:bodyPr>
          <a:lstStyle/>
          <a:p>
            <a:pPr algn="ctr"/>
            <a:r>
              <a:rPr lang="en-US" sz="3600" b="1" dirty="0" smtClean="0">
                <a:solidFill>
                  <a:srgbClr val="FFFF00"/>
                </a:solidFill>
              </a:rPr>
              <a:t>3174/3175</a:t>
            </a:r>
          </a:p>
          <a:p>
            <a:endParaRPr lang="en-US" sz="800" b="1" dirty="0" smtClean="0">
              <a:solidFill>
                <a:srgbClr val="00B0F0"/>
              </a:solidFill>
            </a:endParaRPr>
          </a:p>
          <a:p>
            <a:endParaRPr lang="en-US" sz="2400" dirty="0" smtClean="0">
              <a:solidFill>
                <a:schemeClr val="bg1"/>
              </a:solidFill>
            </a:endParaRPr>
          </a:p>
          <a:p>
            <a:r>
              <a:rPr lang="en-US" sz="2800" u="sng" dirty="0" smtClean="0">
                <a:solidFill>
                  <a:schemeClr val="bg1"/>
                </a:solidFill>
              </a:rPr>
              <a:t>Gas (default methods)</a:t>
            </a:r>
            <a:r>
              <a:rPr lang="en-US" sz="2800" dirty="0" smtClean="0">
                <a:solidFill>
                  <a:schemeClr val="bg1"/>
                </a:solidFill>
              </a:rPr>
              <a:t>:</a:t>
            </a:r>
          </a:p>
          <a:p>
            <a:pPr marL="457200" indent="-457200">
              <a:buFont typeface="Arial" panose="020B0604020202020204" pitchFamily="34" charset="0"/>
              <a:buChar char="•"/>
            </a:pPr>
            <a:r>
              <a:rPr lang="en-US" sz="2800" dirty="0" smtClean="0">
                <a:solidFill>
                  <a:schemeClr val="bg1"/>
                </a:solidFill>
              </a:rPr>
              <a:t>Flange-tapped orifice meter (primary device)</a:t>
            </a:r>
          </a:p>
          <a:p>
            <a:pPr marL="457200" indent="-457200">
              <a:buFont typeface="Arial" panose="020B0604020202020204" pitchFamily="34" charset="0"/>
              <a:buChar char="•"/>
            </a:pPr>
            <a:r>
              <a:rPr lang="en-US" sz="2800" dirty="0" smtClean="0">
                <a:solidFill>
                  <a:schemeClr val="bg1"/>
                </a:solidFill>
              </a:rPr>
              <a:t>Chart recorders (less than 200 </a:t>
            </a:r>
            <a:r>
              <a:rPr lang="en-US" sz="2800" dirty="0" err="1" smtClean="0">
                <a:solidFill>
                  <a:schemeClr val="bg1"/>
                </a:solidFill>
              </a:rPr>
              <a:t>Mcf</a:t>
            </a:r>
            <a:r>
              <a:rPr lang="en-US" sz="2800" dirty="0" smtClean="0">
                <a:solidFill>
                  <a:schemeClr val="bg1"/>
                </a:solidFill>
              </a:rPr>
              <a:t>/day)</a:t>
            </a:r>
          </a:p>
          <a:p>
            <a:pPr marL="457200" indent="-457200">
              <a:buFont typeface="Arial" panose="020B0604020202020204" pitchFamily="34" charset="0"/>
              <a:buChar char="•"/>
            </a:pPr>
            <a:r>
              <a:rPr lang="en-US" sz="2800" dirty="0" smtClean="0">
                <a:solidFill>
                  <a:schemeClr val="bg1"/>
                </a:solidFill>
              </a:rPr>
              <a:t>Electronic gas measurement (EGM)</a:t>
            </a:r>
          </a:p>
          <a:p>
            <a:pPr marL="457200" indent="-457200">
              <a:buFont typeface="Arial" panose="020B0604020202020204" pitchFamily="34" charset="0"/>
              <a:buChar char="•"/>
            </a:pPr>
            <a:r>
              <a:rPr lang="en-US" sz="2800" dirty="0" smtClean="0">
                <a:solidFill>
                  <a:schemeClr val="bg1"/>
                </a:solidFill>
              </a:rPr>
              <a:t>Standard methods of gas sampling and analysis</a:t>
            </a:r>
          </a:p>
          <a:p>
            <a:pPr marL="457200" indent="-457200">
              <a:buFont typeface="Arial" panose="020B0604020202020204" pitchFamily="34" charset="0"/>
              <a:buChar char="•"/>
            </a:pPr>
            <a:endParaRPr lang="en-US" sz="2800" dirty="0">
              <a:solidFill>
                <a:schemeClr val="bg1"/>
              </a:solidFill>
            </a:endParaRPr>
          </a:p>
          <a:p>
            <a:endParaRPr lang="en-US" sz="2800" dirty="0" smtClean="0">
              <a:solidFill>
                <a:schemeClr val="bg1"/>
              </a:solidFill>
            </a:endParaRPr>
          </a:p>
        </p:txBody>
      </p:sp>
    </p:spTree>
    <p:extLst>
      <p:ext uri="{BB962C8B-B14F-4D97-AF65-F5344CB8AC3E}">
        <p14:creationId xmlns:p14="http://schemas.microsoft.com/office/powerpoint/2010/main" val="18519260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4278094"/>
          </a:xfrm>
          <a:prstGeom prst="rect">
            <a:avLst/>
          </a:prstGeom>
          <a:noFill/>
        </p:spPr>
        <p:txBody>
          <a:bodyPr wrap="square" rtlCol="0">
            <a:spAutoFit/>
          </a:bodyPr>
          <a:lstStyle/>
          <a:p>
            <a:pPr algn="ctr"/>
            <a:r>
              <a:rPr lang="en-US" sz="3600" b="1" dirty="0" smtClean="0">
                <a:solidFill>
                  <a:srgbClr val="FFFF00"/>
                </a:solidFill>
              </a:rPr>
              <a:t>New Technology</a:t>
            </a:r>
          </a:p>
          <a:p>
            <a:endParaRPr lang="en-US" sz="800" b="1" dirty="0" smtClean="0">
              <a:solidFill>
                <a:srgbClr val="00B0F0"/>
              </a:solidFill>
            </a:endParaRPr>
          </a:p>
          <a:p>
            <a:endParaRPr lang="en-US" sz="2400" dirty="0" smtClean="0">
              <a:solidFill>
                <a:schemeClr val="bg1"/>
              </a:solidFill>
            </a:endParaRPr>
          </a:p>
          <a:p>
            <a:pPr marL="457200" indent="-457200">
              <a:buFont typeface="Arial" panose="020B0604020202020204" pitchFamily="34" charset="0"/>
              <a:buChar char="•"/>
            </a:pPr>
            <a:endParaRPr lang="en-US" sz="2800" dirty="0">
              <a:solidFill>
                <a:schemeClr val="bg1"/>
              </a:solidFill>
            </a:endParaRPr>
          </a:p>
          <a:p>
            <a:r>
              <a:rPr lang="en-US" sz="3600" dirty="0">
                <a:solidFill>
                  <a:schemeClr val="bg1"/>
                </a:solidFill>
              </a:rPr>
              <a:t>Production Measurement Team (PMT):  </a:t>
            </a:r>
          </a:p>
          <a:p>
            <a:pPr marL="342900" indent="-342900">
              <a:buFont typeface="Arial" panose="020B0604020202020204" pitchFamily="34" charset="0"/>
              <a:buChar char="•"/>
            </a:pPr>
            <a:r>
              <a:rPr lang="en-US" sz="2800" dirty="0">
                <a:solidFill>
                  <a:schemeClr val="bg1"/>
                </a:solidFill>
              </a:rPr>
              <a:t>Central review body for new equipment and procedures	</a:t>
            </a:r>
          </a:p>
          <a:p>
            <a:pPr marL="342900" indent="-342900">
              <a:buFont typeface="Arial" panose="020B0604020202020204" pitchFamily="34" charset="0"/>
              <a:buChar char="•"/>
            </a:pPr>
            <a:r>
              <a:rPr lang="en-US" sz="2800" dirty="0">
                <a:solidFill>
                  <a:schemeClr val="bg1"/>
                </a:solidFill>
              </a:rPr>
              <a:t>Reviewing specific makes and models of equipment to ensure performance goals are met</a:t>
            </a:r>
          </a:p>
          <a:p>
            <a:endParaRPr lang="en-US" sz="2800" dirty="0" smtClean="0">
              <a:solidFill>
                <a:schemeClr val="bg1"/>
              </a:solidFill>
            </a:endParaRPr>
          </a:p>
        </p:txBody>
      </p:sp>
    </p:spTree>
    <p:extLst>
      <p:ext uri="{BB962C8B-B14F-4D97-AF65-F5344CB8AC3E}">
        <p14:creationId xmlns:p14="http://schemas.microsoft.com/office/powerpoint/2010/main" val="17848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 name="Group 10"/>
          <p:cNvGrpSpPr/>
          <p:nvPr/>
        </p:nvGrpSpPr>
        <p:grpSpPr>
          <a:xfrm>
            <a:off x="526211" y="0"/>
            <a:ext cx="8255480" cy="6586334"/>
            <a:chOff x="526211" y="0"/>
            <a:chExt cx="8255480" cy="6586334"/>
          </a:xfrm>
        </p:grpSpPr>
        <p:sp>
          <p:nvSpPr>
            <p:cNvPr id="3" name="Rectangle 2"/>
            <p:cNvSpPr/>
            <p:nvPr/>
          </p:nvSpPr>
          <p:spPr>
            <a:xfrm>
              <a:off x="526211" y="936032"/>
              <a:ext cx="8255480" cy="5650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2455584" y="0"/>
              <a:ext cx="4586514" cy="830997"/>
            </a:xfrm>
            <a:prstGeom prst="rect">
              <a:avLst/>
            </a:prstGeom>
            <a:noFill/>
          </p:spPr>
          <p:txBody>
            <a:bodyPr wrap="square" rtlCol="0">
              <a:spAutoFit/>
            </a:bodyPr>
            <a:lstStyle/>
            <a:p>
              <a:r>
                <a:rPr lang="en-US" sz="4800" dirty="0" smtClean="0">
                  <a:solidFill>
                    <a:prstClr val="white"/>
                  </a:solidFill>
                </a:rPr>
                <a:t>43 CFR Part 3170</a:t>
              </a:r>
              <a:endParaRPr lang="en-US" sz="4800" dirty="0">
                <a:solidFill>
                  <a:prstClr val="white"/>
                </a:solidFill>
              </a:endParaRPr>
            </a:p>
          </p:txBody>
        </p:sp>
      </p:grpSp>
      <p:grpSp>
        <p:nvGrpSpPr>
          <p:cNvPr id="12" name="Group 11"/>
          <p:cNvGrpSpPr/>
          <p:nvPr/>
        </p:nvGrpSpPr>
        <p:grpSpPr>
          <a:xfrm>
            <a:off x="923026" y="3660008"/>
            <a:ext cx="7548114" cy="1104181"/>
            <a:chOff x="923026" y="3490823"/>
            <a:chExt cx="7548114" cy="1104181"/>
          </a:xfrm>
        </p:grpSpPr>
        <p:sp>
          <p:nvSpPr>
            <p:cNvPr id="7" name="Rectangle 6"/>
            <p:cNvSpPr/>
            <p:nvPr/>
          </p:nvSpPr>
          <p:spPr>
            <a:xfrm>
              <a:off x="923026" y="3490823"/>
              <a:ext cx="7548114"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302588" y="3812080"/>
              <a:ext cx="6806242" cy="461665"/>
            </a:xfrm>
            <a:prstGeom prst="rect">
              <a:avLst/>
            </a:prstGeom>
            <a:noFill/>
          </p:spPr>
          <p:txBody>
            <a:bodyPr wrap="square" rtlCol="0">
              <a:spAutoFit/>
            </a:bodyPr>
            <a:lstStyle/>
            <a:p>
              <a:r>
                <a:rPr lang="en-US" sz="2400" b="1" dirty="0" smtClean="0">
                  <a:solidFill>
                    <a:prstClr val="black"/>
                  </a:solidFill>
                </a:rPr>
                <a:t>Subpart 3174 </a:t>
              </a:r>
              <a:r>
                <a:rPr lang="en-US" sz="2400" dirty="0" smtClean="0">
                  <a:solidFill>
                    <a:prstClr val="black"/>
                  </a:solidFill>
                </a:rPr>
                <a:t>(Onshore Order 4): Oil Measurement </a:t>
              </a:r>
              <a:endParaRPr lang="en-US" sz="2400" dirty="0">
                <a:solidFill>
                  <a:prstClr val="black"/>
                </a:solidFill>
              </a:endParaRPr>
            </a:p>
          </p:txBody>
        </p:sp>
      </p:grpSp>
      <p:grpSp>
        <p:nvGrpSpPr>
          <p:cNvPr id="13" name="Group 12"/>
          <p:cNvGrpSpPr/>
          <p:nvPr/>
        </p:nvGrpSpPr>
        <p:grpSpPr>
          <a:xfrm>
            <a:off x="923026" y="5007706"/>
            <a:ext cx="7548114" cy="1104181"/>
            <a:chOff x="923026" y="5000446"/>
            <a:chExt cx="7548114" cy="1104181"/>
          </a:xfrm>
        </p:grpSpPr>
        <p:sp>
          <p:nvSpPr>
            <p:cNvPr id="9" name="Rectangle 8"/>
            <p:cNvSpPr/>
            <p:nvPr/>
          </p:nvSpPr>
          <p:spPr>
            <a:xfrm>
              <a:off x="923026" y="5000446"/>
              <a:ext cx="7548114"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302588" y="5166435"/>
              <a:ext cx="6806242" cy="830997"/>
            </a:xfrm>
            <a:prstGeom prst="rect">
              <a:avLst/>
            </a:prstGeom>
            <a:noFill/>
          </p:spPr>
          <p:txBody>
            <a:bodyPr wrap="square" rtlCol="0">
              <a:spAutoFit/>
            </a:bodyPr>
            <a:lstStyle/>
            <a:p>
              <a:r>
                <a:rPr lang="en-US" sz="2400" b="1" dirty="0" smtClean="0">
                  <a:solidFill>
                    <a:prstClr val="black"/>
                  </a:solidFill>
                </a:rPr>
                <a:t>Subpart 3175 </a:t>
              </a:r>
              <a:r>
                <a:rPr lang="en-US" sz="2400" dirty="0" smtClean="0">
                  <a:solidFill>
                    <a:prstClr val="black"/>
                  </a:solidFill>
                </a:rPr>
                <a:t>(Onshore Order 5, Statewide NTLs for electronic flow computers): Gas Measurement</a:t>
              </a:r>
              <a:endParaRPr lang="en-US" sz="2400" dirty="0">
                <a:solidFill>
                  <a:prstClr val="black"/>
                </a:solidFill>
              </a:endParaRPr>
            </a:p>
          </p:txBody>
        </p:sp>
      </p:grpSp>
      <p:grpSp>
        <p:nvGrpSpPr>
          <p:cNvPr id="14" name="Group 13"/>
          <p:cNvGrpSpPr/>
          <p:nvPr/>
        </p:nvGrpSpPr>
        <p:grpSpPr>
          <a:xfrm>
            <a:off x="785004" y="1252189"/>
            <a:ext cx="7927675" cy="2173182"/>
            <a:chOff x="785004" y="1252189"/>
            <a:chExt cx="7927675" cy="2173182"/>
          </a:xfrm>
        </p:grpSpPr>
        <p:sp>
          <p:nvSpPr>
            <p:cNvPr id="5" name="Rectangle 4"/>
            <p:cNvSpPr/>
            <p:nvPr/>
          </p:nvSpPr>
          <p:spPr>
            <a:xfrm>
              <a:off x="923026" y="2356370"/>
              <a:ext cx="7548114" cy="1069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302588" y="2485756"/>
              <a:ext cx="7047782" cy="830997"/>
            </a:xfrm>
            <a:prstGeom prst="rect">
              <a:avLst/>
            </a:prstGeom>
            <a:noFill/>
          </p:spPr>
          <p:txBody>
            <a:bodyPr wrap="square" rtlCol="0">
              <a:spAutoFit/>
            </a:bodyPr>
            <a:lstStyle/>
            <a:p>
              <a:r>
                <a:rPr lang="en-US" sz="2400" b="1" dirty="0" smtClean="0">
                  <a:solidFill>
                    <a:prstClr val="black"/>
                  </a:solidFill>
                </a:rPr>
                <a:t>Subpart 3173</a:t>
              </a:r>
              <a:r>
                <a:rPr lang="en-US" sz="2400" dirty="0" smtClean="0">
                  <a:solidFill>
                    <a:prstClr val="black"/>
                  </a:solidFill>
                </a:rPr>
                <a:t> (Onshore Order 3): Site security, FMP, Commingling, Off-lease measurement </a:t>
              </a:r>
              <a:endParaRPr lang="en-US" sz="2400" dirty="0">
                <a:solidFill>
                  <a:prstClr val="black"/>
                </a:solidFill>
              </a:endParaRPr>
            </a:p>
          </p:txBody>
        </p:sp>
        <p:sp>
          <p:nvSpPr>
            <p:cNvPr id="15" name="Rectangle 14"/>
            <p:cNvSpPr/>
            <p:nvPr/>
          </p:nvSpPr>
          <p:spPr>
            <a:xfrm>
              <a:off x="923026" y="1252189"/>
              <a:ext cx="7548114" cy="1104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785004" y="1414632"/>
              <a:ext cx="7927675" cy="7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Subpart 3170</a:t>
              </a:r>
              <a:r>
                <a:rPr lang="en-US" sz="2400" dirty="0" smtClean="0">
                  <a:solidFill>
                    <a:prstClr val="black"/>
                  </a:solidFill>
                </a:rPr>
                <a:t>: Definitions, recordkeeping, bypass and tampering, variances, appeals, enforcement </a:t>
              </a:r>
              <a:endParaRPr lang="en-US" sz="2400" dirty="0">
                <a:solidFill>
                  <a:prstClr val="black"/>
                </a:solidFill>
              </a:endParaRPr>
            </a:p>
          </p:txBody>
        </p:sp>
      </p:grpSp>
    </p:spTree>
    <p:extLst>
      <p:ext uri="{BB962C8B-B14F-4D97-AF65-F5344CB8AC3E}">
        <p14:creationId xmlns:p14="http://schemas.microsoft.com/office/powerpoint/2010/main" val="14259517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6309420"/>
          </a:xfrm>
          <a:prstGeom prst="rect">
            <a:avLst/>
          </a:prstGeom>
          <a:noFill/>
        </p:spPr>
        <p:txBody>
          <a:bodyPr wrap="square" rtlCol="0">
            <a:spAutoFit/>
          </a:bodyPr>
          <a:lstStyle/>
          <a:p>
            <a:pPr algn="ctr"/>
            <a:r>
              <a:rPr lang="en-US" sz="3600" b="1" dirty="0" smtClean="0">
                <a:solidFill>
                  <a:srgbClr val="FFFF00"/>
                </a:solidFill>
              </a:rPr>
              <a:t>Approval Process</a:t>
            </a:r>
          </a:p>
          <a:p>
            <a:endParaRPr lang="en-US" sz="800" b="1" dirty="0" smtClean="0">
              <a:solidFill>
                <a:srgbClr val="00B0F0"/>
              </a:solidFill>
            </a:endParaRPr>
          </a:p>
          <a:p>
            <a:endParaRPr lang="en-US" sz="24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Operators or manufacturers request approval of a specific make, model, and size of device or a new method</a:t>
            </a:r>
          </a:p>
          <a:p>
            <a:pPr marL="457200" indent="-457200">
              <a:buFont typeface="Arial" panose="020B0604020202020204" pitchFamily="34" charset="0"/>
              <a:buChar char="•"/>
            </a:pPr>
            <a:r>
              <a:rPr lang="en-US" sz="2800" dirty="0" smtClean="0">
                <a:solidFill>
                  <a:schemeClr val="bg1"/>
                </a:solidFill>
              </a:rPr>
              <a:t>Request includes data – primarily from independent laboratories</a:t>
            </a:r>
          </a:p>
          <a:p>
            <a:pPr marL="457200" indent="-457200">
              <a:buFont typeface="Arial" panose="020B0604020202020204" pitchFamily="34" charset="0"/>
              <a:buChar char="•"/>
            </a:pPr>
            <a:r>
              <a:rPr lang="en-US" sz="2800" dirty="0" smtClean="0">
                <a:solidFill>
                  <a:schemeClr val="bg1"/>
                </a:solidFill>
              </a:rPr>
              <a:t>PMT reviews data to determine if the device meets performance goals</a:t>
            </a:r>
          </a:p>
          <a:p>
            <a:pPr marL="457200" indent="-457200">
              <a:buFont typeface="Arial" panose="020B0604020202020204" pitchFamily="34" charset="0"/>
              <a:buChar char="•"/>
            </a:pPr>
            <a:r>
              <a:rPr lang="en-US" sz="2800" dirty="0" smtClean="0">
                <a:solidFill>
                  <a:schemeClr val="bg1"/>
                </a:solidFill>
              </a:rPr>
              <a:t>Recommends approval or denial to the BLM</a:t>
            </a:r>
          </a:p>
          <a:p>
            <a:pPr marL="457200" indent="-457200">
              <a:buFont typeface="Arial" panose="020B0604020202020204" pitchFamily="34" charset="0"/>
              <a:buChar char="•"/>
            </a:pPr>
            <a:r>
              <a:rPr lang="en-US" sz="2800" dirty="0" smtClean="0">
                <a:solidFill>
                  <a:schemeClr val="bg1"/>
                </a:solidFill>
              </a:rPr>
              <a:t>If approved, the BLM posts that make, model, size of device, or measurement method, on a website </a:t>
            </a:r>
          </a:p>
          <a:p>
            <a:pPr marL="457200" indent="-457200">
              <a:buFont typeface="Arial" panose="020B0604020202020204" pitchFamily="34" charset="0"/>
              <a:buChar char="•"/>
            </a:pPr>
            <a:r>
              <a:rPr lang="en-US" sz="2800" dirty="0" smtClean="0">
                <a:solidFill>
                  <a:schemeClr val="bg1"/>
                </a:solidFill>
              </a:rPr>
              <a:t>Once posted, any operator can use that device or method with no further review</a:t>
            </a:r>
          </a:p>
        </p:txBody>
      </p:sp>
    </p:spTree>
    <p:extLst>
      <p:ext uri="{BB962C8B-B14F-4D97-AF65-F5344CB8AC3E}">
        <p14:creationId xmlns:p14="http://schemas.microsoft.com/office/powerpoint/2010/main" val="35648221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0" y="31173"/>
            <a:ext cx="9168190" cy="6079958"/>
          </a:xfrm>
          <a:prstGeom prst="rect">
            <a:avLst/>
          </a:prstGeom>
        </p:spPr>
      </p:pic>
      <p:sp>
        <p:nvSpPr>
          <p:cNvPr id="3" name="TextBox 2"/>
          <p:cNvSpPr txBox="1"/>
          <p:nvPr/>
        </p:nvSpPr>
        <p:spPr>
          <a:xfrm>
            <a:off x="3079200" y="353291"/>
            <a:ext cx="2961409" cy="1077218"/>
          </a:xfrm>
          <a:prstGeom prst="rect">
            <a:avLst/>
          </a:prstGeom>
          <a:solidFill>
            <a:schemeClr val="bg1"/>
          </a:solidFill>
        </p:spPr>
        <p:txBody>
          <a:bodyPr wrap="square" rtlCol="0">
            <a:spAutoFit/>
          </a:bodyPr>
          <a:lstStyle/>
          <a:p>
            <a:r>
              <a:rPr lang="en-US" sz="3200" dirty="0" smtClean="0">
                <a:solidFill>
                  <a:schemeClr val="bg1"/>
                </a:solidFill>
                <a:hlinkClick r:id="rId3"/>
              </a:rPr>
              <a:t>www.blm.gov-</a:t>
            </a:r>
            <a:r>
              <a:rPr lang="en-US" sz="3200" dirty="0" smtClean="0">
                <a:solidFill>
                  <a:srgbClr val="0099FF"/>
                </a:solidFill>
              </a:rPr>
              <a:t>&gt; Programs</a:t>
            </a:r>
            <a:endParaRPr lang="en-US" sz="3200" dirty="0">
              <a:solidFill>
                <a:srgbClr val="0099FF"/>
              </a:solidFill>
            </a:endParaRPr>
          </a:p>
        </p:txBody>
      </p:sp>
    </p:spTree>
    <p:extLst>
      <p:ext uri="{BB962C8B-B14F-4D97-AF65-F5344CB8AC3E}">
        <p14:creationId xmlns:p14="http://schemas.microsoft.com/office/powerpoint/2010/main" val="9143760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3170099"/>
          </a:xfrm>
          <a:prstGeom prst="rect">
            <a:avLst/>
          </a:prstGeom>
          <a:noFill/>
        </p:spPr>
        <p:txBody>
          <a:bodyPr wrap="square" rtlCol="0">
            <a:spAutoFit/>
          </a:bodyPr>
          <a:lstStyle/>
          <a:p>
            <a:pPr algn="ctr"/>
            <a:r>
              <a:rPr lang="en-US" sz="3600" b="1" dirty="0" smtClean="0">
                <a:solidFill>
                  <a:srgbClr val="FFFF00"/>
                </a:solidFill>
              </a:rPr>
              <a:t>3170.6 – Variances</a:t>
            </a:r>
          </a:p>
          <a:p>
            <a:endParaRPr lang="en-US" sz="800" b="1" dirty="0" smtClean="0">
              <a:solidFill>
                <a:srgbClr val="00B0F0"/>
              </a:solidFill>
            </a:endParaRPr>
          </a:p>
          <a:p>
            <a:endParaRPr lang="en-US" sz="24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Variances are only for meter-specific local issues and are issued by the local field office</a:t>
            </a:r>
          </a:p>
          <a:p>
            <a:pPr marL="342900" indent="-342900">
              <a:buFont typeface="Arial" panose="020B0604020202020204" pitchFamily="34" charset="0"/>
              <a:buChar char="•"/>
            </a:pPr>
            <a:r>
              <a:rPr lang="en-US" sz="2800" dirty="0" smtClean="0">
                <a:solidFill>
                  <a:schemeClr val="bg1"/>
                </a:solidFill>
              </a:rPr>
              <a:t>Must meet or exceed the performance goals </a:t>
            </a:r>
          </a:p>
          <a:p>
            <a:endParaRPr lang="en-US" sz="2400" dirty="0">
              <a:solidFill>
                <a:schemeClr val="bg1"/>
              </a:solidFill>
            </a:endParaRPr>
          </a:p>
          <a:p>
            <a:r>
              <a:rPr lang="en-US" sz="2400" b="1" dirty="0">
                <a:solidFill>
                  <a:schemeClr val="bg1"/>
                </a:solidFill>
              </a:rPr>
              <a:t>	</a:t>
            </a:r>
          </a:p>
        </p:txBody>
      </p:sp>
    </p:spTree>
    <p:extLst>
      <p:ext uri="{BB962C8B-B14F-4D97-AF65-F5344CB8AC3E}">
        <p14:creationId xmlns:p14="http://schemas.microsoft.com/office/powerpoint/2010/main" val="28849554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52334" y="2391087"/>
            <a:ext cx="8255237" cy="1446550"/>
          </a:xfrm>
          <a:prstGeom prst="rect">
            <a:avLst/>
          </a:prstGeom>
          <a:noFill/>
        </p:spPr>
        <p:txBody>
          <a:bodyPr wrap="square" rtlCol="0">
            <a:spAutoFit/>
          </a:bodyPr>
          <a:lstStyle/>
          <a:p>
            <a:pPr algn="ctr"/>
            <a:r>
              <a:rPr lang="en-US" sz="4400" b="1" dirty="0" smtClean="0">
                <a:solidFill>
                  <a:srgbClr val="FFFF00"/>
                </a:solidFill>
              </a:rPr>
              <a:t>Recordkeeping</a:t>
            </a:r>
          </a:p>
          <a:p>
            <a:pPr algn="ctr"/>
            <a:r>
              <a:rPr lang="en-US" sz="4400" b="1" dirty="0" smtClean="0">
                <a:solidFill>
                  <a:srgbClr val="FFFF00"/>
                </a:solidFill>
              </a:rPr>
              <a:t>(3170)</a:t>
            </a:r>
            <a:endParaRPr lang="en-US" sz="4400" b="1" dirty="0">
              <a:solidFill>
                <a:schemeClr val="bg1"/>
              </a:solidFill>
            </a:endParaRPr>
          </a:p>
        </p:txBody>
      </p:sp>
    </p:spTree>
    <p:extLst>
      <p:ext uri="{BB962C8B-B14F-4D97-AF65-F5344CB8AC3E}">
        <p14:creationId xmlns:p14="http://schemas.microsoft.com/office/powerpoint/2010/main" val="15896010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5816977"/>
          </a:xfrm>
          <a:prstGeom prst="rect">
            <a:avLst/>
          </a:prstGeom>
          <a:noFill/>
        </p:spPr>
        <p:txBody>
          <a:bodyPr wrap="square" rtlCol="0">
            <a:spAutoFit/>
          </a:bodyPr>
          <a:lstStyle/>
          <a:p>
            <a:pPr algn="ctr"/>
            <a:r>
              <a:rPr lang="en-US" sz="3600" b="1" dirty="0" smtClean="0">
                <a:solidFill>
                  <a:srgbClr val="FFFF00"/>
                </a:solidFill>
              </a:rPr>
              <a:t>3170.7 – Recordkeeping</a:t>
            </a:r>
          </a:p>
          <a:p>
            <a:endParaRPr lang="en-US" sz="800" b="1" dirty="0" smtClean="0">
              <a:solidFill>
                <a:srgbClr val="00B0F0"/>
              </a:solidFill>
            </a:endParaRPr>
          </a:p>
          <a:p>
            <a:endParaRPr lang="en-US" sz="24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Recordkeeping is the responsibility of lessees, operators, purchasers, transporters, and any other person directly involved in producing, transporting, selling, or measuring oil and gas through the FMP or the point of first sale, whichever is later. </a:t>
            </a:r>
          </a:p>
          <a:p>
            <a:pPr marL="342900" indent="-342900">
              <a:buFont typeface="Arial" panose="020B0604020202020204" pitchFamily="34" charset="0"/>
              <a:buChar char="•"/>
            </a:pPr>
            <a:endParaRPr lang="en-US" sz="2800" dirty="0">
              <a:solidFill>
                <a:schemeClr val="bg1"/>
              </a:solidFill>
            </a:endParaRPr>
          </a:p>
          <a:p>
            <a:pPr marL="342900" indent="-342900">
              <a:buFont typeface="Arial" panose="020B0604020202020204" pitchFamily="34" charset="0"/>
              <a:buChar char="•"/>
            </a:pPr>
            <a:r>
              <a:rPr lang="en-US" sz="2800" dirty="0" smtClean="0">
                <a:solidFill>
                  <a:schemeClr val="bg1"/>
                </a:solidFill>
              </a:rPr>
              <a:t>Retention period (generally):</a:t>
            </a:r>
          </a:p>
          <a:p>
            <a:pPr marL="800100" lvl="1" indent="-342900">
              <a:buFont typeface="Arial" panose="020B0604020202020204" pitchFamily="34" charset="0"/>
              <a:buChar char="•"/>
            </a:pPr>
            <a:r>
              <a:rPr lang="en-US" sz="2800" dirty="0" smtClean="0">
                <a:solidFill>
                  <a:schemeClr val="bg1"/>
                </a:solidFill>
              </a:rPr>
              <a:t>7 years for Federal leases</a:t>
            </a:r>
          </a:p>
          <a:p>
            <a:pPr marL="800100" lvl="1" indent="-342900">
              <a:buFont typeface="Arial" panose="020B0604020202020204" pitchFamily="34" charset="0"/>
              <a:buChar char="•"/>
            </a:pPr>
            <a:r>
              <a:rPr lang="en-US" sz="2800" dirty="0" smtClean="0">
                <a:solidFill>
                  <a:schemeClr val="bg1"/>
                </a:solidFill>
              </a:rPr>
              <a:t>6 years for Indian leases</a:t>
            </a:r>
            <a:r>
              <a:rPr lang="en-US" sz="2800" dirty="0">
                <a:solidFill>
                  <a:schemeClr val="bg1"/>
                </a:solidFill>
              </a:rPr>
              <a:t>	</a:t>
            </a:r>
            <a:endParaRPr lang="en-US" sz="2800" dirty="0" smtClean="0">
              <a:solidFill>
                <a:schemeClr val="bg1"/>
              </a:solidFill>
            </a:endParaRPr>
          </a:p>
          <a:p>
            <a:r>
              <a:rPr lang="en-US" sz="2800" dirty="0">
                <a:solidFill>
                  <a:schemeClr val="bg1"/>
                </a:solidFill>
              </a:rPr>
              <a:t>	</a:t>
            </a:r>
            <a:endParaRPr lang="en-US" sz="2800" dirty="0" smtClean="0">
              <a:solidFill>
                <a:schemeClr val="bg1"/>
              </a:solidFill>
            </a:endParaRPr>
          </a:p>
          <a:p>
            <a:r>
              <a:rPr lang="en-US" sz="2400" b="1" dirty="0">
                <a:solidFill>
                  <a:schemeClr val="bg1"/>
                </a:solidFill>
              </a:rPr>
              <a:t>	</a:t>
            </a:r>
          </a:p>
        </p:txBody>
      </p:sp>
    </p:spTree>
    <p:extLst>
      <p:ext uri="{BB962C8B-B14F-4D97-AF65-F5344CB8AC3E}">
        <p14:creationId xmlns:p14="http://schemas.microsoft.com/office/powerpoint/2010/main" val="20033310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1"/>
            <a:ext cx="8541888" cy="4154984"/>
          </a:xfrm>
          <a:prstGeom prst="rect">
            <a:avLst/>
          </a:prstGeom>
          <a:noFill/>
        </p:spPr>
        <p:txBody>
          <a:bodyPr wrap="square" rtlCol="0">
            <a:spAutoFit/>
          </a:bodyPr>
          <a:lstStyle/>
          <a:p>
            <a:pPr algn="ctr"/>
            <a:r>
              <a:rPr lang="en-US" sz="3600" b="1" dirty="0" smtClean="0">
                <a:solidFill>
                  <a:srgbClr val="FFFF00"/>
                </a:solidFill>
              </a:rPr>
              <a:t>3163 – Noncompliance and Civil Penalties</a:t>
            </a:r>
          </a:p>
          <a:p>
            <a:endParaRPr lang="en-US" sz="800" b="1" dirty="0" smtClean="0">
              <a:solidFill>
                <a:srgbClr val="00B0F0"/>
              </a:solidFill>
            </a:endParaRPr>
          </a:p>
          <a:p>
            <a:endParaRPr lang="en-US" sz="24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BLM can issue incidents of noncompliance (INC) to and assess civil penalties on “any person”, not just operators</a:t>
            </a:r>
          </a:p>
          <a:p>
            <a:pPr marL="342900" indent="-342900">
              <a:buFont typeface="Arial" panose="020B0604020202020204" pitchFamily="34" charset="0"/>
              <a:buChar char="•"/>
            </a:pPr>
            <a:r>
              <a:rPr lang="en-US" sz="2800" dirty="0" smtClean="0">
                <a:solidFill>
                  <a:schemeClr val="bg1"/>
                </a:solidFill>
              </a:rPr>
              <a:t>“Any person” includes purchasers and transporters for recordkeeping violations only</a:t>
            </a:r>
          </a:p>
          <a:p>
            <a:pPr marL="342900" indent="-342900">
              <a:buFont typeface="Arial" panose="020B0604020202020204" pitchFamily="34" charset="0"/>
              <a:buChar char="•"/>
            </a:pPr>
            <a:r>
              <a:rPr lang="en-US" sz="2800" dirty="0" smtClean="0">
                <a:solidFill>
                  <a:schemeClr val="bg1"/>
                </a:solidFill>
              </a:rPr>
              <a:t>“Any person” includes contractors working on behalf on an operator</a:t>
            </a:r>
          </a:p>
        </p:txBody>
      </p:sp>
    </p:spTree>
    <p:extLst>
      <p:ext uri="{BB962C8B-B14F-4D97-AF65-F5344CB8AC3E}">
        <p14:creationId xmlns:p14="http://schemas.microsoft.com/office/powerpoint/2010/main" val="31689324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87"/>
          <p:cNvSpPr>
            <a:spLocks noChangeArrowheads="1"/>
          </p:cNvSpPr>
          <p:nvPr/>
        </p:nvSpPr>
        <p:spPr bwMode="auto">
          <a:xfrm>
            <a:off x="1253071" y="2100501"/>
            <a:ext cx="6607771" cy="14773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800" b="1" dirty="0" smtClean="0">
                <a:solidFill>
                  <a:srgbClr val="FFFF00"/>
                </a:solidFill>
                <a:latin typeface="Calibri" pitchFamily="34" charset="0"/>
              </a:rPr>
              <a:t>End-of-Month Inventories</a:t>
            </a:r>
          </a:p>
          <a:p>
            <a:pPr marL="0" marR="0" lvl="0" indent="0" algn="ctr" defTabSz="914400" rtl="0" eaLnBrk="1" fontAlgn="base" latinLnBrk="0" hangingPunct="1">
              <a:lnSpc>
                <a:spcPct val="100000"/>
              </a:lnSpc>
              <a:spcBef>
                <a:spcPct val="0"/>
              </a:spcBef>
              <a:spcAft>
                <a:spcPct val="0"/>
              </a:spcAft>
              <a:buClrTx/>
              <a:buSzTx/>
              <a:buFontTx/>
              <a:buNone/>
              <a:tabLst/>
            </a:pPr>
            <a:r>
              <a:rPr lang="en-US" sz="4800" b="1" dirty="0" smtClean="0">
                <a:solidFill>
                  <a:srgbClr val="FFFF00"/>
                </a:solidFill>
                <a:latin typeface="Calibri" pitchFamily="34" charset="0"/>
              </a:rPr>
              <a:t>(3173)</a:t>
            </a:r>
            <a:endParaRPr kumimoji="0" lang="en-US" sz="4000" b="1"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5996559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52539" y="177030"/>
            <a:ext cx="8541888" cy="3354765"/>
          </a:xfrm>
          <a:prstGeom prst="rect">
            <a:avLst/>
          </a:prstGeom>
          <a:noFill/>
        </p:spPr>
        <p:txBody>
          <a:bodyPr wrap="square" rtlCol="0">
            <a:spAutoFit/>
          </a:bodyPr>
          <a:lstStyle/>
          <a:p>
            <a:pPr algn="ctr"/>
            <a:r>
              <a:rPr lang="en-US" sz="3600" b="1" dirty="0" smtClean="0">
                <a:solidFill>
                  <a:srgbClr val="FFFF00"/>
                </a:solidFill>
              </a:rPr>
              <a:t>3173.9 – End of Month Inventory</a:t>
            </a:r>
          </a:p>
          <a:p>
            <a:endParaRPr lang="en-US" sz="800" b="1" dirty="0" smtClean="0">
              <a:solidFill>
                <a:srgbClr val="00B0F0"/>
              </a:solidFill>
            </a:endParaRPr>
          </a:p>
          <a:p>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Required for each lease, CA, PA</a:t>
            </a:r>
          </a:p>
          <a:p>
            <a:pPr marL="342900" indent="-342900">
              <a:buFont typeface="Arial" panose="020B0604020202020204" pitchFamily="34" charset="0"/>
              <a:buChar char="•"/>
            </a:pPr>
            <a:r>
              <a:rPr lang="en-US" sz="2400" dirty="0" smtClean="0">
                <a:solidFill>
                  <a:schemeClr val="bg1"/>
                </a:solidFill>
              </a:rPr>
              <a:t>Must obtain through gauging (manual or automatic)</a:t>
            </a:r>
          </a:p>
          <a:p>
            <a:pPr marL="342900" indent="-342900">
              <a:buFont typeface="Arial" panose="020B0604020202020204" pitchFamily="34" charset="0"/>
              <a:buChar char="•"/>
            </a:pPr>
            <a:r>
              <a:rPr lang="en-US" sz="2400" dirty="0" smtClean="0">
                <a:solidFill>
                  <a:schemeClr val="bg1"/>
                </a:solidFill>
              </a:rPr>
              <a:t>Total Observed Volume (TOV):</a:t>
            </a:r>
          </a:p>
          <a:p>
            <a:pPr marL="800100" lvl="1" indent="-342900">
              <a:buFont typeface="Arial" panose="020B0604020202020204" pitchFamily="34" charset="0"/>
              <a:buChar char="•"/>
            </a:pPr>
            <a:r>
              <a:rPr lang="en-US" sz="2400" dirty="0" smtClean="0">
                <a:solidFill>
                  <a:schemeClr val="bg1"/>
                </a:solidFill>
              </a:rPr>
              <a:t>Does not have to follow procedures in 3174</a:t>
            </a:r>
          </a:p>
          <a:p>
            <a:pPr marL="800100" lvl="1" indent="-342900">
              <a:buFont typeface="Arial" panose="020B0604020202020204" pitchFamily="34" charset="0"/>
              <a:buChar char="•"/>
            </a:pPr>
            <a:r>
              <a:rPr lang="en-US" sz="2400" dirty="0" smtClean="0">
                <a:solidFill>
                  <a:schemeClr val="bg1"/>
                </a:solidFill>
              </a:rPr>
              <a:t>Based only in liquid level and tank strapping table</a:t>
            </a:r>
          </a:p>
          <a:p>
            <a:pPr marL="342900" indent="-342900">
              <a:buFont typeface="Arial" panose="020B0604020202020204" pitchFamily="34" charset="0"/>
              <a:buChar char="•"/>
            </a:pPr>
            <a:r>
              <a:rPr lang="en-US" sz="2400" dirty="0" smtClean="0">
                <a:solidFill>
                  <a:schemeClr val="bg1"/>
                </a:solidFill>
              </a:rPr>
              <a:t>Timing (Option 1):</a:t>
            </a:r>
            <a:r>
              <a:rPr lang="en-US" sz="2400" dirty="0">
                <a:solidFill>
                  <a:schemeClr val="bg1"/>
                </a:solidFill>
              </a:rPr>
              <a:t>	</a:t>
            </a:r>
            <a:endParaRPr lang="en-US" sz="2400" dirty="0" smtClean="0">
              <a:solidFill>
                <a:schemeClr val="bg1"/>
              </a:solidFill>
            </a:endParaRPr>
          </a:p>
        </p:txBody>
      </p:sp>
      <p:grpSp>
        <p:nvGrpSpPr>
          <p:cNvPr id="10" name="Group 9"/>
          <p:cNvGrpSpPr/>
          <p:nvPr/>
        </p:nvGrpSpPr>
        <p:grpSpPr>
          <a:xfrm>
            <a:off x="737755" y="3293917"/>
            <a:ext cx="8001000" cy="3203285"/>
            <a:chOff x="737755" y="3293917"/>
            <a:chExt cx="8001000" cy="3203285"/>
          </a:xfrm>
        </p:grpSpPr>
        <p:grpSp>
          <p:nvGrpSpPr>
            <p:cNvPr id="31" name="Group 30"/>
            <p:cNvGrpSpPr/>
            <p:nvPr/>
          </p:nvGrpSpPr>
          <p:grpSpPr>
            <a:xfrm>
              <a:off x="737755" y="3293917"/>
              <a:ext cx="8001000" cy="3203285"/>
              <a:chOff x="737755" y="3293917"/>
              <a:chExt cx="8001000" cy="3203285"/>
            </a:xfrm>
          </p:grpSpPr>
          <p:sp>
            <p:nvSpPr>
              <p:cNvPr id="19" name="TextBox 18"/>
              <p:cNvSpPr txBox="1"/>
              <p:nvPr/>
            </p:nvSpPr>
            <p:spPr>
              <a:xfrm>
                <a:off x="5382488" y="3293917"/>
                <a:ext cx="1423555" cy="461665"/>
              </a:xfrm>
              <a:prstGeom prst="rect">
                <a:avLst/>
              </a:prstGeom>
              <a:noFill/>
            </p:spPr>
            <p:txBody>
              <a:bodyPr wrap="square" rtlCol="0">
                <a:spAutoFit/>
              </a:bodyPr>
              <a:lstStyle/>
              <a:p>
                <a:r>
                  <a:rPr lang="en-US" sz="2400" dirty="0" smtClean="0">
                    <a:solidFill>
                      <a:schemeClr val="bg1"/>
                    </a:solidFill>
                  </a:rPr>
                  <a:t>±3 days</a:t>
                </a:r>
                <a:endParaRPr lang="en-US" sz="2400" dirty="0">
                  <a:solidFill>
                    <a:schemeClr val="bg1"/>
                  </a:solidFill>
                </a:endParaRPr>
              </a:p>
            </p:txBody>
          </p:sp>
          <p:grpSp>
            <p:nvGrpSpPr>
              <p:cNvPr id="30" name="Group 29"/>
              <p:cNvGrpSpPr/>
              <p:nvPr/>
            </p:nvGrpSpPr>
            <p:grpSpPr>
              <a:xfrm>
                <a:off x="737755" y="3449782"/>
                <a:ext cx="8001000" cy="3047420"/>
                <a:chOff x="737755" y="3449782"/>
                <a:chExt cx="8001000" cy="3047420"/>
              </a:xfrm>
            </p:grpSpPr>
            <p:sp>
              <p:nvSpPr>
                <p:cNvPr id="3" name="Rectangle 2"/>
                <p:cNvSpPr/>
                <p:nvPr/>
              </p:nvSpPr>
              <p:spPr>
                <a:xfrm>
                  <a:off x="737755" y="4031673"/>
                  <a:ext cx="8001000" cy="1880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2"/>
                  <a:endCxn id="3" idx="0"/>
                </p:cNvCxnSpPr>
                <p:nvPr/>
              </p:nvCxnSpPr>
              <p:spPr>
                <a:xfrm flipV="1">
                  <a:off x="4738255" y="4031673"/>
                  <a:ext cx="0" cy="18807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3195" y="5912427"/>
                  <a:ext cx="1445805" cy="584775"/>
                </a:xfrm>
                <a:prstGeom prst="rect">
                  <a:avLst/>
                </a:prstGeom>
                <a:noFill/>
              </p:spPr>
              <p:txBody>
                <a:bodyPr wrap="square" rtlCol="0">
                  <a:spAutoFit/>
                </a:bodyPr>
                <a:lstStyle/>
                <a:p>
                  <a:r>
                    <a:rPr lang="en-US" sz="3200" dirty="0" smtClean="0">
                      <a:solidFill>
                        <a:schemeClr val="bg1"/>
                      </a:solidFill>
                    </a:rPr>
                    <a:t>March</a:t>
                  </a:r>
                  <a:endParaRPr lang="en-US" sz="3200" dirty="0">
                    <a:solidFill>
                      <a:schemeClr val="bg1"/>
                    </a:solidFill>
                  </a:endParaRPr>
                </a:p>
              </p:txBody>
            </p:sp>
            <p:sp>
              <p:nvSpPr>
                <p:cNvPr id="7" name="TextBox 6"/>
                <p:cNvSpPr txBox="1"/>
                <p:nvPr/>
              </p:nvSpPr>
              <p:spPr>
                <a:xfrm>
                  <a:off x="6073749" y="5912426"/>
                  <a:ext cx="1445805" cy="584775"/>
                </a:xfrm>
                <a:prstGeom prst="rect">
                  <a:avLst/>
                </a:prstGeom>
                <a:noFill/>
              </p:spPr>
              <p:txBody>
                <a:bodyPr wrap="square" rtlCol="0">
                  <a:spAutoFit/>
                </a:bodyPr>
                <a:lstStyle/>
                <a:p>
                  <a:r>
                    <a:rPr lang="en-US" sz="3200" dirty="0" smtClean="0">
                      <a:solidFill>
                        <a:schemeClr val="bg1"/>
                      </a:solidFill>
                    </a:rPr>
                    <a:t>April</a:t>
                  </a:r>
                  <a:endParaRPr lang="en-US" sz="3200" dirty="0">
                    <a:solidFill>
                      <a:schemeClr val="bg1"/>
                    </a:solidFill>
                  </a:endParaRPr>
                </a:p>
              </p:txBody>
            </p:sp>
            <p:cxnSp>
              <p:nvCxnSpPr>
                <p:cNvPr id="8" name="Straight Connector 7"/>
                <p:cNvCxnSpPr/>
                <p:nvPr/>
              </p:nvCxnSpPr>
              <p:spPr>
                <a:xfrm flipV="1">
                  <a:off x="4495801" y="4033405"/>
                  <a:ext cx="0" cy="18807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970320" y="4033405"/>
                  <a:ext cx="0" cy="18807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75019" y="3449782"/>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70320" y="3463637"/>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007427" y="3479408"/>
                  <a:ext cx="467592" cy="104775"/>
                  <a:chOff x="4007427" y="3479408"/>
                  <a:chExt cx="467592" cy="104775"/>
                </a:xfrm>
              </p:grpSpPr>
              <p:cxnSp>
                <p:nvCxnSpPr>
                  <p:cNvPr id="13" name="Straight Connector 12"/>
                  <p:cNvCxnSpPr/>
                  <p:nvPr/>
                </p:nvCxnSpPr>
                <p:spPr>
                  <a:xfrm rot="5400000">
                    <a:off x="4241223" y="3298001"/>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5400000">
                    <a:off x="4322619" y="3431783"/>
                    <a:ext cx="104775" cy="2000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flipH="1">
                  <a:off x="4970320" y="3479409"/>
                  <a:ext cx="467592" cy="104775"/>
                  <a:chOff x="4007427" y="3479408"/>
                  <a:chExt cx="467592" cy="104775"/>
                </a:xfrm>
              </p:grpSpPr>
              <p:cxnSp>
                <p:nvCxnSpPr>
                  <p:cNvPr id="17" name="Straight Connector 16"/>
                  <p:cNvCxnSpPr/>
                  <p:nvPr/>
                </p:nvCxnSpPr>
                <p:spPr>
                  <a:xfrm rot="5400000">
                    <a:off x="4241223" y="3298001"/>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5400000">
                    <a:off x="4322619" y="3431783"/>
                    <a:ext cx="104775" cy="2000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4375006" y="541805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75006" y="535906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942584" y="508375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692736" y="508355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375006" y="5418058"/>
                  <a:ext cx="750152" cy="192022"/>
                </a:xfrm>
                <a:prstGeom prst="ellipse">
                  <a:avLst/>
                </a:prstGeom>
                <a:solidFill>
                  <a:schemeClr val="accent3">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75006" y="465112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75006" y="4552805"/>
                  <a:ext cx="750152" cy="192022"/>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73922" y="4915517"/>
                  <a:ext cx="750152" cy="6065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71541" y="480911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2" name="Straight Connector 31"/>
            <p:cNvCxnSpPr/>
            <p:nvPr/>
          </p:nvCxnSpPr>
          <p:spPr>
            <a:xfrm>
              <a:off x="4750082" y="6029610"/>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45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52539" y="177030"/>
            <a:ext cx="8541888" cy="2246769"/>
          </a:xfrm>
          <a:prstGeom prst="rect">
            <a:avLst/>
          </a:prstGeom>
          <a:noFill/>
        </p:spPr>
        <p:txBody>
          <a:bodyPr wrap="square" rtlCol="0">
            <a:spAutoFit/>
          </a:bodyPr>
          <a:lstStyle/>
          <a:p>
            <a:pPr algn="ctr"/>
            <a:r>
              <a:rPr lang="en-US" sz="3600" b="1" dirty="0" smtClean="0">
                <a:solidFill>
                  <a:srgbClr val="FFFF00"/>
                </a:solidFill>
              </a:rPr>
              <a:t>3173.9 – End of Month Inventory</a:t>
            </a:r>
          </a:p>
          <a:p>
            <a:endParaRPr lang="en-US" sz="800" b="1" dirty="0" smtClean="0">
              <a:solidFill>
                <a:srgbClr val="00B0F0"/>
              </a:solidFill>
            </a:endParaRPr>
          </a:p>
          <a:p>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Timing (Option 2):</a:t>
            </a:r>
            <a:r>
              <a:rPr lang="en-US" sz="2400" dirty="0">
                <a:solidFill>
                  <a:schemeClr val="bg1"/>
                </a:solidFill>
              </a:rPr>
              <a:t>	</a:t>
            </a:r>
            <a:endParaRPr lang="en-US" sz="2400" dirty="0" smtClean="0">
              <a:solidFill>
                <a:schemeClr val="bg1"/>
              </a:solidFill>
            </a:endParaRPr>
          </a:p>
          <a:p>
            <a:pPr marL="342900" indent="-342900">
              <a:buFont typeface="Arial" panose="020B0604020202020204" pitchFamily="34" charset="0"/>
              <a:buChar char="•"/>
            </a:pPr>
            <a:endParaRPr lang="en-US" sz="2400" dirty="0">
              <a:solidFill>
                <a:schemeClr val="bg1"/>
              </a:solidFill>
            </a:endParaRPr>
          </a:p>
          <a:p>
            <a:r>
              <a:rPr lang="en-US" sz="2400" dirty="0" smtClean="0">
                <a:solidFill>
                  <a:schemeClr val="bg1"/>
                </a:solidFill>
              </a:rPr>
              <a:t>Derive end of month volume through linear interpolation</a:t>
            </a:r>
          </a:p>
        </p:txBody>
      </p:sp>
      <p:sp>
        <p:nvSpPr>
          <p:cNvPr id="3" name="Rectangle 2"/>
          <p:cNvSpPr/>
          <p:nvPr/>
        </p:nvSpPr>
        <p:spPr>
          <a:xfrm>
            <a:off x="737755" y="4031673"/>
            <a:ext cx="8001000" cy="1880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2"/>
            <a:endCxn id="3" idx="0"/>
          </p:cNvCxnSpPr>
          <p:nvPr/>
        </p:nvCxnSpPr>
        <p:spPr>
          <a:xfrm flipV="1">
            <a:off x="4738255" y="4031673"/>
            <a:ext cx="0" cy="18807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3195" y="5912427"/>
            <a:ext cx="1445805" cy="584775"/>
          </a:xfrm>
          <a:prstGeom prst="rect">
            <a:avLst/>
          </a:prstGeom>
          <a:noFill/>
        </p:spPr>
        <p:txBody>
          <a:bodyPr wrap="square" rtlCol="0">
            <a:spAutoFit/>
          </a:bodyPr>
          <a:lstStyle/>
          <a:p>
            <a:r>
              <a:rPr lang="en-US" sz="3200" dirty="0" smtClean="0">
                <a:solidFill>
                  <a:schemeClr val="bg1"/>
                </a:solidFill>
              </a:rPr>
              <a:t>March</a:t>
            </a:r>
            <a:endParaRPr lang="en-US" sz="3200" dirty="0">
              <a:solidFill>
                <a:schemeClr val="bg1"/>
              </a:solidFill>
            </a:endParaRPr>
          </a:p>
        </p:txBody>
      </p:sp>
      <p:sp>
        <p:nvSpPr>
          <p:cNvPr id="7" name="TextBox 6"/>
          <p:cNvSpPr txBox="1"/>
          <p:nvPr/>
        </p:nvSpPr>
        <p:spPr>
          <a:xfrm>
            <a:off x="6073749" y="5912426"/>
            <a:ext cx="1445805" cy="584775"/>
          </a:xfrm>
          <a:prstGeom prst="rect">
            <a:avLst/>
          </a:prstGeom>
          <a:noFill/>
        </p:spPr>
        <p:txBody>
          <a:bodyPr wrap="square" rtlCol="0">
            <a:spAutoFit/>
          </a:bodyPr>
          <a:lstStyle/>
          <a:p>
            <a:r>
              <a:rPr lang="en-US" sz="3200" dirty="0" smtClean="0">
                <a:solidFill>
                  <a:schemeClr val="bg1"/>
                </a:solidFill>
              </a:rPr>
              <a:t>April</a:t>
            </a:r>
            <a:endParaRPr lang="en-US" sz="3200" dirty="0">
              <a:solidFill>
                <a:schemeClr val="bg1"/>
              </a:solidFill>
            </a:endParaRPr>
          </a:p>
        </p:txBody>
      </p:sp>
      <p:cxnSp>
        <p:nvCxnSpPr>
          <p:cNvPr id="8" name="Straight Connector 7"/>
          <p:cNvCxnSpPr/>
          <p:nvPr/>
        </p:nvCxnSpPr>
        <p:spPr>
          <a:xfrm flipV="1">
            <a:off x="3435919" y="4033405"/>
            <a:ext cx="0" cy="18807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687299" y="4033405"/>
            <a:ext cx="0" cy="18807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34083" y="3121306"/>
            <a:ext cx="1836" cy="7960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76908" y="3463637"/>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057775" y="3479408"/>
            <a:ext cx="619133" cy="104775"/>
            <a:chOff x="3855886" y="3479408"/>
            <a:chExt cx="619133" cy="104775"/>
          </a:xfrm>
        </p:grpSpPr>
        <p:cxnSp>
          <p:nvCxnSpPr>
            <p:cNvPr id="13" name="Straight Connector 12"/>
            <p:cNvCxnSpPr/>
            <p:nvPr/>
          </p:nvCxnSpPr>
          <p:spPr>
            <a:xfrm flipH="1">
              <a:off x="3855886" y="3531797"/>
              <a:ext cx="619133" cy="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5400000">
              <a:off x="4322619" y="3431783"/>
              <a:ext cx="104775" cy="2000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flipH="1">
            <a:off x="3437548" y="3479410"/>
            <a:ext cx="467592" cy="104775"/>
            <a:chOff x="4007427" y="3479408"/>
            <a:chExt cx="467592" cy="104775"/>
          </a:xfrm>
        </p:grpSpPr>
        <p:cxnSp>
          <p:nvCxnSpPr>
            <p:cNvPr id="17" name="Straight Connector 16"/>
            <p:cNvCxnSpPr/>
            <p:nvPr/>
          </p:nvCxnSpPr>
          <p:spPr>
            <a:xfrm rot="5400000">
              <a:off x="4241223" y="3298001"/>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p:nvSpPr>
          <p:spPr>
            <a:xfrm rot="5400000">
              <a:off x="4322619" y="3431783"/>
              <a:ext cx="104775" cy="2000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968425" y="3288506"/>
            <a:ext cx="1423555" cy="461665"/>
          </a:xfrm>
          <a:prstGeom prst="rect">
            <a:avLst/>
          </a:prstGeom>
          <a:noFill/>
        </p:spPr>
        <p:txBody>
          <a:bodyPr wrap="square" rtlCol="0">
            <a:spAutoFit/>
          </a:bodyPr>
          <a:lstStyle/>
          <a:p>
            <a:r>
              <a:rPr lang="en-US" sz="2400" dirty="0" smtClean="0">
                <a:solidFill>
                  <a:schemeClr val="bg1"/>
                </a:solidFill>
              </a:rPr>
              <a:t>20 days</a:t>
            </a:r>
            <a:endParaRPr lang="en-US" sz="2400" dirty="0">
              <a:solidFill>
                <a:schemeClr val="bg1"/>
              </a:solidFill>
            </a:endParaRPr>
          </a:p>
        </p:txBody>
      </p:sp>
      <p:grpSp>
        <p:nvGrpSpPr>
          <p:cNvPr id="4" name="Group 3"/>
          <p:cNvGrpSpPr/>
          <p:nvPr/>
        </p:nvGrpSpPr>
        <p:grpSpPr>
          <a:xfrm>
            <a:off x="3059007" y="4489979"/>
            <a:ext cx="753823" cy="1057275"/>
            <a:chOff x="4371541" y="4552805"/>
            <a:chExt cx="753823" cy="1057275"/>
          </a:xfrm>
        </p:grpSpPr>
        <p:sp>
          <p:nvSpPr>
            <p:cNvPr id="21" name="Oval 20"/>
            <p:cNvSpPr/>
            <p:nvPr/>
          </p:nvSpPr>
          <p:spPr>
            <a:xfrm>
              <a:off x="4375006" y="541805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75006" y="535906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5400000">
              <a:off x="3942584" y="508375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692736" y="508355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375006" y="5418058"/>
              <a:ext cx="750152" cy="192022"/>
            </a:xfrm>
            <a:prstGeom prst="ellipse">
              <a:avLst/>
            </a:prstGeom>
            <a:solidFill>
              <a:schemeClr val="accent3">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75006" y="465112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375006" y="4552805"/>
              <a:ext cx="750152" cy="192022"/>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73922" y="4915517"/>
              <a:ext cx="750152" cy="60656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71541" y="4809115"/>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p:cNvCxnSpPr/>
          <p:nvPr/>
        </p:nvCxnSpPr>
        <p:spPr>
          <a:xfrm flipV="1">
            <a:off x="6789716" y="4048223"/>
            <a:ext cx="0" cy="18807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5687299" y="3121303"/>
            <a:ext cx="1100581" cy="104775"/>
            <a:chOff x="3374438" y="3479408"/>
            <a:chExt cx="1100581" cy="104775"/>
          </a:xfrm>
        </p:grpSpPr>
        <p:cxnSp>
          <p:nvCxnSpPr>
            <p:cNvPr id="32" name="Straight Connector 31"/>
            <p:cNvCxnSpPr/>
            <p:nvPr/>
          </p:nvCxnSpPr>
          <p:spPr>
            <a:xfrm flipH="1">
              <a:off x="3374438" y="3531797"/>
              <a:ext cx="11005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rot="5400000">
              <a:off x="4322619" y="3431783"/>
              <a:ext cx="104775" cy="2000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flipH="1">
            <a:off x="3453152" y="3128994"/>
            <a:ext cx="1133136" cy="104775"/>
            <a:chOff x="3341883" y="3479408"/>
            <a:chExt cx="1133136" cy="104775"/>
          </a:xfrm>
        </p:grpSpPr>
        <p:cxnSp>
          <p:nvCxnSpPr>
            <p:cNvPr id="35" name="Straight Connector 34"/>
            <p:cNvCxnSpPr/>
            <p:nvPr/>
          </p:nvCxnSpPr>
          <p:spPr>
            <a:xfrm flipH="1">
              <a:off x="3341883" y="3531797"/>
              <a:ext cx="1133136"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rot="5400000">
              <a:off x="4322619" y="3431783"/>
              <a:ext cx="104775" cy="2000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p:cNvCxnSpPr/>
          <p:nvPr/>
        </p:nvCxnSpPr>
        <p:spPr>
          <a:xfrm>
            <a:off x="6787880" y="3128994"/>
            <a:ext cx="1836" cy="7960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23483" y="2942859"/>
            <a:ext cx="1423555" cy="461665"/>
          </a:xfrm>
          <a:prstGeom prst="rect">
            <a:avLst/>
          </a:prstGeom>
          <a:noFill/>
        </p:spPr>
        <p:txBody>
          <a:bodyPr wrap="square" rtlCol="0">
            <a:spAutoFit/>
          </a:bodyPr>
          <a:lstStyle/>
          <a:p>
            <a:r>
              <a:rPr lang="en-US" sz="2400" dirty="0" smtClean="0">
                <a:solidFill>
                  <a:schemeClr val="bg1"/>
                </a:solidFill>
              </a:rPr>
              <a:t>31 days</a:t>
            </a:r>
            <a:endParaRPr lang="en-US" sz="2400" dirty="0">
              <a:solidFill>
                <a:schemeClr val="bg1"/>
              </a:solidFill>
            </a:endParaRPr>
          </a:p>
        </p:txBody>
      </p:sp>
      <p:grpSp>
        <p:nvGrpSpPr>
          <p:cNvPr id="41" name="Group 40"/>
          <p:cNvGrpSpPr/>
          <p:nvPr/>
        </p:nvGrpSpPr>
        <p:grpSpPr>
          <a:xfrm>
            <a:off x="5860677" y="4476453"/>
            <a:ext cx="753823" cy="1057275"/>
            <a:chOff x="4371541" y="4552805"/>
            <a:chExt cx="753823" cy="1057275"/>
          </a:xfrm>
        </p:grpSpPr>
        <p:sp>
          <p:nvSpPr>
            <p:cNvPr id="42" name="Oval 41"/>
            <p:cNvSpPr/>
            <p:nvPr/>
          </p:nvSpPr>
          <p:spPr>
            <a:xfrm>
              <a:off x="4375006" y="5418058"/>
              <a:ext cx="750152" cy="1920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375006" y="5359064"/>
              <a:ext cx="750152" cy="15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5400000">
              <a:off x="3942584" y="5083756"/>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692736" y="5083551"/>
              <a:ext cx="865049" cy="2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375006" y="5418058"/>
              <a:ext cx="750152" cy="192022"/>
            </a:xfrm>
            <a:prstGeom prst="ellipse">
              <a:avLst/>
            </a:prstGeom>
            <a:solidFill>
              <a:schemeClr val="accent3">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75006" y="4651129"/>
              <a:ext cx="750152" cy="8629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375006" y="4552805"/>
              <a:ext cx="750152" cy="192022"/>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374789" y="5284146"/>
              <a:ext cx="750152" cy="23793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371541" y="5173408"/>
              <a:ext cx="750152" cy="192022"/>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2422081" y="4716974"/>
            <a:ext cx="722902" cy="584775"/>
          </a:xfrm>
          <a:prstGeom prst="rect">
            <a:avLst/>
          </a:prstGeom>
          <a:noFill/>
        </p:spPr>
        <p:txBody>
          <a:bodyPr wrap="square" rtlCol="0">
            <a:spAutoFit/>
          </a:bodyPr>
          <a:lstStyle/>
          <a:p>
            <a:r>
              <a:rPr lang="en-US" sz="3200" dirty="0" smtClean="0">
                <a:solidFill>
                  <a:schemeClr val="bg1"/>
                </a:solidFill>
              </a:rPr>
              <a:t>V</a:t>
            </a:r>
            <a:r>
              <a:rPr lang="en-US" sz="3200" baseline="-25000" dirty="0" smtClean="0">
                <a:solidFill>
                  <a:schemeClr val="bg1"/>
                </a:solidFill>
              </a:rPr>
              <a:t>1</a:t>
            </a:r>
            <a:r>
              <a:rPr lang="en-US" sz="3200" dirty="0" smtClean="0">
                <a:solidFill>
                  <a:schemeClr val="bg1"/>
                </a:solidFill>
              </a:rPr>
              <a:t> </a:t>
            </a:r>
            <a:endParaRPr lang="en-US" sz="3200" dirty="0">
              <a:solidFill>
                <a:schemeClr val="bg1"/>
              </a:solidFill>
            </a:endParaRPr>
          </a:p>
        </p:txBody>
      </p:sp>
      <p:sp>
        <p:nvSpPr>
          <p:cNvPr id="52" name="TextBox 51"/>
          <p:cNvSpPr txBox="1"/>
          <p:nvPr/>
        </p:nvSpPr>
        <p:spPr>
          <a:xfrm>
            <a:off x="6816200" y="4668475"/>
            <a:ext cx="722902" cy="584775"/>
          </a:xfrm>
          <a:prstGeom prst="rect">
            <a:avLst/>
          </a:prstGeom>
          <a:noFill/>
        </p:spPr>
        <p:txBody>
          <a:bodyPr wrap="square" rtlCol="0">
            <a:spAutoFit/>
          </a:bodyPr>
          <a:lstStyle/>
          <a:p>
            <a:r>
              <a:rPr lang="en-US" sz="3200" dirty="0" smtClean="0">
                <a:solidFill>
                  <a:schemeClr val="bg1"/>
                </a:solidFill>
              </a:rPr>
              <a:t>V</a:t>
            </a:r>
            <a:r>
              <a:rPr lang="en-US" sz="3200" baseline="-25000" dirty="0" smtClean="0">
                <a:solidFill>
                  <a:schemeClr val="bg1"/>
                </a:solidFill>
              </a:rPr>
              <a:t>2</a:t>
            </a:r>
            <a:r>
              <a:rPr lang="en-US" sz="3200" dirty="0" smtClean="0">
                <a:solidFill>
                  <a:schemeClr val="bg1"/>
                </a:solidFill>
              </a:rPr>
              <a:t> </a:t>
            </a:r>
            <a:endParaRPr lang="en-US" sz="3200" dirty="0">
              <a:solidFill>
                <a:schemeClr val="bg1"/>
              </a:solidFill>
            </a:endParaRPr>
          </a:p>
        </p:txBody>
      </p:sp>
      <p:cxnSp>
        <p:nvCxnSpPr>
          <p:cNvPr id="53" name="Straight Connector 52"/>
          <p:cNvCxnSpPr/>
          <p:nvPr/>
        </p:nvCxnSpPr>
        <p:spPr>
          <a:xfrm>
            <a:off x="4740790" y="6029611"/>
            <a:ext cx="0" cy="467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5173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52334" y="2391087"/>
            <a:ext cx="8255237" cy="1446550"/>
          </a:xfrm>
          <a:prstGeom prst="rect">
            <a:avLst/>
          </a:prstGeom>
          <a:noFill/>
        </p:spPr>
        <p:txBody>
          <a:bodyPr wrap="square" rtlCol="0">
            <a:spAutoFit/>
          </a:bodyPr>
          <a:lstStyle/>
          <a:p>
            <a:pPr algn="ctr"/>
            <a:r>
              <a:rPr lang="en-US" sz="4400" b="1" dirty="0" smtClean="0">
                <a:solidFill>
                  <a:srgbClr val="FFFF00"/>
                </a:solidFill>
              </a:rPr>
              <a:t>Commingling</a:t>
            </a:r>
          </a:p>
          <a:p>
            <a:pPr algn="ctr"/>
            <a:r>
              <a:rPr lang="en-US" sz="4400" b="1" dirty="0" smtClean="0">
                <a:solidFill>
                  <a:srgbClr val="FFFF00"/>
                </a:solidFill>
              </a:rPr>
              <a:t>(3173)</a:t>
            </a:r>
            <a:endParaRPr lang="en-US" sz="4400" b="1" dirty="0">
              <a:solidFill>
                <a:schemeClr val="bg1"/>
              </a:solidFill>
            </a:endParaRPr>
          </a:p>
        </p:txBody>
      </p:sp>
    </p:spTree>
    <p:extLst>
      <p:ext uri="{BB962C8B-B14F-4D97-AF65-F5344CB8AC3E}">
        <p14:creationId xmlns:p14="http://schemas.microsoft.com/office/powerpoint/2010/main" val="406314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ck of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397" y="14514"/>
            <a:ext cx="6159953" cy="730068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59539" y="5122373"/>
            <a:ext cx="5289257" cy="1508110"/>
            <a:chOff x="1059539" y="5122373"/>
            <a:chExt cx="5289257" cy="1508110"/>
          </a:xfrm>
        </p:grpSpPr>
        <p:sp>
          <p:nvSpPr>
            <p:cNvPr id="3" name="Freeform 2"/>
            <p:cNvSpPr/>
            <p:nvPr/>
          </p:nvSpPr>
          <p:spPr>
            <a:xfrm>
              <a:off x="3579594" y="5122373"/>
              <a:ext cx="2769202" cy="1508110"/>
            </a:xfrm>
            <a:custGeom>
              <a:avLst/>
              <a:gdLst>
                <a:gd name="connsiteX0" fmla="*/ 34670 w 2769202"/>
                <a:gd name="connsiteY0" fmla="*/ 0 h 1508110"/>
                <a:gd name="connsiteX1" fmla="*/ 476702 w 2769202"/>
                <a:gd name="connsiteY1" fmla="*/ 277354 h 1508110"/>
                <a:gd name="connsiteX2" fmla="*/ 637047 w 2769202"/>
                <a:gd name="connsiteY2" fmla="*/ 407363 h 1508110"/>
                <a:gd name="connsiteX3" fmla="*/ 810393 w 2769202"/>
                <a:gd name="connsiteY3" fmla="*/ 498370 h 1508110"/>
                <a:gd name="connsiteX4" fmla="*/ 944736 w 2769202"/>
                <a:gd name="connsiteY4" fmla="*/ 572042 h 1508110"/>
                <a:gd name="connsiteX5" fmla="*/ 1131083 w 2769202"/>
                <a:gd name="connsiteY5" fmla="*/ 684717 h 1508110"/>
                <a:gd name="connsiteX6" fmla="*/ 1564448 w 2769202"/>
                <a:gd name="connsiteY6" fmla="*/ 498370 h 1508110"/>
                <a:gd name="connsiteX7" fmla="*/ 1785464 w 2769202"/>
                <a:gd name="connsiteY7" fmla="*/ 403030 h 1508110"/>
                <a:gd name="connsiteX8" fmla="*/ 1963143 w 2769202"/>
                <a:gd name="connsiteY8" fmla="*/ 342359 h 1508110"/>
                <a:gd name="connsiteX9" fmla="*/ 2257832 w 2769202"/>
                <a:gd name="connsiteY9" fmla="*/ 238351 h 1508110"/>
                <a:gd name="connsiteX10" fmla="*/ 2621858 w 2769202"/>
                <a:gd name="connsiteY10" fmla="*/ 91007 h 1508110"/>
                <a:gd name="connsiteX11" fmla="*/ 2747534 w 2769202"/>
                <a:gd name="connsiteY11" fmla="*/ 26002 h 1508110"/>
                <a:gd name="connsiteX12" fmla="*/ 2769202 w 2769202"/>
                <a:gd name="connsiteY12" fmla="*/ 177680 h 1508110"/>
                <a:gd name="connsiteX13" fmla="*/ 2639193 w 2769202"/>
                <a:gd name="connsiteY13" fmla="*/ 277354 h 1508110"/>
                <a:gd name="connsiteX14" fmla="*/ 2738867 w 2769202"/>
                <a:gd name="connsiteY14" fmla="*/ 381362 h 1508110"/>
                <a:gd name="connsiteX15" fmla="*/ 2751868 w 2769202"/>
                <a:gd name="connsiteY15" fmla="*/ 554708 h 1508110"/>
                <a:gd name="connsiteX16" fmla="*/ 2743200 w 2769202"/>
                <a:gd name="connsiteY16" fmla="*/ 693384 h 1508110"/>
                <a:gd name="connsiteX17" fmla="*/ 1135416 w 2769202"/>
                <a:gd name="connsiteY17" fmla="*/ 1508110 h 1508110"/>
                <a:gd name="connsiteX18" fmla="*/ 69339 w 2769202"/>
                <a:gd name="connsiteY18" fmla="*/ 814727 h 1508110"/>
                <a:gd name="connsiteX19" fmla="*/ 69339 w 2769202"/>
                <a:gd name="connsiteY19" fmla="*/ 576376 h 1508110"/>
                <a:gd name="connsiteX20" fmla="*/ 47670 w 2769202"/>
                <a:gd name="connsiteY20" fmla="*/ 528706 h 1508110"/>
                <a:gd name="connsiteX21" fmla="*/ 56338 w 2769202"/>
                <a:gd name="connsiteY21" fmla="*/ 164679 h 1508110"/>
                <a:gd name="connsiteX22" fmla="*/ 0 w 2769202"/>
                <a:gd name="connsiteY22" fmla="*/ 86673 h 1508110"/>
                <a:gd name="connsiteX23" fmla="*/ 34670 w 2769202"/>
                <a:gd name="connsiteY23" fmla="*/ 0 h 150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9202" h="1508110">
                  <a:moveTo>
                    <a:pt x="34670" y="0"/>
                  </a:moveTo>
                  <a:lnTo>
                    <a:pt x="476702" y="277354"/>
                  </a:lnTo>
                  <a:lnTo>
                    <a:pt x="637047" y="407363"/>
                  </a:lnTo>
                  <a:lnTo>
                    <a:pt x="810393" y="498370"/>
                  </a:lnTo>
                  <a:lnTo>
                    <a:pt x="944736" y="572042"/>
                  </a:lnTo>
                  <a:lnTo>
                    <a:pt x="1131083" y="684717"/>
                  </a:lnTo>
                  <a:lnTo>
                    <a:pt x="1564448" y="498370"/>
                  </a:lnTo>
                  <a:lnTo>
                    <a:pt x="1785464" y="403030"/>
                  </a:lnTo>
                  <a:lnTo>
                    <a:pt x="1963143" y="342359"/>
                  </a:lnTo>
                  <a:lnTo>
                    <a:pt x="2257832" y="238351"/>
                  </a:lnTo>
                  <a:lnTo>
                    <a:pt x="2621858" y="91007"/>
                  </a:lnTo>
                  <a:lnTo>
                    <a:pt x="2747534" y="26002"/>
                  </a:lnTo>
                  <a:lnTo>
                    <a:pt x="2769202" y="177680"/>
                  </a:lnTo>
                  <a:lnTo>
                    <a:pt x="2639193" y="277354"/>
                  </a:lnTo>
                  <a:lnTo>
                    <a:pt x="2738867" y="381362"/>
                  </a:lnTo>
                  <a:lnTo>
                    <a:pt x="2751868" y="554708"/>
                  </a:lnTo>
                  <a:lnTo>
                    <a:pt x="2743200" y="693384"/>
                  </a:lnTo>
                  <a:lnTo>
                    <a:pt x="1135416" y="1508110"/>
                  </a:lnTo>
                  <a:lnTo>
                    <a:pt x="69339" y="814727"/>
                  </a:lnTo>
                  <a:lnTo>
                    <a:pt x="69339" y="576376"/>
                  </a:lnTo>
                  <a:lnTo>
                    <a:pt x="47670" y="528706"/>
                  </a:lnTo>
                  <a:lnTo>
                    <a:pt x="56338" y="164679"/>
                  </a:lnTo>
                  <a:lnTo>
                    <a:pt x="0" y="86673"/>
                  </a:lnTo>
                  <a:lnTo>
                    <a:pt x="34670" y="0"/>
                  </a:lnTo>
                  <a:close/>
                </a:path>
              </a:pathLst>
            </a:custGeom>
            <a:solidFill>
              <a:srgbClr val="00FF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59539" y="5283870"/>
              <a:ext cx="1814285" cy="523220"/>
            </a:xfrm>
            <a:prstGeom prst="rect">
              <a:avLst/>
            </a:prstGeom>
            <a:noFill/>
          </p:spPr>
          <p:txBody>
            <a:bodyPr wrap="square" rtlCol="0">
              <a:spAutoFit/>
            </a:bodyPr>
            <a:lstStyle/>
            <a:p>
              <a:r>
                <a:rPr lang="en-US" sz="2800" dirty="0" smtClean="0">
                  <a:solidFill>
                    <a:prstClr val="black"/>
                  </a:solidFill>
                </a:rPr>
                <a:t>Regulation</a:t>
              </a:r>
              <a:endParaRPr lang="en-US" sz="2800" dirty="0">
                <a:solidFill>
                  <a:prstClr val="black"/>
                </a:solidFill>
              </a:endParaRPr>
            </a:p>
          </p:txBody>
        </p:sp>
        <p:sp>
          <p:nvSpPr>
            <p:cNvPr id="7" name="Left Arrow 6"/>
            <p:cNvSpPr/>
            <p:nvPr/>
          </p:nvSpPr>
          <p:spPr>
            <a:xfrm flipH="1">
              <a:off x="2807469" y="5299090"/>
              <a:ext cx="718457" cy="508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p:nvGrpSpPr>
        <p:grpSpPr>
          <a:xfrm>
            <a:off x="852710" y="2209190"/>
            <a:ext cx="5599296" cy="2904135"/>
            <a:chOff x="852710" y="2209190"/>
            <a:chExt cx="5599296" cy="2904135"/>
          </a:xfrm>
        </p:grpSpPr>
        <p:sp>
          <p:nvSpPr>
            <p:cNvPr id="5" name="Freeform 4"/>
            <p:cNvSpPr/>
            <p:nvPr/>
          </p:nvSpPr>
          <p:spPr>
            <a:xfrm>
              <a:off x="3525926" y="2209190"/>
              <a:ext cx="2926080" cy="2904135"/>
            </a:xfrm>
            <a:custGeom>
              <a:avLst/>
              <a:gdLst>
                <a:gd name="connsiteX0" fmla="*/ 58522 w 2926080"/>
                <a:gd name="connsiteY0" fmla="*/ 2333549 h 2904135"/>
                <a:gd name="connsiteX1" fmla="*/ 80468 w 2926080"/>
                <a:gd name="connsiteY1" fmla="*/ 2033626 h 2904135"/>
                <a:gd name="connsiteX2" fmla="*/ 131674 w 2926080"/>
                <a:gd name="connsiteY2" fmla="*/ 1945844 h 2904135"/>
                <a:gd name="connsiteX3" fmla="*/ 80468 w 2926080"/>
                <a:gd name="connsiteY3" fmla="*/ 1872692 h 2904135"/>
                <a:gd name="connsiteX4" fmla="*/ 73152 w 2926080"/>
                <a:gd name="connsiteY4" fmla="*/ 1353312 h 2904135"/>
                <a:gd name="connsiteX5" fmla="*/ 131674 w 2926080"/>
                <a:gd name="connsiteY5" fmla="*/ 1243584 h 2904135"/>
                <a:gd name="connsiteX6" fmla="*/ 21946 w 2926080"/>
                <a:gd name="connsiteY6" fmla="*/ 1170432 h 2904135"/>
                <a:gd name="connsiteX7" fmla="*/ 21946 w 2926080"/>
                <a:gd name="connsiteY7" fmla="*/ 877824 h 2904135"/>
                <a:gd name="connsiteX8" fmla="*/ 7316 w 2926080"/>
                <a:gd name="connsiteY8" fmla="*/ 636423 h 2904135"/>
                <a:gd name="connsiteX9" fmla="*/ 36576 w 2926080"/>
                <a:gd name="connsiteY9" fmla="*/ 555956 h 2904135"/>
                <a:gd name="connsiteX10" fmla="*/ 21946 w 2926080"/>
                <a:gd name="connsiteY10" fmla="*/ 482804 h 2904135"/>
                <a:gd name="connsiteX11" fmla="*/ 29261 w 2926080"/>
                <a:gd name="connsiteY11" fmla="*/ 343815 h 2904135"/>
                <a:gd name="connsiteX12" fmla="*/ 0 w 2926080"/>
                <a:gd name="connsiteY12" fmla="*/ 285293 h 2904135"/>
                <a:gd name="connsiteX13" fmla="*/ 36576 w 2926080"/>
                <a:gd name="connsiteY13" fmla="*/ 197511 h 2904135"/>
                <a:gd name="connsiteX14" fmla="*/ 21946 w 2926080"/>
                <a:gd name="connsiteY14" fmla="*/ 80468 h 2904135"/>
                <a:gd name="connsiteX15" fmla="*/ 1163117 w 2926080"/>
                <a:gd name="connsiteY15" fmla="*/ 724205 h 2904135"/>
                <a:gd name="connsiteX16" fmla="*/ 2904135 w 2926080"/>
                <a:gd name="connsiteY16" fmla="*/ 0 h 2904135"/>
                <a:gd name="connsiteX17" fmla="*/ 2896820 w 2926080"/>
                <a:gd name="connsiteY17" fmla="*/ 95098 h 2904135"/>
                <a:gd name="connsiteX18" fmla="*/ 2926080 w 2926080"/>
                <a:gd name="connsiteY18" fmla="*/ 182880 h 2904135"/>
                <a:gd name="connsiteX19" fmla="*/ 2816352 w 2926080"/>
                <a:gd name="connsiteY19" fmla="*/ 285293 h 2904135"/>
                <a:gd name="connsiteX20" fmla="*/ 2896820 w 2926080"/>
                <a:gd name="connsiteY20" fmla="*/ 446228 h 2904135"/>
                <a:gd name="connsiteX21" fmla="*/ 2852928 w 2926080"/>
                <a:gd name="connsiteY21" fmla="*/ 577901 h 2904135"/>
                <a:gd name="connsiteX22" fmla="*/ 2838298 w 2926080"/>
                <a:gd name="connsiteY22" fmla="*/ 1082650 h 2904135"/>
                <a:gd name="connsiteX23" fmla="*/ 2838298 w 2926080"/>
                <a:gd name="connsiteY23" fmla="*/ 1258215 h 2904135"/>
                <a:gd name="connsiteX24" fmla="*/ 2794407 w 2926080"/>
                <a:gd name="connsiteY24" fmla="*/ 1389888 h 2904135"/>
                <a:gd name="connsiteX25" fmla="*/ 2830983 w 2926080"/>
                <a:gd name="connsiteY25" fmla="*/ 1528877 h 2904135"/>
                <a:gd name="connsiteX26" fmla="*/ 2867559 w 2926080"/>
                <a:gd name="connsiteY26" fmla="*/ 1638605 h 2904135"/>
                <a:gd name="connsiteX27" fmla="*/ 2852928 w 2926080"/>
                <a:gd name="connsiteY27" fmla="*/ 1726388 h 2904135"/>
                <a:gd name="connsiteX28" fmla="*/ 2779776 w 2926080"/>
                <a:gd name="connsiteY28" fmla="*/ 1784909 h 2904135"/>
                <a:gd name="connsiteX29" fmla="*/ 2823668 w 2926080"/>
                <a:gd name="connsiteY29" fmla="*/ 1872692 h 2904135"/>
                <a:gd name="connsiteX30" fmla="*/ 2794407 w 2926080"/>
                <a:gd name="connsiteY30" fmla="*/ 1938528 h 2904135"/>
                <a:gd name="connsiteX31" fmla="*/ 2787092 w 2926080"/>
                <a:gd name="connsiteY31" fmla="*/ 2282343 h 2904135"/>
                <a:gd name="connsiteX32" fmla="*/ 1192378 w 2926080"/>
                <a:gd name="connsiteY32" fmla="*/ 2904135 h 2904135"/>
                <a:gd name="connsiteX33" fmla="*/ 841248 w 2926080"/>
                <a:gd name="connsiteY33" fmla="*/ 2750516 h 2904135"/>
                <a:gd name="connsiteX34" fmla="*/ 592532 w 2926080"/>
                <a:gd name="connsiteY34" fmla="*/ 2611527 h 2904135"/>
                <a:gd name="connsiteX35" fmla="*/ 387706 w 2926080"/>
                <a:gd name="connsiteY35" fmla="*/ 2494484 h 2904135"/>
                <a:gd name="connsiteX36" fmla="*/ 204826 w 2926080"/>
                <a:gd name="connsiteY36" fmla="*/ 2406701 h 2904135"/>
                <a:gd name="connsiteX37" fmla="*/ 58522 w 2926080"/>
                <a:gd name="connsiteY37" fmla="*/ 2333549 h 29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26080" h="2904135">
                  <a:moveTo>
                    <a:pt x="58522" y="2333549"/>
                  </a:moveTo>
                  <a:lnTo>
                    <a:pt x="80468" y="2033626"/>
                  </a:lnTo>
                  <a:lnTo>
                    <a:pt x="131674" y="1945844"/>
                  </a:lnTo>
                  <a:lnTo>
                    <a:pt x="80468" y="1872692"/>
                  </a:lnTo>
                  <a:lnTo>
                    <a:pt x="73152" y="1353312"/>
                  </a:lnTo>
                  <a:lnTo>
                    <a:pt x="131674" y="1243584"/>
                  </a:lnTo>
                  <a:lnTo>
                    <a:pt x="21946" y="1170432"/>
                  </a:lnTo>
                  <a:lnTo>
                    <a:pt x="21946" y="877824"/>
                  </a:lnTo>
                  <a:lnTo>
                    <a:pt x="7316" y="636423"/>
                  </a:lnTo>
                  <a:lnTo>
                    <a:pt x="36576" y="555956"/>
                  </a:lnTo>
                  <a:lnTo>
                    <a:pt x="21946" y="482804"/>
                  </a:lnTo>
                  <a:lnTo>
                    <a:pt x="29261" y="343815"/>
                  </a:lnTo>
                  <a:lnTo>
                    <a:pt x="0" y="285293"/>
                  </a:lnTo>
                  <a:lnTo>
                    <a:pt x="36576" y="197511"/>
                  </a:lnTo>
                  <a:lnTo>
                    <a:pt x="21946" y="80468"/>
                  </a:lnTo>
                  <a:lnTo>
                    <a:pt x="1163117" y="724205"/>
                  </a:lnTo>
                  <a:lnTo>
                    <a:pt x="2904135" y="0"/>
                  </a:lnTo>
                  <a:lnTo>
                    <a:pt x="2896820" y="95098"/>
                  </a:lnTo>
                  <a:lnTo>
                    <a:pt x="2926080" y="182880"/>
                  </a:lnTo>
                  <a:lnTo>
                    <a:pt x="2816352" y="285293"/>
                  </a:lnTo>
                  <a:lnTo>
                    <a:pt x="2896820" y="446228"/>
                  </a:lnTo>
                  <a:lnTo>
                    <a:pt x="2852928" y="577901"/>
                  </a:lnTo>
                  <a:lnTo>
                    <a:pt x="2838298" y="1082650"/>
                  </a:lnTo>
                  <a:lnTo>
                    <a:pt x="2838298" y="1258215"/>
                  </a:lnTo>
                  <a:lnTo>
                    <a:pt x="2794407" y="1389888"/>
                  </a:lnTo>
                  <a:lnTo>
                    <a:pt x="2830983" y="1528877"/>
                  </a:lnTo>
                  <a:lnTo>
                    <a:pt x="2867559" y="1638605"/>
                  </a:lnTo>
                  <a:lnTo>
                    <a:pt x="2852928" y="1726388"/>
                  </a:lnTo>
                  <a:lnTo>
                    <a:pt x="2779776" y="1784909"/>
                  </a:lnTo>
                  <a:lnTo>
                    <a:pt x="2823668" y="1872692"/>
                  </a:lnTo>
                  <a:lnTo>
                    <a:pt x="2794407" y="1938528"/>
                  </a:lnTo>
                  <a:lnTo>
                    <a:pt x="2787092" y="2282343"/>
                  </a:lnTo>
                  <a:lnTo>
                    <a:pt x="1192378" y="2904135"/>
                  </a:lnTo>
                  <a:lnTo>
                    <a:pt x="841248" y="2750516"/>
                  </a:lnTo>
                  <a:lnTo>
                    <a:pt x="592532" y="2611527"/>
                  </a:lnTo>
                  <a:lnTo>
                    <a:pt x="387706" y="2494484"/>
                  </a:lnTo>
                  <a:lnTo>
                    <a:pt x="204826" y="2406701"/>
                  </a:lnTo>
                  <a:lnTo>
                    <a:pt x="58522" y="2333549"/>
                  </a:lnTo>
                  <a:close/>
                </a:path>
              </a:pathLst>
            </a:custGeom>
            <a:solidFill>
              <a:srgbClr val="FFC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852710" y="3164784"/>
              <a:ext cx="1814285" cy="523220"/>
            </a:xfrm>
            <a:prstGeom prst="rect">
              <a:avLst/>
            </a:prstGeom>
            <a:noFill/>
          </p:spPr>
          <p:txBody>
            <a:bodyPr wrap="square" rtlCol="0">
              <a:spAutoFit/>
            </a:bodyPr>
            <a:lstStyle/>
            <a:p>
              <a:r>
                <a:rPr lang="en-US" sz="2800" dirty="0" smtClean="0">
                  <a:solidFill>
                    <a:prstClr val="black"/>
                  </a:solidFill>
                </a:rPr>
                <a:t>Preamble</a:t>
              </a:r>
              <a:endParaRPr lang="en-US" sz="2800" dirty="0">
                <a:solidFill>
                  <a:prstClr val="black"/>
                </a:solidFill>
              </a:endParaRPr>
            </a:p>
          </p:txBody>
        </p:sp>
        <p:sp>
          <p:nvSpPr>
            <p:cNvPr id="10" name="Left Arrow 9"/>
            <p:cNvSpPr/>
            <p:nvPr/>
          </p:nvSpPr>
          <p:spPr>
            <a:xfrm flipH="1">
              <a:off x="2600640" y="3180004"/>
              <a:ext cx="718457" cy="508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p:nvGrpSpPr>
        <p:grpSpPr>
          <a:xfrm>
            <a:off x="3583928" y="4385242"/>
            <a:ext cx="5560073" cy="1421848"/>
            <a:chOff x="3583928" y="4385242"/>
            <a:chExt cx="5560073" cy="1421848"/>
          </a:xfrm>
        </p:grpSpPr>
        <p:sp>
          <p:nvSpPr>
            <p:cNvPr id="4" name="Freeform 3"/>
            <p:cNvSpPr/>
            <p:nvPr/>
          </p:nvSpPr>
          <p:spPr>
            <a:xfrm>
              <a:off x="3583928" y="4472326"/>
              <a:ext cx="2751867" cy="1334764"/>
            </a:xfrm>
            <a:custGeom>
              <a:avLst/>
              <a:gdLst>
                <a:gd name="connsiteX0" fmla="*/ 0 w 2751867"/>
                <a:gd name="connsiteY0" fmla="*/ 82339 h 1334764"/>
                <a:gd name="connsiteX1" fmla="*/ 286021 w 2751867"/>
                <a:gd name="connsiteY1" fmla="*/ 199348 h 1334764"/>
                <a:gd name="connsiteX2" fmla="*/ 463700 w 2751867"/>
                <a:gd name="connsiteY2" fmla="*/ 320690 h 1334764"/>
                <a:gd name="connsiteX3" fmla="*/ 645714 w 2751867"/>
                <a:gd name="connsiteY3" fmla="*/ 424698 h 1334764"/>
                <a:gd name="connsiteX4" fmla="*/ 914400 w 2751867"/>
                <a:gd name="connsiteY4" fmla="*/ 559041 h 1334764"/>
                <a:gd name="connsiteX5" fmla="*/ 1113748 w 2751867"/>
                <a:gd name="connsiteY5" fmla="*/ 628379 h 1334764"/>
                <a:gd name="connsiteX6" fmla="*/ 1417103 w 2751867"/>
                <a:gd name="connsiteY6" fmla="*/ 515704 h 1334764"/>
                <a:gd name="connsiteX7" fmla="*/ 1763795 w 2751867"/>
                <a:gd name="connsiteY7" fmla="*/ 394362 h 1334764"/>
                <a:gd name="connsiteX8" fmla="*/ 2062817 w 2751867"/>
                <a:gd name="connsiteY8" fmla="*/ 251352 h 1334764"/>
                <a:gd name="connsiteX9" fmla="*/ 2331503 w 2751867"/>
                <a:gd name="connsiteY9" fmla="*/ 147344 h 1334764"/>
                <a:gd name="connsiteX10" fmla="*/ 2621858 w 2751867"/>
                <a:gd name="connsiteY10" fmla="*/ 39003 h 1334764"/>
                <a:gd name="connsiteX11" fmla="*/ 2725865 w 2751867"/>
                <a:gd name="connsiteY11" fmla="*/ 0 h 1334764"/>
                <a:gd name="connsiteX12" fmla="*/ 2751867 w 2751867"/>
                <a:gd name="connsiteY12" fmla="*/ 697718 h 1334764"/>
                <a:gd name="connsiteX13" fmla="*/ 2088819 w 2751867"/>
                <a:gd name="connsiteY13" fmla="*/ 940402 h 1334764"/>
                <a:gd name="connsiteX14" fmla="*/ 1733460 w 2751867"/>
                <a:gd name="connsiteY14" fmla="*/ 1070411 h 1334764"/>
                <a:gd name="connsiteX15" fmla="*/ 1495109 w 2751867"/>
                <a:gd name="connsiteY15" fmla="*/ 1178753 h 1334764"/>
                <a:gd name="connsiteX16" fmla="*/ 1252425 w 2751867"/>
                <a:gd name="connsiteY16" fmla="*/ 1278427 h 1334764"/>
                <a:gd name="connsiteX17" fmla="*/ 1122415 w 2751867"/>
                <a:gd name="connsiteY17" fmla="*/ 1334764 h 1334764"/>
                <a:gd name="connsiteX18" fmla="*/ 814726 w 2751867"/>
                <a:gd name="connsiteY18" fmla="*/ 1148417 h 1334764"/>
                <a:gd name="connsiteX19" fmla="*/ 658715 w 2751867"/>
                <a:gd name="connsiteY19" fmla="*/ 1057410 h 1334764"/>
                <a:gd name="connsiteX20" fmla="*/ 520038 w 2751867"/>
                <a:gd name="connsiteY20" fmla="*/ 953403 h 1334764"/>
                <a:gd name="connsiteX21" fmla="*/ 277354 w 2751867"/>
                <a:gd name="connsiteY21" fmla="*/ 793058 h 1334764"/>
                <a:gd name="connsiteX22" fmla="*/ 30336 w 2751867"/>
                <a:gd name="connsiteY22" fmla="*/ 645714 h 1334764"/>
                <a:gd name="connsiteX23" fmla="*/ 4334 w 2751867"/>
                <a:gd name="connsiteY23" fmla="*/ 433365 h 1334764"/>
                <a:gd name="connsiteX24" fmla="*/ 0 w 2751867"/>
                <a:gd name="connsiteY24" fmla="*/ 82339 h 13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1867" h="1334764">
                  <a:moveTo>
                    <a:pt x="0" y="82339"/>
                  </a:moveTo>
                  <a:lnTo>
                    <a:pt x="286021" y="199348"/>
                  </a:lnTo>
                  <a:lnTo>
                    <a:pt x="463700" y="320690"/>
                  </a:lnTo>
                  <a:lnTo>
                    <a:pt x="645714" y="424698"/>
                  </a:lnTo>
                  <a:lnTo>
                    <a:pt x="914400" y="559041"/>
                  </a:lnTo>
                  <a:lnTo>
                    <a:pt x="1113748" y="628379"/>
                  </a:lnTo>
                  <a:lnTo>
                    <a:pt x="1417103" y="515704"/>
                  </a:lnTo>
                  <a:lnTo>
                    <a:pt x="1763795" y="394362"/>
                  </a:lnTo>
                  <a:lnTo>
                    <a:pt x="2062817" y="251352"/>
                  </a:lnTo>
                  <a:lnTo>
                    <a:pt x="2331503" y="147344"/>
                  </a:lnTo>
                  <a:lnTo>
                    <a:pt x="2621858" y="39003"/>
                  </a:lnTo>
                  <a:lnTo>
                    <a:pt x="2725865" y="0"/>
                  </a:lnTo>
                  <a:lnTo>
                    <a:pt x="2751867" y="697718"/>
                  </a:lnTo>
                  <a:lnTo>
                    <a:pt x="2088819" y="940402"/>
                  </a:lnTo>
                  <a:lnTo>
                    <a:pt x="1733460" y="1070411"/>
                  </a:lnTo>
                  <a:lnTo>
                    <a:pt x="1495109" y="1178753"/>
                  </a:lnTo>
                  <a:lnTo>
                    <a:pt x="1252425" y="1278427"/>
                  </a:lnTo>
                  <a:lnTo>
                    <a:pt x="1122415" y="1334764"/>
                  </a:lnTo>
                  <a:lnTo>
                    <a:pt x="814726" y="1148417"/>
                  </a:lnTo>
                  <a:lnTo>
                    <a:pt x="658715" y="1057410"/>
                  </a:lnTo>
                  <a:lnTo>
                    <a:pt x="520038" y="953403"/>
                  </a:lnTo>
                  <a:lnTo>
                    <a:pt x="277354" y="793058"/>
                  </a:lnTo>
                  <a:lnTo>
                    <a:pt x="30336" y="645714"/>
                  </a:lnTo>
                  <a:lnTo>
                    <a:pt x="4334" y="433365"/>
                  </a:lnTo>
                  <a:cubicBezTo>
                    <a:pt x="2889" y="316356"/>
                    <a:pt x="1445" y="199348"/>
                    <a:pt x="0" y="82339"/>
                  </a:cubicBezTo>
                  <a:close/>
                </a:path>
              </a:pathLst>
            </a:custGeom>
            <a:solidFill>
              <a:srgbClr val="BFBFB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7156505" y="4385242"/>
              <a:ext cx="1987496" cy="954107"/>
            </a:xfrm>
            <a:prstGeom prst="rect">
              <a:avLst/>
            </a:prstGeom>
            <a:noFill/>
          </p:spPr>
          <p:txBody>
            <a:bodyPr wrap="square" rtlCol="0">
              <a:spAutoFit/>
            </a:bodyPr>
            <a:lstStyle/>
            <a:p>
              <a:r>
                <a:rPr lang="en-US" sz="2800" dirty="0" smtClean="0">
                  <a:solidFill>
                    <a:prstClr val="black"/>
                  </a:solidFill>
                </a:rPr>
                <a:t>Procedural</a:t>
              </a:r>
            </a:p>
            <a:p>
              <a:r>
                <a:rPr lang="en-US" sz="2800" dirty="0" smtClean="0">
                  <a:solidFill>
                    <a:prstClr val="black"/>
                  </a:solidFill>
                </a:rPr>
                <a:t>Matters</a:t>
              </a:r>
              <a:endParaRPr lang="en-US" sz="2800" dirty="0">
                <a:solidFill>
                  <a:prstClr val="black"/>
                </a:solidFill>
              </a:endParaRPr>
            </a:p>
          </p:txBody>
        </p:sp>
        <p:sp>
          <p:nvSpPr>
            <p:cNvPr id="12" name="Left Arrow 11"/>
            <p:cNvSpPr/>
            <p:nvPr/>
          </p:nvSpPr>
          <p:spPr>
            <a:xfrm>
              <a:off x="6460805" y="4605325"/>
              <a:ext cx="718457" cy="508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TextBox 15"/>
          <p:cNvSpPr txBox="1"/>
          <p:nvPr/>
        </p:nvSpPr>
        <p:spPr>
          <a:xfrm>
            <a:off x="1480457" y="29028"/>
            <a:ext cx="6342743" cy="769441"/>
          </a:xfrm>
          <a:prstGeom prst="rect">
            <a:avLst/>
          </a:prstGeom>
          <a:noFill/>
        </p:spPr>
        <p:txBody>
          <a:bodyPr wrap="square" rtlCol="0">
            <a:spAutoFit/>
          </a:bodyPr>
          <a:lstStyle/>
          <a:p>
            <a:r>
              <a:rPr lang="en-US" sz="4400" b="1" dirty="0" smtClean="0">
                <a:solidFill>
                  <a:prstClr val="black"/>
                </a:solidFill>
                <a:latin typeface="Times New Roman" panose="02020603050405020304" pitchFamily="18" charset="0"/>
                <a:cs typeface="Times New Roman" panose="02020603050405020304" pitchFamily="18" charset="0"/>
              </a:rPr>
              <a:t>43 CFR subpart 3175</a:t>
            </a:r>
            <a:endParaRPr lang="en-US" sz="4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3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9757" y="634792"/>
            <a:ext cx="8255237" cy="830997"/>
          </a:xfrm>
          <a:prstGeom prst="rect">
            <a:avLst/>
          </a:prstGeom>
          <a:noFill/>
        </p:spPr>
        <p:txBody>
          <a:bodyPr wrap="square" rtlCol="0">
            <a:spAutoFit/>
          </a:bodyPr>
          <a:lstStyle/>
          <a:p>
            <a:r>
              <a:rPr lang="en-US" sz="4800" b="1" dirty="0" smtClean="0">
                <a:solidFill>
                  <a:srgbClr val="FFFF00"/>
                </a:solidFill>
              </a:rPr>
              <a:t>Commingling</a:t>
            </a:r>
          </a:p>
        </p:txBody>
      </p:sp>
      <p:sp>
        <p:nvSpPr>
          <p:cNvPr id="3" name="TextBox 2"/>
          <p:cNvSpPr txBox="1"/>
          <p:nvPr/>
        </p:nvSpPr>
        <p:spPr>
          <a:xfrm>
            <a:off x="648787" y="1756768"/>
            <a:ext cx="8218988" cy="3785652"/>
          </a:xfrm>
          <a:prstGeom prst="rect">
            <a:avLst/>
          </a:prstGeom>
          <a:noFill/>
        </p:spPr>
        <p:txBody>
          <a:bodyPr wrap="square" rtlCol="0">
            <a:spAutoFit/>
          </a:bodyPr>
          <a:lstStyle/>
          <a:p>
            <a:r>
              <a:rPr lang="en-US" sz="4000" b="1" dirty="0" smtClean="0">
                <a:solidFill>
                  <a:schemeClr val="bg1"/>
                </a:solidFill>
              </a:rPr>
              <a:t>43 CFR 3162.7-2 -3:</a:t>
            </a:r>
            <a:endParaRPr lang="en-US" sz="4000" b="1" dirty="0">
              <a:solidFill>
                <a:schemeClr val="bg1"/>
              </a:solidFill>
            </a:endParaRPr>
          </a:p>
          <a:p>
            <a:endParaRPr lang="en-US" sz="2000" b="1" dirty="0" smtClean="0">
              <a:solidFill>
                <a:srgbClr val="FF00FF"/>
              </a:solidFill>
            </a:endParaRPr>
          </a:p>
          <a:p>
            <a:r>
              <a:rPr lang="en-US" sz="3600" b="1" dirty="0" smtClean="0">
                <a:solidFill>
                  <a:srgbClr val="FF00FF"/>
                </a:solidFill>
              </a:rPr>
              <a:t>“All measurement…must not be commingled with gas originating from other sources unless approved by the authorized officer under subpart 3173 of this chapter”</a:t>
            </a:r>
            <a:endParaRPr lang="en-US" sz="3600" b="1" dirty="0">
              <a:solidFill>
                <a:srgbClr val="FF00FF"/>
              </a:solidFill>
            </a:endParaRPr>
          </a:p>
        </p:txBody>
      </p:sp>
      <p:cxnSp>
        <p:nvCxnSpPr>
          <p:cNvPr id="5" name="Straight Connector 4"/>
          <p:cNvCxnSpPr/>
          <p:nvPr/>
        </p:nvCxnSpPr>
        <p:spPr>
          <a:xfrm>
            <a:off x="1908313" y="4303122"/>
            <a:ext cx="1391478" cy="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44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9757" y="634792"/>
            <a:ext cx="2810821" cy="830997"/>
          </a:xfrm>
          <a:prstGeom prst="rect">
            <a:avLst/>
          </a:prstGeom>
          <a:noFill/>
        </p:spPr>
        <p:txBody>
          <a:bodyPr wrap="square" rtlCol="0">
            <a:spAutoFit/>
          </a:bodyPr>
          <a:lstStyle/>
          <a:p>
            <a:r>
              <a:rPr lang="en-US" sz="4800" b="1" dirty="0" smtClean="0">
                <a:solidFill>
                  <a:srgbClr val="FFFF00"/>
                </a:solidFill>
              </a:rPr>
              <a:t>“Source”</a:t>
            </a:r>
          </a:p>
        </p:txBody>
      </p:sp>
      <p:sp>
        <p:nvSpPr>
          <p:cNvPr id="3" name="TextBox 2"/>
          <p:cNvSpPr txBox="1"/>
          <p:nvPr/>
        </p:nvSpPr>
        <p:spPr>
          <a:xfrm>
            <a:off x="648787" y="1756768"/>
            <a:ext cx="8218988" cy="3416320"/>
          </a:xfrm>
          <a:prstGeom prst="rect">
            <a:avLst/>
          </a:prstGeom>
          <a:noFill/>
        </p:spPr>
        <p:txBody>
          <a:bodyPr wrap="square" rtlCol="0">
            <a:spAutoFit/>
          </a:bodyPr>
          <a:lstStyle/>
          <a:p>
            <a:pPr marL="571500" indent="-571500">
              <a:buFont typeface="Arial" pitchFamily="34" charset="0"/>
              <a:buChar char="•"/>
            </a:pPr>
            <a:r>
              <a:rPr lang="en-US" sz="3600" b="1" dirty="0" smtClean="0">
                <a:solidFill>
                  <a:schemeClr val="bg1"/>
                </a:solidFill>
              </a:rPr>
              <a:t>Uncommitted Federal/ </a:t>
            </a:r>
          </a:p>
          <a:p>
            <a:r>
              <a:rPr lang="en-US" sz="3600" b="1" dirty="0">
                <a:solidFill>
                  <a:schemeClr val="bg1"/>
                </a:solidFill>
              </a:rPr>
              <a:t>	</a:t>
            </a:r>
            <a:r>
              <a:rPr lang="en-US" sz="3600" b="1" dirty="0" smtClean="0">
                <a:solidFill>
                  <a:schemeClr val="bg1"/>
                </a:solidFill>
              </a:rPr>
              <a:t>Indian lease</a:t>
            </a:r>
          </a:p>
          <a:p>
            <a:pPr marL="571500" indent="-571500">
              <a:buFont typeface="Arial" pitchFamily="34" charset="0"/>
              <a:buChar char="•"/>
            </a:pPr>
            <a:r>
              <a:rPr lang="en-US" sz="3600" b="1" dirty="0" smtClean="0">
                <a:solidFill>
                  <a:schemeClr val="bg1"/>
                </a:solidFill>
              </a:rPr>
              <a:t>Federal/Indian CA</a:t>
            </a:r>
          </a:p>
          <a:p>
            <a:pPr marL="571500" indent="-571500">
              <a:buFont typeface="Arial" pitchFamily="34" charset="0"/>
              <a:buChar char="•"/>
            </a:pPr>
            <a:r>
              <a:rPr lang="en-US" sz="3600" b="1" dirty="0" smtClean="0">
                <a:solidFill>
                  <a:schemeClr val="bg1"/>
                </a:solidFill>
              </a:rPr>
              <a:t>Federal/Indian unit PA</a:t>
            </a:r>
          </a:p>
          <a:p>
            <a:endParaRPr lang="en-US" sz="3600" b="1" dirty="0" smtClean="0">
              <a:solidFill>
                <a:schemeClr val="bg1"/>
              </a:solidFill>
            </a:endParaRPr>
          </a:p>
          <a:p>
            <a:pPr marL="571500" indent="-571500">
              <a:buFont typeface="Arial" pitchFamily="34" charset="0"/>
              <a:buChar char="•"/>
            </a:pPr>
            <a:r>
              <a:rPr lang="en-US" sz="3600" b="1" dirty="0" smtClean="0">
                <a:solidFill>
                  <a:schemeClr val="bg1"/>
                </a:solidFill>
              </a:rPr>
              <a:t>State or fee lease</a:t>
            </a:r>
            <a:endParaRPr lang="en-US" sz="3600" b="1" dirty="0">
              <a:solidFill>
                <a:schemeClr val="bg1"/>
              </a:solidFill>
            </a:endParaRPr>
          </a:p>
        </p:txBody>
      </p:sp>
      <p:grpSp>
        <p:nvGrpSpPr>
          <p:cNvPr id="6" name="Group 5"/>
          <p:cNvGrpSpPr/>
          <p:nvPr/>
        </p:nvGrpSpPr>
        <p:grpSpPr>
          <a:xfrm>
            <a:off x="5600880" y="1842864"/>
            <a:ext cx="3266895" cy="2308324"/>
            <a:chOff x="5600880" y="1842864"/>
            <a:chExt cx="3266895" cy="2308324"/>
          </a:xfrm>
        </p:grpSpPr>
        <p:sp>
          <p:nvSpPr>
            <p:cNvPr id="4" name="Right Brace 3"/>
            <p:cNvSpPr/>
            <p:nvPr/>
          </p:nvSpPr>
          <p:spPr>
            <a:xfrm>
              <a:off x="5600880" y="1851377"/>
              <a:ext cx="304800" cy="2127235"/>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729223" y="1842864"/>
              <a:ext cx="3138552" cy="2308324"/>
            </a:xfrm>
            <a:prstGeom prst="rect">
              <a:avLst/>
            </a:prstGeom>
            <a:noFill/>
          </p:spPr>
          <p:txBody>
            <a:bodyPr wrap="square" rtlCol="0">
              <a:spAutoFit/>
            </a:bodyPr>
            <a:lstStyle/>
            <a:p>
              <a:pPr algn="ctr"/>
              <a:r>
                <a:rPr lang="en-US" sz="3600" b="1" dirty="0" smtClean="0">
                  <a:solidFill>
                    <a:schemeClr val="bg1"/>
                  </a:solidFill>
                </a:rPr>
                <a:t>Anything with a case number (</a:t>
              </a:r>
              <a:r>
                <a:rPr lang="en-US" sz="3600" b="1" i="1" dirty="0" smtClean="0">
                  <a:solidFill>
                    <a:schemeClr val="bg1"/>
                  </a:solidFill>
                </a:rPr>
                <a:t>e.g. NMN-12345</a:t>
              </a:r>
              <a:r>
                <a:rPr lang="en-US" sz="3600" b="1" dirty="0" smtClean="0">
                  <a:solidFill>
                    <a:schemeClr val="bg1"/>
                  </a:solidFill>
                </a:rPr>
                <a:t>)</a:t>
              </a:r>
            </a:p>
          </p:txBody>
        </p:sp>
      </p:grpSp>
    </p:spTree>
    <p:extLst>
      <p:ext uri="{BB962C8B-B14F-4D97-AF65-F5344CB8AC3E}">
        <p14:creationId xmlns:p14="http://schemas.microsoft.com/office/powerpoint/2010/main" val="13015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30250" y="2360612"/>
            <a:ext cx="6516687" cy="2854325"/>
            <a:chOff x="601663" y="3562350"/>
            <a:chExt cx="6516687" cy="2854325"/>
          </a:xfrm>
        </p:grpSpPr>
        <p:sp>
          <p:nvSpPr>
            <p:cNvPr id="17" name="Rectangle 2"/>
            <p:cNvSpPr>
              <a:spLocks noChangeArrowheads="1"/>
            </p:cNvSpPr>
            <p:nvPr/>
          </p:nvSpPr>
          <p:spPr bwMode="auto">
            <a:xfrm>
              <a:off x="601663" y="3562350"/>
              <a:ext cx="5370512" cy="2854325"/>
            </a:xfrm>
            <a:prstGeom prst="rect">
              <a:avLst/>
            </a:prstGeom>
            <a:solidFill>
              <a:schemeClr val="accent5">
                <a:lumMod val="40000"/>
                <a:lumOff val="60000"/>
              </a:schemeClr>
            </a:solidFill>
            <a:ln w="57150">
              <a:solidFill>
                <a:srgbClr val="FF00FF"/>
              </a:solidFill>
              <a:miter lim="800000"/>
              <a:headEnd/>
              <a:tailEnd/>
            </a:ln>
          </p:spPr>
          <p:txBody>
            <a:bodyPr wrap="none" anchor="ctr"/>
            <a:lstStyle/>
            <a:p>
              <a:endParaRPr lang="en-US"/>
            </a:p>
          </p:txBody>
        </p:sp>
        <p:sp>
          <p:nvSpPr>
            <p:cNvPr id="18" name="Line 4"/>
            <p:cNvSpPr>
              <a:spLocks noChangeShapeType="1"/>
            </p:cNvSpPr>
            <p:nvPr/>
          </p:nvSpPr>
          <p:spPr bwMode="auto">
            <a:xfrm flipV="1">
              <a:off x="1906588" y="4868863"/>
              <a:ext cx="5211762" cy="7937"/>
            </a:xfrm>
            <a:prstGeom prst="line">
              <a:avLst/>
            </a:prstGeom>
            <a:solidFill>
              <a:schemeClr val="accent5">
                <a:lumMod val="40000"/>
                <a:lumOff val="60000"/>
              </a:schemeClr>
            </a:solidFill>
            <a:ln w="57150">
              <a:solidFill>
                <a:schemeClr val="tx1"/>
              </a:solidFill>
              <a:round/>
              <a:headEnd/>
              <a:tailEnd/>
            </a:ln>
          </p:spPr>
          <p:txBody>
            <a:bodyPr/>
            <a:lstStyle/>
            <a:p>
              <a:endParaRPr lang="en-US"/>
            </a:p>
          </p:txBody>
        </p:sp>
        <p:sp>
          <p:nvSpPr>
            <p:cNvPr id="19" name="Line 8"/>
            <p:cNvSpPr>
              <a:spLocks noChangeShapeType="1"/>
            </p:cNvSpPr>
            <p:nvPr/>
          </p:nvSpPr>
          <p:spPr bwMode="auto">
            <a:xfrm flipV="1">
              <a:off x="3094038" y="4868863"/>
              <a:ext cx="0" cy="1266825"/>
            </a:xfrm>
            <a:prstGeom prst="line">
              <a:avLst/>
            </a:prstGeom>
            <a:solidFill>
              <a:schemeClr val="accent5">
                <a:lumMod val="40000"/>
                <a:lumOff val="60000"/>
              </a:schemeClr>
            </a:solidFill>
            <a:ln w="57150">
              <a:solidFill>
                <a:schemeClr val="tx1"/>
              </a:solidFill>
              <a:round/>
              <a:headEnd/>
              <a:tailEnd/>
            </a:ln>
          </p:spPr>
          <p:txBody>
            <a:bodyPr/>
            <a:lstStyle/>
            <a:p>
              <a:endParaRPr lang="en-US"/>
            </a:p>
          </p:txBody>
        </p:sp>
        <p:sp>
          <p:nvSpPr>
            <p:cNvPr id="20" name="Freeform 9"/>
            <p:cNvSpPr>
              <a:spLocks/>
            </p:cNvSpPr>
            <p:nvPr/>
          </p:nvSpPr>
          <p:spPr bwMode="auto">
            <a:xfrm>
              <a:off x="1782763" y="3889375"/>
              <a:ext cx="1270000" cy="979488"/>
            </a:xfrm>
            <a:custGeom>
              <a:avLst/>
              <a:gdLst>
                <a:gd name="T0" fmla="*/ 0 w 1021"/>
                <a:gd name="T1" fmla="*/ 0 h 839"/>
                <a:gd name="T2" fmla="*/ 1021 w 1021"/>
                <a:gd name="T3" fmla="*/ 0 h 839"/>
                <a:gd name="T4" fmla="*/ 1021 w 1021"/>
                <a:gd name="T5" fmla="*/ 839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solidFill>
              <a:schemeClr val="accent5">
                <a:lumMod val="40000"/>
                <a:lumOff val="60000"/>
              </a:schemeClr>
            </a:solidFill>
            <a:ln w="57150">
              <a:solidFill>
                <a:schemeClr val="tx1"/>
              </a:solidFill>
              <a:round/>
              <a:headEnd/>
              <a:tailEnd/>
            </a:ln>
          </p:spPr>
          <p:txBody>
            <a:bodyPr/>
            <a:lstStyle/>
            <a:p>
              <a:endParaRPr lang="en-US"/>
            </a:p>
          </p:txBody>
        </p:sp>
        <p:sp>
          <p:nvSpPr>
            <p:cNvPr id="21" name="AutoShape 10"/>
            <p:cNvSpPr>
              <a:spLocks noChangeArrowheads="1"/>
            </p:cNvSpPr>
            <p:nvPr/>
          </p:nvSpPr>
          <p:spPr bwMode="auto">
            <a:xfrm>
              <a:off x="5216525" y="4641850"/>
              <a:ext cx="407988" cy="460375"/>
            </a:xfrm>
            <a:prstGeom prst="roundRect">
              <a:avLst>
                <a:gd name="adj" fmla="val 16667"/>
              </a:avLst>
            </a:prstGeom>
            <a:solidFill>
              <a:srgbClr val="C00000"/>
            </a:solidFill>
            <a:ln w="9525">
              <a:solidFill>
                <a:schemeClr val="tx1"/>
              </a:solidFill>
              <a:round/>
              <a:headEnd/>
              <a:tailEnd/>
            </a:ln>
          </p:spPr>
          <p:txBody>
            <a:bodyPr wrap="none" anchor="ctr"/>
            <a:lstStyle/>
            <a:p>
              <a:endParaRPr lang="en-US"/>
            </a:p>
          </p:txBody>
        </p:sp>
        <p:sp>
          <p:nvSpPr>
            <p:cNvPr id="22" name="Text Box 59"/>
            <p:cNvSpPr txBox="1">
              <a:spLocks noChangeArrowheads="1"/>
            </p:cNvSpPr>
            <p:nvPr/>
          </p:nvSpPr>
          <p:spPr bwMode="auto">
            <a:xfrm>
              <a:off x="1184275" y="3676650"/>
              <a:ext cx="639763" cy="366713"/>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pPr>
              <a:r>
                <a:rPr lang="en-US" dirty="0"/>
                <a:t>2-1</a:t>
              </a:r>
            </a:p>
          </p:txBody>
        </p:sp>
        <p:sp>
          <p:nvSpPr>
            <p:cNvPr id="23" name="Text Box 60"/>
            <p:cNvSpPr txBox="1">
              <a:spLocks noChangeArrowheads="1"/>
            </p:cNvSpPr>
            <p:nvPr/>
          </p:nvSpPr>
          <p:spPr bwMode="auto">
            <a:xfrm>
              <a:off x="1284288" y="4729163"/>
              <a:ext cx="639762" cy="366712"/>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pPr>
              <a:r>
                <a:rPr lang="en-US"/>
                <a:t>2-2</a:t>
              </a:r>
            </a:p>
          </p:txBody>
        </p:sp>
        <p:sp>
          <p:nvSpPr>
            <p:cNvPr id="24" name="Text Box 61"/>
            <p:cNvSpPr txBox="1">
              <a:spLocks noChangeArrowheads="1"/>
            </p:cNvSpPr>
            <p:nvPr/>
          </p:nvSpPr>
          <p:spPr bwMode="auto">
            <a:xfrm>
              <a:off x="2419350" y="5972175"/>
              <a:ext cx="639763" cy="366713"/>
            </a:xfrm>
            <a:prstGeom prst="rect">
              <a:avLst/>
            </a:prstGeom>
            <a:solidFill>
              <a:schemeClr val="accent5">
                <a:lumMod val="40000"/>
                <a:lumOff val="60000"/>
              </a:schemeClr>
            </a:solidFill>
            <a:ln w="9525">
              <a:noFill/>
              <a:miter lim="800000"/>
              <a:headEnd/>
              <a:tailEnd/>
            </a:ln>
          </p:spPr>
          <p:txBody>
            <a:bodyPr>
              <a:spAutoFit/>
            </a:bodyPr>
            <a:lstStyle/>
            <a:p>
              <a:pPr>
                <a:spcBef>
                  <a:spcPct val="50000"/>
                </a:spcBef>
              </a:pPr>
              <a:r>
                <a:rPr lang="en-US"/>
                <a:t>2-3</a:t>
              </a:r>
            </a:p>
          </p:txBody>
        </p:sp>
        <p:sp>
          <p:nvSpPr>
            <p:cNvPr id="25" name="Text Box 36"/>
            <p:cNvSpPr txBox="1">
              <a:spLocks noChangeArrowheads="1"/>
            </p:cNvSpPr>
            <p:nvPr/>
          </p:nvSpPr>
          <p:spPr bwMode="auto">
            <a:xfrm>
              <a:off x="3638096" y="3676650"/>
              <a:ext cx="2112963" cy="400110"/>
            </a:xfrm>
            <a:prstGeom prst="rect">
              <a:avLst/>
            </a:prstGeom>
            <a:solidFill>
              <a:schemeClr val="accent5">
                <a:lumMod val="40000"/>
                <a:lumOff val="60000"/>
              </a:schemeClr>
            </a:solidFill>
            <a:ln w="9525">
              <a:noFill/>
              <a:miter lim="800000"/>
              <a:headEnd/>
              <a:tailEnd/>
            </a:ln>
          </p:spPr>
          <p:txBody>
            <a:bodyPr wrap="square">
              <a:spAutoFit/>
            </a:bodyPr>
            <a:lstStyle/>
            <a:p>
              <a:pPr>
                <a:spcBef>
                  <a:spcPct val="50000"/>
                </a:spcBef>
              </a:pPr>
              <a:r>
                <a:rPr lang="en-US" sz="2000" dirty="0" smtClean="0"/>
                <a:t>CA:  NDM-25211</a:t>
              </a:r>
              <a:endParaRPr lang="en-US" sz="2000" dirty="0"/>
            </a:p>
          </p:txBody>
        </p:sp>
        <p:sp>
          <p:nvSpPr>
            <p:cNvPr id="27"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8"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29"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30" name="TextBox 29"/>
          <p:cNvSpPr txBox="1"/>
          <p:nvPr/>
        </p:nvSpPr>
        <p:spPr>
          <a:xfrm>
            <a:off x="1038451" y="4185662"/>
            <a:ext cx="4663622" cy="584775"/>
          </a:xfrm>
          <a:prstGeom prst="rect">
            <a:avLst/>
          </a:prstGeom>
          <a:solidFill>
            <a:srgbClr val="FFFF00"/>
          </a:solidFill>
        </p:spPr>
        <p:txBody>
          <a:bodyPr wrap="square" rtlCol="0">
            <a:spAutoFit/>
          </a:bodyPr>
          <a:lstStyle/>
          <a:p>
            <a:pPr algn="ctr"/>
            <a:r>
              <a:rPr lang="en-US" sz="3200" b="1" dirty="0" smtClean="0"/>
              <a:t>Not commingling</a:t>
            </a:r>
            <a:endParaRPr lang="en-US" sz="3200" b="1" dirty="0"/>
          </a:p>
        </p:txBody>
      </p:sp>
    </p:spTree>
    <p:extLst>
      <p:ext uri="{BB962C8B-B14F-4D97-AF65-F5344CB8AC3E}">
        <p14:creationId xmlns:p14="http://schemas.microsoft.com/office/powerpoint/2010/main" val="42902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389" y="637269"/>
            <a:ext cx="8410575" cy="5810250"/>
          </a:xfrm>
          <a:prstGeom prst="rect">
            <a:avLst/>
          </a:prstGeom>
          <a:solidFill>
            <a:schemeClr val="accent2"/>
          </a:solid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58348" y="688258"/>
            <a:ext cx="2920181" cy="574203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ChangeArrowheads="1"/>
          </p:cNvSpPr>
          <p:nvPr/>
        </p:nvSpPr>
        <p:spPr bwMode="auto">
          <a:xfrm>
            <a:off x="601663" y="3562350"/>
            <a:ext cx="5370512" cy="2854325"/>
          </a:xfrm>
          <a:prstGeom prst="rect">
            <a:avLst/>
          </a:prstGeom>
          <a:solidFill>
            <a:schemeClr val="accent5">
              <a:lumMod val="40000"/>
              <a:lumOff val="60000"/>
            </a:schemeClr>
          </a:solidFill>
          <a:ln w="28575">
            <a:solidFill>
              <a:schemeClr val="tx1"/>
            </a:solidFill>
            <a:miter lim="800000"/>
            <a:headEnd/>
            <a:tailEnd/>
          </a:ln>
        </p:spPr>
        <p:txBody>
          <a:bodyPr wrap="none" anchor="ctr"/>
          <a:lstStyle/>
          <a:p>
            <a:endParaRPr lang="en-US"/>
          </a:p>
        </p:txBody>
      </p:sp>
      <p:sp>
        <p:nvSpPr>
          <p:cNvPr id="2969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29700" name="Line 4"/>
          <p:cNvSpPr>
            <a:spLocks noChangeShapeType="1"/>
          </p:cNvSpPr>
          <p:nvPr/>
        </p:nvSpPr>
        <p:spPr bwMode="auto">
          <a:xfrm flipV="1">
            <a:off x="1906588" y="4868863"/>
            <a:ext cx="5211762" cy="7937"/>
          </a:xfrm>
          <a:prstGeom prst="line">
            <a:avLst/>
          </a:prstGeom>
          <a:noFill/>
          <a:ln w="57150">
            <a:solidFill>
              <a:schemeClr val="tx1"/>
            </a:solidFill>
            <a:round/>
            <a:headEnd/>
            <a:tailEnd/>
          </a:ln>
        </p:spPr>
        <p:txBody>
          <a:bodyPr/>
          <a:lstStyle/>
          <a:p>
            <a:endParaRPr lang="en-US"/>
          </a:p>
        </p:txBody>
      </p:sp>
      <p:sp>
        <p:nvSpPr>
          <p:cNvPr id="29701"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02"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03" name="Line 8"/>
          <p:cNvSpPr>
            <a:spLocks noChangeShapeType="1"/>
          </p:cNvSpPr>
          <p:nvPr/>
        </p:nvSpPr>
        <p:spPr bwMode="auto">
          <a:xfrm flipV="1">
            <a:off x="3094038" y="4868863"/>
            <a:ext cx="0" cy="1266825"/>
          </a:xfrm>
          <a:prstGeom prst="line">
            <a:avLst/>
          </a:prstGeom>
          <a:noFill/>
          <a:ln w="57150">
            <a:solidFill>
              <a:schemeClr val="tx1"/>
            </a:solidFill>
            <a:round/>
            <a:headEnd/>
            <a:tailEnd/>
          </a:ln>
        </p:spPr>
        <p:txBody>
          <a:bodyPr/>
          <a:lstStyle/>
          <a:p>
            <a:endParaRPr lang="en-US"/>
          </a:p>
        </p:txBody>
      </p:sp>
      <p:sp>
        <p:nvSpPr>
          <p:cNvPr id="29704" name="Freeform 9"/>
          <p:cNvSpPr>
            <a:spLocks/>
          </p:cNvSpPr>
          <p:nvPr/>
        </p:nvSpPr>
        <p:spPr bwMode="auto">
          <a:xfrm>
            <a:off x="1782763" y="3889375"/>
            <a:ext cx="1270000" cy="979488"/>
          </a:xfrm>
          <a:custGeom>
            <a:avLst/>
            <a:gdLst>
              <a:gd name="T0" fmla="*/ 0 w 1021"/>
              <a:gd name="T1" fmla="*/ 0 h 839"/>
              <a:gd name="T2" fmla="*/ 1021 w 1021"/>
              <a:gd name="T3" fmla="*/ 0 h 839"/>
              <a:gd name="T4" fmla="*/ 1021 w 1021"/>
              <a:gd name="T5" fmla="*/ 839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p:spPr>
        <p:txBody>
          <a:bodyPr/>
          <a:lstStyle/>
          <a:p>
            <a:endParaRPr lang="en-US"/>
          </a:p>
        </p:txBody>
      </p:sp>
      <p:sp>
        <p:nvSpPr>
          <p:cNvPr id="29708" name="Rectangle 16"/>
          <p:cNvSpPr>
            <a:spLocks noChangeArrowheads="1"/>
          </p:cNvSpPr>
          <p:nvPr/>
        </p:nvSpPr>
        <p:spPr bwMode="auto">
          <a:xfrm>
            <a:off x="598488" y="695325"/>
            <a:ext cx="5370512" cy="2854325"/>
          </a:xfrm>
          <a:prstGeom prst="rect">
            <a:avLst/>
          </a:prstGeom>
          <a:solidFill>
            <a:schemeClr val="accent5">
              <a:lumMod val="40000"/>
              <a:lumOff val="60000"/>
            </a:schemeClr>
          </a:solidFill>
          <a:ln w="28575">
            <a:solidFill>
              <a:schemeClr val="tx1"/>
            </a:solidFill>
            <a:miter lim="800000"/>
            <a:headEnd/>
            <a:tailEnd/>
          </a:ln>
        </p:spPr>
        <p:txBody>
          <a:bodyPr wrap="none" anchor="ctr"/>
          <a:lstStyle/>
          <a:p>
            <a:endParaRPr lang="en-US"/>
          </a:p>
        </p:txBody>
      </p:sp>
      <p:sp>
        <p:nvSpPr>
          <p:cNvPr id="29709"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0" name="Line 18"/>
          <p:cNvSpPr>
            <a:spLocks noChangeShapeType="1"/>
          </p:cNvSpPr>
          <p:nvPr/>
        </p:nvSpPr>
        <p:spPr bwMode="auto">
          <a:xfrm flipV="1">
            <a:off x="1916113" y="2001838"/>
            <a:ext cx="5224462" cy="7937"/>
          </a:xfrm>
          <a:prstGeom prst="line">
            <a:avLst/>
          </a:prstGeom>
          <a:noFill/>
          <a:ln w="57150">
            <a:solidFill>
              <a:schemeClr val="tx1"/>
            </a:solidFill>
            <a:round/>
            <a:headEnd/>
            <a:tailEnd/>
          </a:ln>
        </p:spPr>
        <p:txBody>
          <a:bodyPr/>
          <a:lstStyle/>
          <a:p>
            <a:endParaRPr lang="en-US"/>
          </a:p>
        </p:txBody>
      </p:sp>
      <p:sp>
        <p:nvSpPr>
          <p:cNvPr id="29711"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3" name="Line 22"/>
          <p:cNvSpPr>
            <a:spLocks noChangeShapeType="1"/>
          </p:cNvSpPr>
          <p:nvPr/>
        </p:nvSpPr>
        <p:spPr bwMode="auto">
          <a:xfrm flipV="1">
            <a:off x="3103563" y="2001838"/>
            <a:ext cx="0" cy="1266825"/>
          </a:xfrm>
          <a:prstGeom prst="line">
            <a:avLst/>
          </a:prstGeom>
          <a:noFill/>
          <a:ln w="57150">
            <a:solidFill>
              <a:schemeClr val="tx1"/>
            </a:solidFill>
            <a:round/>
            <a:headEnd/>
            <a:tailEnd/>
          </a:ln>
        </p:spPr>
        <p:txBody>
          <a:bodyPr/>
          <a:lstStyle/>
          <a:p>
            <a:endParaRPr lang="en-US"/>
          </a:p>
        </p:txBody>
      </p:sp>
      <p:sp>
        <p:nvSpPr>
          <p:cNvPr id="29714" name="Freeform 23"/>
          <p:cNvSpPr>
            <a:spLocks/>
          </p:cNvSpPr>
          <p:nvPr/>
        </p:nvSpPr>
        <p:spPr bwMode="auto">
          <a:xfrm>
            <a:off x="1792288" y="1022350"/>
            <a:ext cx="1270000" cy="979488"/>
          </a:xfrm>
          <a:custGeom>
            <a:avLst/>
            <a:gdLst>
              <a:gd name="T0" fmla="*/ 0 w 1021"/>
              <a:gd name="T1" fmla="*/ 0 h 839"/>
              <a:gd name="T2" fmla="*/ 1021 w 1021"/>
              <a:gd name="T3" fmla="*/ 0 h 839"/>
              <a:gd name="T4" fmla="*/ 1021 w 1021"/>
              <a:gd name="T5" fmla="*/ 839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p:spPr>
        <p:txBody>
          <a:bodyPr/>
          <a:lstStyle/>
          <a:p>
            <a:endParaRPr lang="en-US"/>
          </a:p>
        </p:txBody>
      </p:sp>
      <p:sp>
        <p:nvSpPr>
          <p:cNvPr id="29717" name="Line 33"/>
          <p:cNvSpPr>
            <a:spLocks noChangeShapeType="1"/>
          </p:cNvSpPr>
          <p:nvPr/>
        </p:nvSpPr>
        <p:spPr bwMode="auto">
          <a:xfrm flipV="1">
            <a:off x="7145338" y="1985963"/>
            <a:ext cx="0" cy="2905125"/>
          </a:xfrm>
          <a:prstGeom prst="line">
            <a:avLst/>
          </a:prstGeom>
          <a:noFill/>
          <a:ln w="57150">
            <a:solidFill>
              <a:schemeClr val="tx1"/>
            </a:solidFill>
            <a:round/>
            <a:headEnd/>
            <a:tailEnd/>
          </a:ln>
        </p:spPr>
        <p:txBody>
          <a:bodyPr/>
          <a:lstStyle/>
          <a:p>
            <a:endParaRPr lang="en-US"/>
          </a:p>
        </p:txBody>
      </p:sp>
      <p:sp>
        <p:nvSpPr>
          <p:cNvPr id="29718" name="Line 34"/>
          <p:cNvSpPr>
            <a:spLocks noChangeShapeType="1"/>
          </p:cNvSpPr>
          <p:nvPr/>
        </p:nvSpPr>
        <p:spPr bwMode="auto">
          <a:xfrm>
            <a:off x="7132638" y="3344863"/>
            <a:ext cx="1801812" cy="0"/>
          </a:xfrm>
          <a:prstGeom prst="line">
            <a:avLst/>
          </a:prstGeom>
          <a:noFill/>
          <a:ln w="57150">
            <a:solidFill>
              <a:schemeClr val="tx1"/>
            </a:solidFill>
            <a:round/>
            <a:headEnd/>
            <a:tailEnd/>
          </a:ln>
        </p:spPr>
        <p:txBody>
          <a:bodyPr/>
          <a:lstStyle/>
          <a:p>
            <a:endParaRPr lang="en-US"/>
          </a:p>
        </p:txBody>
      </p:sp>
      <p:sp>
        <p:nvSpPr>
          <p:cNvPr id="29719" name="AutoShape 35"/>
          <p:cNvSpPr>
            <a:spLocks noChangeArrowheads="1"/>
          </p:cNvSpPr>
          <p:nvPr/>
        </p:nvSpPr>
        <p:spPr bwMode="auto">
          <a:xfrm>
            <a:off x="7929563" y="3128963"/>
            <a:ext cx="409575" cy="460375"/>
          </a:xfrm>
          <a:prstGeom prst="roundRect">
            <a:avLst>
              <a:gd name="adj" fmla="val 16667"/>
            </a:avLst>
          </a:prstGeom>
          <a:solidFill>
            <a:schemeClr val="accent6">
              <a:lumMod val="50000"/>
            </a:schemeClr>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123950" y="808038"/>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5" name="Text Box 57"/>
          <p:cNvSpPr txBox="1">
            <a:spLocks noChangeArrowheads="1"/>
          </p:cNvSpPr>
          <p:nvPr/>
        </p:nvSpPr>
        <p:spPr bwMode="auto">
          <a:xfrm>
            <a:off x="1366838" y="2030413"/>
            <a:ext cx="639762" cy="366712"/>
          </a:xfrm>
          <a:prstGeom prst="rect">
            <a:avLst/>
          </a:prstGeom>
          <a:noFill/>
          <a:ln w="9525">
            <a:noFill/>
            <a:miter lim="800000"/>
            <a:headEnd/>
            <a:tailEnd/>
          </a:ln>
        </p:spPr>
        <p:txBody>
          <a:bodyPr>
            <a:spAutoFit/>
          </a:bodyPr>
          <a:lstStyle/>
          <a:p>
            <a:pPr>
              <a:spcBef>
                <a:spcPct val="50000"/>
              </a:spcBef>
            </a:pPr>
            <a:r>
              <a:rPr lang="en-US"/>
              <a:t>1-2</a:t>
            </a:r>
          </a:p>
        </p:txBody>
      </p:sp>
      <p:sp>
        <p:nvSpPr>
          <p:cNvPr id="29726" name="Text Box 58"/>
          <p:cNvSpPr txBox="1">
            <a:spLocks noChangeArrowheads="1"/>
          </p:cNvSpPr>
          <p:nvPr/>
        </p:nvSpPr>
        <p:spPr bwMode="auto">
          <a:xfrm>
            <a:off x="2490788" y="3089275"/>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29727" name="Text Box 59"/>
          <p:cNvSpPr txBox="1">
            <a:spLocks noChangeArrowheads="1"/>
          </p:cNvSpPr>
          <p:nvPr/>
        </p:nvSpPr>
        <p:spPr bwMode="auto">
          <a:xfrm>
            <a:off x="1184275" y="3676650"/>
            <a:ext cx="639763" cy="366713"/>
          </a:xfrm>
          <a:prstGeom prst="rect">
            <a:avLst/>
          </a:prstGeom>
          <a:noFill/>
          <a:ln w="9525">
            <a:noFill/>
            <a:miter lim="800000"/>
            <a:headEnd/>
            <a:tailEnd/>
          </a:ln>
        </p:spPr>
        <p:txBody>
          <a:bodyPr>
            <a:spAutoFit/>
          </a:bodyPr>
          <a:lstStyle/>
          <a:p>
            <a:pPr>
              <a:spcBef>
                <a:spcPct val="50000"/>
              </a:spcBef>
            </a:pPr>
            <a:r>
              <a:rPr lang="en-US"/>
              <a:t>2-1</a:t>
            </a:r>
          </a:p>
        </p:txBody>
      </p:sp>
      <p:sp>
        <p:nvSpPr>
          <p:cNvPr id="29728" name="Text Box 60"/>
          <p:cNvSpPr txBox="1">
            <a:spLocks noChangeArrowheads="1"/>
          </p:cNvSpPr>
          <p:nvPr/>
        </p:nvSpPr>
        <p:spPr bwMode="auto">
          <a:xfrm>
            <a:off x="1284288" y="4729163"/>
            <a:ext cx="639762" cy="366712"/>
          </a:xfrm>
          <a:prstGeom prst="rect">
            <a:avLst/>
          </a:prstGeom>
          <a:noFill/>
          <a:ln w="9525">
            <a:noFill/>
            <a:miter lim="800000"/>
            <a:headEnd/>
            <a:tailEnd/>
          </a:ln>
        </p:spPr>
        <p:txBody>
          <a:bodyPr>
            <a:spAutoFit/>
          </a:bodyPr>
          <a:lstStyle/>
          <a:p>
            <a:pPr>
              <a:spcBef>
                <a:spcPct val="50000"/>
              </a:spcBef>
            </a:pPr>
            <a:r>
              <a:rPr lang="en-US"/>
              <a:t>2-2</a:t>
            </a:r>
          </a:p>
        </p:txBody>
      </p:sp>
      <p:sp>
        <p:nvSpPr>
          <p:cNvPr id="29729" name="Text Box 61"/>
          <p:cNvSpPr txBox="1">
            <a:spLocks noChangeArrowheads="1"/>
          </p:cNvSpPr>
          <p:nvPr/>
        </p:nvSpPr>
        <p:spPr bwMode="auto">
          <a:xfrm>
            <a:off x="2419350" y="5972175"/>
            <a:ext cx="639763" cy="366713"/>
          </a:xfrm>
          <a:prstGeom prst="rect">
            <a:avLst/>
          </a:prstGeom>
          <a:noFill/>
          <a:ln w="9525">
            <a:noFill/>
            <a:miter lim="800000"/>
            <a:headEnd/>
            <a:tailEnd/>
          </a:ln>
        </p:spPr>
        <p:txBody>
          <a:bodyPr>
            <a:spAutoFit/>
          </a:bodyPr>
          <a:lstStyle/>
          <a:p>
            <a:pPr>
              <a:spcBef>
                <a:spcPct val="50000"/>
              </a:spcBef>
            </a:pPr>
            <a:r>
              <a:rPr lang="en-US"/>
              <a:t>2-3</a:t>
            </a:r>
          </a:p>
        </p:txBody>
      </p:sp>
      <p:sp>
        <p:nvSpPr>
          <p:cNvPr id="51" name="Oval 6"/>
          <p:cNvSpPr>
            <a:spLocks noChangeArrowheads="1"/>
          </p:cNvSpPr>
          <p:nvPr/>
        </p:nvSpPr>
        <p:spPr bwMode="auto">
          <a:xfrm>
            <a:off x="6462406" y="3209207"/>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Text Box 61"/>
          <p:cNvSpPr txBox="1">
            <a:spLocks noChangeArrowheads="1"/>
          </p:cNvSpPr>
          <p:nvPr/>
        </p:nvSpPr>
        <p:spPr bwMode="auto">
          <a:xfrm>
            <a:off x="6278512" y="3450202"/>
            <a:ext cx="639763" cy="366713"/>
          </a:xfrm>
          <a:prstGeom prst="rect">
            <a:avLst/>
          </a:prstGeom>
          <a:noFill/>
          <a:ln w="9525">
            <a:noFill/>
            <a:miter lim="800000"/>
            <a:headEnd/>
            <a:tailEnd/>
          </a:ln>
        </p:spPr>
        <p:txBody>
          <a:bodyPr>
            <a:spAutoFit/>
          </a:bodyPr>
          <a:lstStyle/>
          <a:p>
            <a:pPr>
              <a:spcBef>
                <a:spcPct val="50000"/>
              </a:spcBef>
            </a:pPr>
            <a:r>
              <a:rPr lang="en-US" dirty="0" smtClean="0"/>
              <a:t>3-3</a:t>
            </a:r>
            <a:endParaRPr lang="en-US" dirty="0"/>
          </a:p>
        </p:txBody>
      </p:sp>
      <p:sp>
        <p:nvSpPr>
          <p:cNvPr id="53" name="Oval 6"/>
          <p:cNvSpPr>
            <a:spLocks noChangeArrowheads="1"/>
          </p:cNvSpPr>
          <p:nvPr/>
        </p:nvSpPr>
        <p:spPr bwMode="auto">
          <a:xfrm>
            <a:off x="6865529" y="5972072"/>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54" name="Text Box 61"/>
          <p:cNvSpPr txBox="1">
            <a:spLocks noChangeArrowheads="1"/>
          </p:cNvSpPr>
          <p:nvPr/>
        </p:nvSpPr>
        <p:spPr bwMode="auto">
          <a:xfrm>
            <a:off x="6327675" y="5918097"/>
            <a:ext cx="639763" cy="366713"/>
          </a:xfrm>
          <a:prstGeom prst="rect">
            <a:avLst/>
          </a:prstGeom>
          <a:noFill/>
          <a:ln w="9525">
            <a:noFill/>
            <a:miter lim="800000"/>
            <a:headEnd/>
            <a:tailEnd/>
          </a:ln>
        </p:spPr>
        <p:txBody>
          <a:bodyPr>
            <a:spAutoFit/>
          </a:bodyPr>
          <a:lstStyle/>
          <a:p>
            <a:pPr>
              <a:spcBef>
                <a:spcPct val="50000"/>
              </a:spcBef>
            </a:pPr>
            <a:r>
              <a:rPr lang="en-US" dirty="0" smtClean="0"/>
              <a:t>3-4</a:t>
            </a:r>
            <a:endParaRPr lang="en-US" dirty="0"/>
          </a:p>
        </p:txBody>
      </p:sp>
      <p:sp>
        <p:nvSpPr>
          <p:cNvPr id="55" name="Oval 6"/>
          <p:cNvSpPr>
            <a:spLocks noChangeArrowheads="1"/>
          </p:cNvSpPr>
          <p:nvPr/>
        </p:nvSpPr>
        <p:spPr bwMode="auto">
          <a:xfrm>
            <a:off x="8428858" y="4143272"/>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56" name="Text Box 61"/>
          <p:cNvSpPr txBox="1">
            <a:spLocks noChangeArrowheads="1"/>
          </p:cNvSpPr>
          <p:nvPr/>
        </p:nvSpPr>
        <p:spPr bwMode="auto">
          <a:xfrm>
            <a:off x="7999157" y="4403931"/>
            <a:ext cx="639763" cy="366713"/>
          </a:xfrm>
          <a:prstGeom prst="rect">
            <a:avLst/>
          </a:prstGeom>
          <a:noFill/>
          <a:ln w="9525">
            <a:noFill/>
            <a:miter lim="800000"/>
            <a:headEnd/>
            <a:tailEnd/>
          </a:ln>
        </p:spPr>
        <p:txBody>
          <a:bodyPr>
            <a:spAutoFit/>
          </a:bodyPr>
          <a:lstStyle/>
          <a:p>
            <a:pPr>
              <a:spcBef>
                <a:spcPct val="50000"/>
              </a:spcBef>
            </a:pPr>
            <a:r>
              <a:rPr lang="en-US" dirty="0" smtClean="0"/>
              <a:t>3-5</a:t>
            </a:r>
            <a:endParaRPr lang="en-US" dirty="0"/>
          </a:p>
        </p:txBody>
      </p:sp>
      <p:cxnSp>
        <p:nvCxnSpPr>
          <p:cNvPr id="58" name="Straight Connector 57"/>
          <p:cNvCxnSpPr/>
          <p:nvPr/>
        </p:nvCxnSpPr>
        <p:spPr>
          <a:xfrm rot="5400000">
            <a:off x="5958350" y="2625214"/>
            <a:ext cx="125852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3" idx="0"/>
          </p:cNvCxnSpPr>
          <p:nvPr/>
        </p:nvCxnSpPr>
        <p:spPr>
          <a:xfrm rot="16200000" flipH="1">
            <a:off x="6441859" y="5415845"/>
            <a:ext cx="1105101" cy="73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5" idx="2"/>
          </p:cNvCxnSpPr>
          <p:nvPr/>
        </p:nvCxnSpPr>
        <p:spPr>
          <a:xfrm>
            <a:off x="7108723" y="4237703"/>
            <a:ext cx="1320135" cy="254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30250" y="779975"/>
            <a:ext cx="8099119" cy="5616123"/>
            <a:chOff x="730250" y="779975"/>
            <a:chExt cx="8099119" cy="5616123"/>
          </a:xfrm>
        </p:grpSpPr>
        <p:sp>
          <p:nvSpPr>
            <p:cNvPr id="50" name="Text Box 36"/>
            <p:cNvSpPr txBox="1">
              <a:spLocks noChangeArrowheads="1"/>
            </p:cNvSpPr>
            <p:nvPr/>
          </p:nvSpPr>
          <p:spPr bwMode="auto">
            <a:xfrm>
              <a:off x="8148689" y="779975"/>
              <a:ext cx="680680" cy="400110"/>
            </a:xfrm>
            <a:prstGeom prst="rect">
              <a:avLst/>
            </a:prstGeom>
            <a:noFill/>
            <a:ln w="9525">
              <a:noFill/>
              <a:miter lim="800000"/>
              <a:headEnd/>
              <a:tailEnd/>
            </a:ln>
          </p:spPr>
          <p:txBody>
            <a:bodyPr wrap="square">
              <a:spAutoFit/>
            </a:bodyPr>
            <a:lstStyle/>
            <a:p>
              <a:pPr>
                <a:spcBef>
                  <a:spcPct val="50000"/>
                </a:spcBef>
              </a:pPr>
              <a:r>
                <a:rPr lang="en-US" sz="2000" dirty="0" smtClean="0"/>
                <a:t>Fee</a:t>
              </a:r>
              <a:endParaRPr lang="en-US" sz="2000" dirty="0"/>
            </a:p>
          </p:txBody>
        </p:sp>
        <p:sp>
          <p:nvSpPr>
            <p:cNvPr id="76" name="Text Box 36"/>
            <p:cNvSpPr txBox="1">
              <a:spLocks noChangeArrowheads="1"/>
            </p:cNvSpPr>
            <p:nvPr/>
          </p:nvSpPr>
          <p:spPr bwMode="auto">
            <a:xfrm>
              <a:off x="730250" y="5995988"/>
              <a:ext cx="1596261" cy="400110"/>
            </a:xfrm>
            <a:prstGeom prst="rect">
              <a:avLst/>
            </a:prstGeom>
            <a:noFill/>
            <a:ln w="9525">
              <a:noFill/>
              <a:miter lim="800000"/>
              <a:headEnd/>
              <a:tailEnd/>
            </a:ln>
          </p:spPr>
          <p:txBody>
            <a:bodyPr wrap="square">
              <a:spAutoFit/>
            </a:bodyPr>
            <a:lstStyle/>
            <a:p>
              <a:pPr>
                <a:spcBef>
                  <a:spcPct val="50000"/>
                </a:spcBef>
              </a:pPr>
              <a:r>
                <a:rPr lang="en-US" sz="2000" dirty="0" smtClean="0"/>
                <a:t>NDM-25211</a:t>
              </a:r>
              <a:endParaRPr lang="en-US" sz="2000" dirty="0"/>
            </a:p>
          </p:txBody>
        </p:sp>
        <p:sp>
          <p:nvSpPr>
            <p:cNvPr id="77" name="Text Box 37"/>
            <p:cNvSpPr txBox="1">
              <a:spLocks noChangeArrowheads="1"/>
            </p:cNvSpPr>
            <p:nvPr/>
          </p:nvSpPr>
          <p:spPr bwMode="auto">
            <a:xfrm>
              <a:off x="755650" y="3125788"/>
              <a:ext cx="1524563" cy="400110"/>
            </a:xfrm>
            <a:prstGeom prst="rect">
              <a:avLst/>
            </a:prstGeom>
            <a:noFill/>
            <a:ln w="9525">
              <a:noFill/>
              <a:miter lim="800000"/>
              <a:headEnd/>
              <a:tailEnd/>
            </a:ln>
          </p:spPr>
          <p:txBody>
            <a:bodyPr wrap="square">
              <a:spAutoFit/>
            </a:bodyPr>
            <a:lstStyle/>
            <a:p>
              <a:pPr>
                <a:spcBef>
                  <a:spcPct val="50000"/>
                </a:spcBef>
              </a:pPr>
              <a:r>
                <a:rPr lang="en-US" sz="2000" dirty="0" smtClean="0"/>
                <a:t>NDM-25533</a:t>
              </a:r>
              <a:endParaRPr lang="en-US" sz="2000" dirty="0"/>
            </a:p>
          </p:txBody>
        </p:sp>
      </p:grpSp>
      <p:sp>
        <p:nvSpPr>
          <p:cNvPr id="60" name="Text Box 55"/>
          <p:cNvSpPr txBox="1">
            <a:spLocks noChangeArrowheads="1"/>
          </p:cNvSpPr>
          <p:nvPr/>
        </p:nvSpPr>
        <p:spPr bwMode="auto">
          <a:xfrm>
            <a:off x="797336" y="31643"/>
            <a:ext cx="5319251" cy="369332"/>
          </a:xfrm>
          <a:prstGeom prst="rect">
            <a:avLst/>
          </a:prstGeom>
          <a:noFill/>
          <a:ln w="9525">
            <a:noFill/>
            <a:miter lim="800000"/>
            <a:headEnd/>
            <a:tailEnd/>
          </a:ln>
        </p:spPr>
        <p:txBody>
          <a:bodyPr wrap="square">
            <a:spAutoFit/>
          </a:bodyPr>
          <a:lstStyle/>
          <a:p>
            <a:pPr>
              <a:spcBef>
                <a:spcPct val="50000"/>
              </a:spcBef>
            </a:pPr>
            <a:r>
              <a:rPr lang="en-US" dirty="0" smtClean="0"/>
              <a:t>Unit Participating Area Approved (NDM-45721A)</a:t>
            </a:r>
            <a:endParaRPr lang="en-US" dirty="0"/>
          </a:p>
        </p:txBody>
      </p:sp>
      <p:cxnSp>
        <p:nvCxnSpPr>
          <p:cNvPr id="62" name="Straight Connector 61"/>
          <p:cNvCxnSpPr/>
          <p:nvPr/>
        </p:nvCxnSpPr>
        <p:spPr>
          <a:xfrm>
            <a:off x="5418496" y="216309"/>
            <a:ext cx="698091" cy="4227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17931" y="1295400"/>
            <a:ext cx="7120989" cy="584775"/>
          </a:xfrm>
          <a:prstGeom prst="rect">
            <a:avLst/>
          </a:prstGeom>
          <a:solidFill>
            <a:srgbClr val="FFFF00"/>
          </a:solidFill>
        </p:spPr>
        <p:txBody>
          <a:bodyPr wrap="square" rtlCol="0">
            <a:spAutoFit/>
          </a:bodyPr>
          <a:lstStyle/>
          <a:p>
            <a:r>
              <a:rPr lang="en-US" sz="3200" b="1" dirty="0" smtClean="0"/>
              <a:t>Not commingling: no approval needed</a:t>
            </a:r>
            <a:endParaRPr lang="en-US" sz="3200" b="1" dirty="0"/>
          </a:p>
        </p:txBody>
      </p:sp>
    </p:spTree>
    <p:extLst>
      <p:ext uri="{BB962C8B-B14F-4D97-AF65-F5344CB8AC3E}">
        <p14:creationId xmlns:p14="http://schemas.microsoft.com/office/powerpoint/2010/main" val="418139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958348" y="688258"/>
            <a:ext cx="2920181" cy="574203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ChangeArrowheads="1"/>
          </p:cNvSpPr>
          <p:nvPr/>
        </p:nvSpPr>
        <p:spPr bwMode="auto">
          <a:xfrm>
            <a:off x="601663" y="3562350"/>
            <a:ext cx="5370512" cy="2854325"/>
          </a:xfrm>
          <a:prstGeom prst="rect">
            <a:avLst/>
          </a:prstGeom>
          <a:solidFill>
            <a:schemeClr val="accent5">
              <a:lumMod val="40000"/>
              <a:lumOff val="60000"/>
            </a:schemeClr>
          </a:solidFill>
          <a:ln w="57150">
            <a:solidFill>
              <a:srgbClr val="FF00FF"/>
            </a:solidFill>
            <a:miter lim="800000"/>
            <a:headEnd/>
            <a:tailEnd/>
          </a:ln>
        </p:spPr>
        <p:txBody>
          <a:bodyPr wrap="none" anchor="ctr"/>
          <a:lstStyle/>
          <a:p>
            <a:endParaRPr lang="en-US"/>
          </a:p>
        </p:txBody>
      </p:sp>
      <p:sp>
        <p:nvSpPr>
          <p:cNvPr id="29699" name="Oval 3"/>
          <p:cNvSpPr>
            <a:spLocks noChangeArrowheads="1"/>
          </p:cNvSpPr>
          <p:nvPr/>
        </p:nvSpPr>
        <p:spPr bwMode="auto">
          <a:xfrm>
            <a:off x="1782763" y="4745038"/>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29700" name="Line 4"/>
          <p:cNvSpPr>
            <a:spLocks noChangeShapeType="1"/>
          </p:cNvSpPr>
          <p:nvPr/>
        </p:nvSpPr>
        <p:spPr bwMode="auto">
          <a:xfrm flipV="1">
            <a:off x="1906588" y="4868863"/>
            <a:ext cx="5211762" cy="7937"/>
          </a:xfrm>
          <a:prstGeom prst="line">
            <a:avLst/>
          </a:prstGeom>
          <a:noFill/>
          <a:ln w="57150">
            <a:solidFill>
              <a:schemeClr val="tx1"/>
            </a:solidFill>
            <a:round/>
            <a:headEnd/>
            <a:tailEnd/>
          </a:ln>
        </p:spPr>
        <p:txBody>
          <a:bodyPr/>
          <a:lstStyle/>
          <a:p>
            <a:endParaRPr lang="en-US"/>
          </a:p>
        </p:txBody>
      </p:sp>
      <p:sp>
        <p:nvSpPr>
          <p:cNvPr id="29701" name="Oval 6"/>
          <p:cNvSpPr>
            <a:spLocks noChangeArrowheads="1"/>
          </p:cNvSpPr>
          <p:nvPr/>
        </p:nvSpPr>
        <p:spPr bwMode="auto">
          <a:xfrm>
            <a:off x="2967038" y="6026150"/>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02" name="Oval 7"/>
          <p:cNvSpPr>
            <a:spLocks noChangeArrowheads="1"/>
          </p:cNvSpPr>
          <p:nvPr/>
        </p:nvSpPr>
        <p:spPr bwMode="auto">
          <a:xfrm>
            <a:off x="1644650" y="3787775"/>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03" name="Line 8"/>
          <p:cNvSpPr>
            <a:spLocks noChangeShapeType="1"/>
          </p:cNvSpPr>
          <p:nvPr/>
        </p:nvSpPr>
        <p:spPr bwMode="auto">
          <a:xfrm flipV="1">
            <a:off x="3094038" y="4868863"/>
            <a:ext cx="0" cy="1266825"/>
          </a:xfrm>
          <a:prstGeom prst="line">
            <a:avLst/>
          </a:prstGeom>
          <a:noFill/>
          <a:ln w="57150">
            <a:solidFill>
              <a:schemeClr val="tx1"/>
            </a:solidFill>
            <a:round/>
            <a:headEnd/>
            <a:tailEnd/>
          </a:ln>
        </p:spPr>
        <p:txBody>
          <a:bodyPr/>
          <a:lstStyle/>
          <a:p>
            <a:endParaRPr lang="en-US"/>
          </a:p>
        </p:txBody>
      </p:sp>
      <p:sp>
        <p:nvSpPr>
          <p:cNvPr id="29704" name="Freeform 9"/>
          <p:cNvSpPr>
            <a:spLocks/>
          </p:cNvSpPr>
          <p:nvPr/>
        </p:nvSpPr>
        <p:spPr bwMode="auto">
          <a:xfrm>
            <a:off x="1782763" y="3889375"/>
            <a:ext cx="1270000" cy="979488"/>
          </a:xfrm>
          <a:custGeom>
            <a:avLst/>
            <a:gdLst>
              <a:gd name="T0" fmla="*/ 0 w 1021"/>
              <a:gd name="T1" fmla="*/ 0 h 839"/>
              <a:gd name="T2" fmla="*/ 1021 w 1021"/>
              <a:gd name="T3" fmla="*/ 0 h 839"/>
              <a:gd name="T4" fmla="*/ 1021 w 1021"/>
              <a:gd name="T5" fmla="*/ 839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p:spPr>
        <p:txBody>
          <a:bodyPr/>
          <a:lstStyle/>
          <a:p>
            <a:endParaRPr lang="en-US"/>
          </a:p>
        </p:txBody>
      </p:sp>
      <p:sp>
        <p:nvSpPr>
          <p:cNvPr id="29708" name="Rectangle 16"/>
          <p:cNvSpPr>
            <a:spLocks noChangeArrowheads="1"/>
          </p:cNvSpPr>
          <p:nvPr/>
        </p:nvSpPr>
        <p:spPr bwMode="auto">
          <a:xfrm>
            <a:off x="598488" y="695325"/>
            <a:ext cx="5370512" cy="2854325"/>
          </a:xfrm>
          <a:prstGeom prst="rect">
            <a:avLst/>
          </a:prstGeom>
          <a:solidFill>
            <a:schemeClr val="accent5">
              <a:lumMod val="40000"/>
              <a:lumOff val="60000"/>
            </a:schemeClr>
          </a:solidFill>
          <a:ln w="57150">
            <a:solidFill>
              <a:srgbClr val="FF00FF"/>
            </a:solidFill>
            <a:miter lim="800000"/>
            <a:headEnd/>
            <a:tailEnd/>
          </a:ln>
        </p:spPr>
        <p:txBody>
          <a:bodyPr wrap="none" anchor="ctr"/>
          <a:lstStyle/>
          <a:p>
            <a:endParaRPr lang="en-US"/>
          </a:p>
        </p:txBody>
      </p:sp>
      <p:sp>
        <p:nvSpPr>
          <p:cNvPr id="29709" name="Oval 17"/>
          <p:cNvSpPr>
            <a:spLocks noChangeArrowheads="1"/>
          </p:cNvSpPr>
          <p:nvPr/>
        </p:nvSpPr>
        <p:spPr bwMode="auto">
          <a:xfrm>
            <a:off x="1792288" y="1878013"/>
            <a:ext cx="266700" cy="239712"/>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0" name="Line 18"/>
          <p:cNvSpPr>
            <a:spLocks noChangeShapeType="1"/>
          </p:cNvSpPr>
          <p:nvPr/>
        </p:nvSpPr>
        <p:spPr bwMode="auto">
          <a:xfrm flipV="1">
            <a:off x="1916113" y="2001838"/>
            <a:ext cx="5224462" cy="7937"/>
          </a:xfrm>
          <a:prstGeom prst="line">
            <a:avLst/>
          </a:prstGeom>
          <a:noFill/>
          <a:ln w="57150">
            <a:solidFill>
              <a:schemeClr val="tx1"/>
            </a:solidFill>
            <a:round/>
            <a:headEnd/>
            <a:tailEnd/>
          </a:ln>
        </p:spPr>
        <p:txBody>
          <a:bodyPr/>
          <a:lstStyle/>
          <a:p>
            <a:endParaRPr lang="en-US"/>
          </a:p>
        </p:txBody>
      </p:sp>
      <p:sp>
        <p:nvSpPr>
          <p:cNvPr id="29711" name="Oval 20"/>
          <p:cNvSpPr>
            <a:spLocks noChangeArrowheads="1"/>
          </p:cNvSpPr>
          <p:nvPr/>
        </p:nvSpPr>
        <p:spPr bwMode="auto">
          <a:xfrm>
            <a:off x="2976563" y="3159125"/>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2" name="Oval 21"/>
          <p:cNvSpPr>
            <a:spLocks noChangeArrowheads="1"/>
          </p:cNvSpPr>
          <p:nvPr/>
        </p:nvSpPr>
        <p:spPr bwMode="auto">
          <a:xfrm>
            <a:off x="1654175" y="920750"/>
            <a:ext cx="265113" cy="2413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13" name="Line 22"/>
          <p:cNvSpPr>
            <a:spLocks noChangeShapeType="1"/>
          </p:cNvSpPr>
          <p:nvPr/>
        </p:nvSpPr>
        <p:spPr bwMode="auto">
          <a:xfrm flipV="1">
            <a:off x="3103563" y="2001838"/>
            <a:ext cx="0" cy="1266825"/>
          </a:xfrm>
          <a:prstGeom prst="line">
            <a:avLst/>
          </a:prstGeom>
          <a:noFill/>
          <a:ln w="57150">
            <a:solidFill>
              <a:schemeClr val="tx1"/>
            </a:solidFill>
            <a:round/>
            <a:headEnd/>
            <a:tailEnd/>
          </a:ln>
        </p:spPr>
        <p:txBody>
          <a:bodyPr/>
          <a:lstStyle/>
          <a:p>
            <a:endParaRPr lang="en-US"/>
          </a:p>
        </p:txBody>
      </p:sp>
      <p:sp>
        <p:nvSpPr>
          <p:cNvPr id="29714" name="Freeform 23"/>
          <p:cNvSpPr>
            <a:spLocks/>
          </p:cNvSpPr>
          <p:nvPr/>
        </p:nvSpPr>
        <p:spPr bwMode="auto">
          <a:xfrm>
            <a:off x="1792288" y="1022350"/>
            <a:ext cx="1270000" cy="979488"/>
          </a:xfrm>
          <a:custGeom>
            <a:avLst/>
            <a:gdLst>
              <a:gd name="T0" fmla="*/ 0 w 1021"/>
              <a:gd name="T1" fmla="*/ 0 h 839"/>
              <a:gd name="T2" fmla="*/ 1021 w 1021"/>
              <a:gd name="T3" fmla="*/ 0 h 839"/>
              <a:gd name="T4" fmla="*/ 1021 w 1021"/>
              <a:gd name="T5" fmla="*/ 839 h 839"/>
              <a:gd name="T6" fmla="*/ 0 60000 65536"/>
              <a:gd name="T7" fmla="*/ 0 60000 65536"/>
              <a:gd name="T8" fmla="*/ 0 60000 65536"/>
              <a:gd name="T9" fmla="*/ 0 w 1021"/>
              <a:gd name="T10" fmla="*/ 0 h 839"/>
              <a:gd name="T11" fmla="*/ 1021 w 1021"/>
              <a:gd name="T12" fmla="*/ 839 h 839"/>
            </a:gdLst>
            <a:ahLst/>
            <a:cxnLst>
              <a:cxn ang="T6">
                <a:pos x="T0" y="T1"/>
              </a:cxn>
              <a:cxn ang="T7">
                <a:pos x="T2" y="T3"/>
              </a:cxn>
              <a:cxn ang="T8">
                <a:pos x="T4" y="T5"/>
              </a:cxn>
            </a:cxnLst>
            <a:rect l="T9" t="T10" r="T11" b="T12"/>
            <a:pathLst>
              <a:path w="1021" h="839">
                <a:moveTo>
                  <a:pt x="0" y="0"/>
                </a:moveTo>
                <a:lnTo>
                  <a:pt x="1021" y="0"/>
                </a:lnTo>
                <a:lnTo>
                  <a:pt x="1021" y="839"/>
                </a:lnTo>
              </a:path>
            </a:pathLst>
          </a:custGeom>
          <a:noFill/>
          <a:ln w="57150">
            <a:solidFill>
              <a:schemeClr val="tx1"/>
            </a:solidFill>
            <a:round/>
            <a:headEnd/>
            <a:tailEnd/>
          </a:ln>
        </p:spPr>
        <p:txBody>
          <a:bodyPr/>
          <a:lstStyle/>
          <a:p>
            <a:endParaRPr lang="en-US"/>
          </a:p>
        </p:txBody>
      </p:sp>
      <p:sp>
        <p:nvSpPr>
          <p:cNvPr id="29717" name="Line 33"/>
          <p:cNvSpPr>
            <a:spLocks noChangeShapeType="1"/>
          </p:cNvSpPr>
          <p:nvPr/>
        </p:nvSpPr>
        <p:spPr bwMode="auto">
          <a:xfrm flipV="1">
            <a:off x="7145338" y="1985963"/>
            <a:ext cx="0" cy="2905125"/>
          </a:xfrm>
          <a:prstGeom prst="line">
            <a:avLst/>
          </a:prstGeom>
          <a:noFill/>
          <a:ln w="57150">
            <a:solidFill>
              <a:schemeClr val="tx1"/>
            </a:solidFill>
            <a:round/>
            <a:headEnd/>
            <a:tailEnd/>
          </a:ln>
        </p:spPr>
        <p:txBody>
          <a:bodyPr/>
          <a:lstStyle/>
          <a:p>
            <a:endParaRPr lang="en-US"/>
          </a:p>
        </p:txBody>
      </p:sp>
      <p:sp>
        <p:nvSpPr>
          <p:cNvPr id="29718" name="Line 34"/>
          <p:cNvSpPr>
            <a:spLocks noChangeShapeType="1"/>
          </p:cNvSpPr>
          <p:nvPr/>
        </p:nvSpPr>
        <p:spPr bwMode="auto">
          <a:xfrm>
            <a:off x="7132638" y="3344863"/>
            <a:ext cx="1801812" cy="0"/>
          </a:xfrm>
          <a:prstGeom prst="line">
            <a:avLst/>
          </a:prstGeom>
          <a:noFill/>
          <a:ln w="57150">
            <a:solidFill>
              <a:schemeClr val="tx1"/>
            </a:solidFill>
            <a:round/>
            <a:headEnd/>
            <a:tailEnd/>
          </a:ln>
        </p:spPr>
        <p:txBody>
          <a:bodyPr/>
          <a:lstStyle/>
          <a:p>
            <a:endParaRPr lang="en-US"/>
          </a:p>
        </p:txBody>
      </p:sp>
      <p:sp>
        <p:nvSpPr>
          <p:cNvPr id="29719" name="AutoShape 35"/>
          <p:cNvSpPr>
            <a:spLocks noChangeArrowheads="1"/>
          </p:cNvSpPr>
          <p:nvPr/>
        </p:nvSpPr>
        <p:spPr bwMode="auto">
          <a:xfrm>
            <a:off x="7929563" y="3128963"/>
            <a:ext cx="409575" cy="460375"/>
          </a:xfrm>
          <a:prstGeom prst="roundRect">
            <a:avLst>
              <a:gd name="adj" fmla="val 16667"/>
            </a:avLst>
          </a:prstGeom>
          <a:solidFill>
            <a:schemeClr val="accent6">
              <a:lumMod val="50000"/>
            </a:schemeClr>
          </a:solidFill>
          <a:ln w="9525">
            <a:solidFill>
              <a:schemeClr val="tx1"/>
            </a:solidFill>
            <a:round/>
            <a:headEnd/>
            <a:tailEnd/>
          </a:ln>
        </p:spPr>
        <p:txBody>
          <a:bodyPr wrap="none" anchor="ctr"/>
          <a:lstStyle/>
          <a:p>
            <a:endParaRPr lang="en-US"/>
          </a:p>
        </p:txBody>
      </p:sp>
      <p:sp>
        <p:nvSpPr>
          <p:cNvPr id="29724" name="Text Box 56"/>
          <p:cNvSpPr txBox="1">
            <a:spLocks noChangeArrowheads="1"/>
          </p:cNvSpPr>
          <p:nvPr/>
        </p:nvSpPr>
        <p:spPr bwMode="auto">
          <a:xfrm>
            <a:off x="1123950" y="808038"/>
            <a:ext cx="639763" cy="366712"/>
          </a:xfrm>
          <a:prstGeom prst="rect">
            <a:avLst/>
          </a:prstGeom>
          <a:noFill/>
          <a:ln w="9525">
            <a:noFill/>
            <a:miter lim="800000"/>
            <a:headEnd/>
            <a:tailEnd/>
          </a:ln>
        </p:spPr>
        <p:txBody>
          <a:bodyPr>
            <a:spAutoFit/>
          </a:bodyPr>
          <a:lstStyle/>
          <a:p>
            <a:pPr>
              <a:spcBef>
                <a:spcPct val="50000"/>
              </a:spcBef>
            </a:pPr>
            <a:r>
              <a:rPr lang="en-US"/>
              <a:t>1-1</a:t>
            </a:r>
          </a:p>
        </p:txBody>
      </p:sp>
      <p:sp>
        <p:nvSpPr>
          <p:cNvPr id="29725" name="Text Box 57"/>
          <p:cNvSpPr txBox="1">
            <a:spLocks noChangeArrowheads="1"/>
          </p:cNvSpPr>
          <p:nvPr/>
        </p:nvSpPr>
        <p:spPr bwMode="auto">
          <a:xfrm>
            <a:off x="1366838" y="2030413"/>
            <a:ext cx="639762" cy="366712"/>
          </a:xfrm>
          <a:prstGeom prst="rect">
            <a:avLst/>
          </a:prstGeom>
          <a:noFill/>
          <a:ln w="9525">
            <a:noFill/>
            <a:miter lim="800000"/>
            <a:headEnd/>
            <a:tailEnd/>
          </a:ln>
        </p:spPr>
        <p:txBody>
          <a:bodyPr>
            <a:spAutoFit/>
          </a:bodyPr>
          <a:lstStyle/>
          <a:p>
            <a:pPr>
              <a:spcBef>
                <a:spcPct val="50000"/>
              </a:spcBef>
            </a:pPr>
            <a:r>
              <a:rPr lang="en-US"/>
              <a:t>1-2</a:t>
            </a:r>
          </a:p>
        </p:txBody>
      </p:sp>
      <p:sp>
        <p:nvSpPr>
          <p:cNvPr id="29726" name="Text Box 58"/>
          <p:cNvSpPr txBox="1">
            <a:spLocks noChangeArrowheads="1"/>
          </p:cNvSpPr>
          <p:nvPr/>
        </p:nvSpPr>
        <p:spPr bwMode="auto">
          <a:xfrm>
            <a:off x="2490788" y="3089275"/>
            <a:ext cx="639762" cy="366713"/>
          </a:xfrm>
          <a:prstGeom prst="rect">
            <a:avLst/>
          </a:prstGeom>
          <a:noFill/>
          <a:ln w="9525">
            <a:noFill/>
            <a:miter lim="800000"/>
            <a:headEnd/>
            <a:tailEnd/>
          </a:ln>
        </p:spPr>
        <p:txBody>
          <a:bodyPr>
            <a:spAutoFit/>
          </a:bodyPr>
          <a:lstStyle/>
          <a:p>
            <a:pPr>
              <a:spcBef>
                <a:spcPct val="50000"/>
              </a:spcBef>
            </a:pPr>
            <a:r>
              <a:rPr lang="en-US"/>
              <a:t>1-3</a:t>
            </a:r>
          </a:p>
        </p:txBody>
      </p:sp>
      <p:sp>
        <p:nvSpPr>
          <p:cNvPr id="29727" name="Text Box 59"/>
          <p:cNvSpPr txBox="1">
            <a:spLocks noChangeArrowheads="1"/>
          </p:cNvSpPr>
          <p:nvPr/>
        </p:nvSpPr>
        <p:spPr bwMode="auto">
          <a:xfrm>
            <a:off x="1184275" y="3676650"/>
            <a:ext cx="639763" cy="366713"/>
          </a:xfrm>
          <a:prstGeom prst="rect">
            <a:avLst/>
          </a:prstGeom>
          <a:noFill/>
          <a:ln w="9525">
            <a:noFill/>
            <a:miter lim="800000"/>
            <a:headEnd/>
            <a:tailEnd/>
          </a:ln>
        </p:spPr>
        <p:txBody>
          <a:bodyPr>
            <a:spAutoFit/>
          </a:bodyPr>
          <a:lstStyle/>
          <a:p>
            <a:pPr>
              <a:spcBef>
                <a:spcPct val="50000"/>
              </a:spcBef>
            </a:pPr>
            <a:r>
              <a:rPr lang="en-US"/>
              <a:t>2-1</a:t>
            </a:r>
          </a:p>
        </p:txBody>
      </p:sp>
      <p:sp>
        <p:nvSpPr>
          <p:cNvPr id="29728" name="Text Box 60"/>
          <p:cNvSpPr txBox="1">
            <a:spLocks noChangeArrowheads="1"/>
          </p:cNvSpPr>
          <p:nvPr/>
        </p:nvSpPr>
        <p:spPr bwMode="auto">
          <a:xfrm>
            <a:off x="1284288" y="4729163"/>
            <a:ext cx="639762" cy="366712"/>
          </a:xfrm>
          <a:prstGeom prst="rect">
            <a:avLst/>
          </a:prstGeom>
          <a:noFill/>
          <a:ln w="9525">
            <a:noFill/>
            <a:miter lim="800000"/>
            <a:headEnd/>
            <a:tailEnd/>
          </a:ln>
        </p:spPr>
        <p:txBody>
          <a:bodyPr>
            <a:spAutoFit/>
          </a:bodyPr>
          <a:lstStyle/>
          <a:p>
            <a:pPr>
              <a:spcBef>
                <a:spcPct val="50000"/>
              </a:spcBef>
            </a:pPr>
            <a:r>
              <a:rPr lang="en-US"/>
              <a:t>2-2</a:t>
            </a:r>
          </a:p>
        </p:txBody>
      </p:sp>
      <p:sp>
        <p:nvSpPr>
          <p:cNvPr id="29729" name="Text Box 61"/>
          <p:cNvSpPr txBox="1">
            <a:spLocks noChangeArrowheads="1"/>
          </p:cNvSpPr>
          <p:nvPr/>
        </p:nvSpPr>
        <p:spPr bwMode="auto">
          <a:xfrm>
            <a:off x="2419350" y="5972175"/>
            <a:ext cx="639763" cy="366713"/>
          </a:xfrm>
          <a:prstGeom prst="rect">
            <a:avLst/>
          </a:prstGeom>
          <a:noFill/>
          <a:ln w="9525">
            <a:noFill/>
            <a:miter lim="800000"/>
            <a:headEnd/>
            <a:tailEnd/>
          </a:ln>
        </p:spPr>
        <p:txBody>
          <a:bodyPr>
            <a:spAutoFit/>
          </a:bodyPr>
          <a:lstStyle/>
          <a:p>
            <a:pPr>
              <a:spcBef>
                <a:spcPct val="50000"/>
              </a:spcBef>
            </a:pPr>
            <a:r>
              <a:rPr lang="en-US"/>
              <a:t>2-3</a:t>
            </a:r>
          </a:p>
        </p:txBody>
      </p:sp>
      <p:sp>
        <p:nvSpPr>
          <p:cNvPr id="51" name="Oval 6"/>
          <p:cNvSpPr>
            <a:spLocks noChangeArrowheads="1"/>
          </p:cNvSpPr>
          <p:nvPr/>
        </p:nvSpPr>
        <p:spPr bwMode="auto">
          <a:xfrm>
            <a:off x="6462406" y="3209207"/>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Text Box 61"/>
          <p:cNvSpPr txBox="1">
            <a:spLocks noChangeArrowheads="1"/>
          </p:cNvSpPr>
          <p:nvPr/>
        </p:nvSpPr>
        <p:spPr bwMode="auto">
          <a:xfrm>
            <a:off x="6278512" y="3450202"/>
            <a:ext cx="639763" cy="366713"/>
          </a:xfrm>
          <a:prstGeom prst="rect">
            <a:avLst/>
          </a:prstGeom>
          <a:noFill/>
          <a:ln w="9525">
            <a:noFill/>
            <a:miter lim="800000"/>
            <a:headEnd/>
            <a:tailEnd/>
          </a:ln>
        </p:spPr>
        <p:txBody>
          <a:bodyPr>
            <a:spAutoFit/>
          </a:bodyPr>
          <a:lstStyle/>
          <a:p>
            <a:pPr>
              <a:spcBef>
                <a:spcPct val="50000"/>
              </a:spcBef>
            </a:pPr>
            <a:r>
              <a:rPr lang="en-US" dirty="0" smtClean="0"/>
              <a:t>3-3</a:t>
            </a:r>
            <a:endParaRPr lang="en-US" dirty="0"/>
          </a:p>
        </p:txBody>
      </p:sp>
      <p:sp>
        <p:nvSpPr>
          <p:cNvPr id="53" name="Oval 6"/>
          <p:cNvSpPr>
            <a:spLocks noChangeArrowheads="1"/>
          </p:cNvSpPr>
          <p:nvPr/>
        </p:nvSpPr>
        <p:spPr bwMode="auto">
          <a:xfrm>
            <a:off x="6865529" y="5972072"/>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54" name="Text Box 61"/>
          <p:cNvSpPr txBox="1">
            <a:spLocks noChangeArrowheads="1"/>
          </p:cNvSpPr>
          <p:nvPr/>
        </p:nvSpPr>
        <p:spPr bwMode="auto">
          <a:xfrm>
            <a:off x="6327675" y="5918097"/>
            <a:ext cx="639763" cy="366713"/>
          </a:xfrm>
          <a:prstGeom prst="rect">
            <a:avLst/>
          </a:prstGeom>
          <a:noFill/>
          <a:ln w="9525">
            <a:noFill/>
            <a:miter lim="800000"/>
            <a:headEnd/>
            <a:tailEnd/>
          </a:ln>
        </p:spPr>
        <p:txBody>
          <a:bodyPr>
            <a:spAutoFit/>
          </a:bodyPr>
          <a:lstStyle/>
          <a:p>
            <a:pPr>
              <a:spcBef>
                <a:spcPct val="50000"/>
              </a:spcBef>
            </a:pPr>
            <a:r>
              <a:rPr lang="en-US" dirty="0" smtClean="0"/>
              <a:t>3-4</a:t>
            </a:r>
            <a:endParaRPr lang="en-US" dirty="0"/>
          </a:p>
        </p:txBody>
      </p:sp>
      <p:sp>
        <p:nvSpPr>
          <p:cNvPr id="55" name="Oval 6"/>
          <p:cNvSpPr>
            <a:spLocks noChangeArrowheads="1"/>
          </p:cNvSpPr>
          <p:nvPr/>
        </p:nvSpPr>
        <p:spPr bwMode="auto">
          <a:xfrm>
            <a:off x="8428858" y="4143272"/>
            <a:ext cx="265112" cy="239713"/>
          </a:xfrm>
          <a:prstGeom prst="ellipse">
            <a:avLst/>
          </a:prstGeom>
          <a:solidFill>
            <a:schemeClr val="tx1"/>
          </a:solidFill>
          <a:ln w="9525">
            <a:solidFill>
              <a:schemeClr val="tx1"/>
            </a:solidFill>
            <a:round/>
            <a:headEnd/>
            <a:tailEnd/>
          </a:ln>
        </p:spPr>
        <p:txBody>
          <a:bodyPr wrap="none" anchor="ctr"/>
          <a:lstStyle/>
          <a:p>
            <a:endParaRPr lang="en-US"/>
          </a:p>
        </p:txBody>
      </p:sp>
      <p:sp>
        <p:nvSpPr>
          <p:cNvPr id="56" name="Text Box 61"/>
          <p:cNvSpPr txBox="1">
            <a:spLocks noChangeArrowheads="1"/>
          </p:cNvSpPr>
          <p:nvPr/>
        </p:nvSpPr>
        <p:spPr bwMode="auto">
          <a:xfrm>
            <a:off x="7999157" y="4403931"/>
            <a:ext cx="639763" cy="366713"/>
          </a:xfrm>
          <a:prstGeom prst="rect">
            <a:avLst/>
          </a:prstGeom>
          <a:noFill/>
          <a:ln w="9525">
            <a:noFill/>
            <a:miter lim="800000"/>
            <a:headEnd/>
            <a:tailEnd/>
          </a:ln>
        </p:spPr>
        <p:txBody>
          <a:bodyPr>
            <a:spAutoFit/>
          </a:bodyPr>
          <a:lstStyle/>
          <a:p>
            <a:pPr>
              <a:spcBef>
                <a:spcPct val="50000"/>
              </a:spcBef>
            </a:pPr>
            <a:r>
              <a:rPr lang="en-US" dirty="0" smtClean="0"/>
              <a:t>3-5</a:t>
            </a:r>
            <a:endParaRPr lang="en-US" dirty="0"/>
          </a:p>
        </p:txBody>
      </p:sp>
      <p:cxnSp>
        <p:nvCxnSpPr>
          <p:cNvPr id="58" name="Straight Connector 57"/>
          <p:cNvCxnSpPr/>
          <p:nvPr/>
        </p:nvCxnSpPr>
        <p:spPr>
          <a:xfrm rot="5400000">
            <a:off x="5958350" y="2625214"/>
            <a:ext cx="125852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3" idx="0"/>
          </p:cNvCxnSpPr>
          <p:nvPr/>
        </p:nvCxnSpPr>
        <p:spPr>
          <a:xfrm rot="16200000" flipH="1">
            <a:off x="6441859" y="5415845"/>
            <a:ext cx="1105101" cy="73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5" idx="2"/>
          </p:cNvCxnSpPr>
          <p:nvPr/>
        </p:nvCxnSpPr>
        <p:spPr>
          <a:xfrm>
            <a:off x="7108723" y="4237703"/>
            <a:ext cx="1320135" cy="254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30250" y="779975"/>
            <a:ext cx="8099119" cy="5616123"/>
            <a:chOff x="730250" y="779975"/>
            <a:chExt cx="8099119" cy="5616123"/>
          </a:xfrm>
        </p:grpSpPr>
        <p:sp>
          <p:nvSpPr>
            <p:cNvPr id="50" name="Text Box 36"/>
            <p:cNvSpPr txBox="1">
              <a:spLocks noChangeArrowheads="1"/>
            </p:cNvSpPr>
            <p:nvPr/>
          </p:nvSpPr>
          <p:spPr bwMode="auto">
            <a:xfrm>
              <a:off x="8148689" y="779975"/>
              <a:ext cx="680680" cy="400110"/>
            </a:xfrm>
            <a:prstGeom prst="rect">
              <a:avLst/>
            </a:prstGeom>
            <a:noFill/>
            <a:ln w="9525">
              <a:noFill/>
              <a:miter lim="800000"/>
              <a:headEnd/>
              <a:tailEnd/>
            </a:ln>
          </p:spPr>
          <p:txBody>
            <a:bodyPr wrap="square">
              <a:spAutoFit/>
            </a:bodyPr>
            <a:lstStyle/>
            <a:p>
              <a:pPr>
                <a:spcBef>
                  <a:spcPct val="50000"/>
                </a:spcBef>
              </a:pPr>
              <a:r>
                <a:rPr lang="en-US" sz="2000" dirty="0" smtClean="0"/>
                <a:t>Fee</a:t>
              </a:r>
              <a:endParaRPr lang="en-US" sz="2000" dirty="0"/>
            </a:p>
          </p:txBody>
        </p:sp>
        <p:sp>
          <p:nvSpPr>
            <p:cNvPr id="76" name="Text Box 36"/>
            <p:cNvSpPr txBox="1">
              <a:spLocks noChangeArrowheads="1"/>
            </p:cNvSpPr>
            <p:nvPr/>
          </p:nvSpPr>
          <p:spPr bwMode="auto">
            <a:xfrm>
              <a:off x="730250" y="5995988"/>
              <a:ext cx="1596261" cy="400110"/>
            </a:xfrm>
            <a:prstGeom prst="rect">
              <a:avLst/>
            </a:prstGeom>
            <a:noFill/>
            <a:ln w="9525">
              <a:noFill/>
              <a:miter lim="800000"/>
              <a:headEnd/>
              <a:tailEnd/>
            </a:ln>
          </p:spPr>
          <p:txBody>
            <a:bodyPr wrap="square">
              <a:spAutoFit/>
            </a:bodyPr>
            <a:lstStyle/>
            <a:p>
              <a:pPr>
                <a:spcBef>
                  <a:spcPct val="50000"/>
                </a:spcBef>
              </a:pPr>
              <a:r>
                <a:rPr lang="en-US" sz="2000" dirty="0" smtClean="0"/>
                <a:t>NDM-25211</a:t>
              </a:r>
              <a:endParaRPr lang="en-US" sz="2000" dirty="0"/>
            </a:p>
          </p:txBody>
        </p:sp>
        <p:sp>
          <p:nvSpPr>
            <p:cNvPr id="77" name="Text Box 37"/>
            <p:cNvSpPr txBox="1">
              <a:spLocks noChangeArrowheads="1"/>
            </p:cNvSpPr>
            <p:nvPr/>
          </p:nvSpPr>
          <p:spPr bwMode="auto">
            <a:xfrm>
              <a:off x="755650" y="3125788"/>
              <a:ext cx="1524563" cy="400110"/>
            </a:xfrm>
            <a:prstGeom prst="rect">
              <a:avLst/>
            </a:prstGeom>
            <a:noFill/>
            <a:ln w="9525">
              <a:noFill/>
              <a:miter lim="800000"/>
              <a:headEnd/>
              <a:tailEnd/>
            </a:ln>
          </p:spPr>
          <p:txBody>
            <a:bodyPr wrap="square">
              <a:spAutoFit/>
            </a:bodyPr>
            <a:lstStyle/>
            <a:p>
              <a:pPr>
                <a:spcBef>
                  <a:spcPct val="50000"/>
                </a:spcBef>
              </a:pPr>
              <a:r>
                <a:rPr lang="en-US" sz="2000" dirty="0" smtClean="0"/>
                <a:t>NDM-25533</a:t>
              </a:r>
              <a:endParaRPr lang="en-US" sz="2000" dirty="0"/>
            </a:p>
          </p:txBody>
        </p:sp>
      </p:grpSp>
      <p:sp>
        <p:nvSpPr>
          <p:cNvPr id="43" name="TextBox 42"/>
          <p:cNvSpPr txBox="1"/>
          <p:nvPr/>
        </p:nvSpPr>
        <p:spPr>
          <a:xfrm>
            <a:off x="2280213" y="800795"/>
            <a:ext cx="5797269" cy="1077218"/>
          </a:xfrm>
          <a:prstGeom prst="rect">
            <a:avLst/>
          </a:prstGeom>
          <a:solidFill>
            <a:srgbClr val="FFFF00"/>
          </a:solidFill>
        </p:spPr>
        <p:txBody>
          <a:bodyPr wrap="square" rtlCol="0">
            <a:spAutoFit/>
          </a:bodyPr>
          <a:lstStyle/>
          <a:p>
            <a:r>
              <a:rPr lang="en-US" sz="3200" b="1" dirty="0" smtClean="0"/>
              <a:t>Commingling + Off-lease measurement: approval needed</a:t>
            </a:r>
            <a:endParaRPr lang="en-US" sz="3200" b="1" dirty="0"/>
          </a:p>
        </p:txBody>
      </p:sp>
    </p:spTree>
    <p:extLst>
      <p:ext uri="{BB962C8B-B14F-4D97-AF65-F5344CB8AC3E}">
        <p14:creationId xmlns:p14="http://schemas.microsoft.com/office/powerpoint/2010/main" val="13337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3785652"/>
          </a:xfrm>
          <a:prstGeom prst="rect">
            <a:avLst/>
          </a:prstGeom>
          <a:noFill/>
        </p:spPr>
        <p:txBody>
          <a:bodyPr wrap="square" rtlCol="0">
            <a:spAutoFit/>
          </a:bodyPr>
          <a:lstStyle/>
          <a:p>
            <a:pPr algn="ctr"/>
            <a:r>
              <a:rPr lang="en-US" sz="3600" b="1" dirty="0" smtClean="0">
                <a:solidFill>
                  <a:srgbClr val="FFFF00"/>
                </a:solidFill>
              </a:rPr>
              <a:t>3173.12 - Commingling</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Conceptually the same as IM 2013-152</a:t>
            </a:r>
          </a:p>
          <a:p>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Existing commingling approvals are grandfathered if:</a:t>
            </a:r>
          </a:p>
          <a:p>
            <a:pPr marL="914400" lvl="1" indent="-457200">
              <a:buFont typeface="Arial" panose="020B0604020202020204" pitchFamily="34" charset="0"/>
              <a:buChar char="•"/>
            </a:pPr>
            <a:r>
              <a:rPr lang="en-US" sz="2800" dirty="0" smtClean="0">
                <a:solidFill>
                  <a:schemeClr val="bg1"/>
                </a:solidFill>
              </a:rPr>
              <a:t>Production is less than 1,000 </a:t>
            </a:r>
            <a:r>
              <a:rPr lang="en-US" sz="2800" dirty="0" err="1" smtClean="0">
                <a:solidFill>
                  <a:schemeClr val="bg1"/>
                </a:solidFill>
              </a:rPr>
              <a:t>Mcf</a:t>
            </a:r>
            <a:r>
              <a:rPr lang="en-US" sz="2800" dirty="0" smtClean="0">
                <a:solidFill>
                  <a:schemeClr val="bg1"/>
                </a:solidFill>
              </a:rPr>
              <a:t>/month (gas)</a:t>
            </a:r>
          </a:p>
          <a:p>
            <a:pPr marL="914400" lvl="1" indent="-457200">
              <a:buFont typeface="Arial" panose="020B0604020202020204" pitchFamily="34" charset="0"/>
              <a:buChar char="•"/>
            </a:pPr>
            <a:r>
              <a:rPr lang="en-US" sz="2800" dirty="0" smtClean="0">
                <a:solidFill>
                  <a:schemeClr val="bg1"/>
                </a:solidFill>
              </a:rPr>
              <a:t>Production is less than 100 </a:t>
            </a:r>
            <a:r>
              <a:rPr lang="en-US" sz="2800" dirty="0" err="1" smtClean="0">
                <a:solidFill>
                  <a:schemeClr val="bg1"/>
                </a:solidFill>
              </a:rPr>
              <a:t>bbl</a:t>
            </a:r>
            <a:r>
              <a:rPr lang="en-US" sz="2800" dirty="0" smtClean="0">
                <a:solidFill>
                  <a:schemeClr val="bg1"/>
                </a:solidFill>
              </a:rPr>
              <a:t>/month (oil)</a:t>
            </a:r>
          </a:p>
          <a:p>
            <a:pPr marL="914400" lvl="1" indent="-457200">
              <a:buFont typeface="Arial" panose="020B0604020202020204" pitchFamily="34" charset="0"/>
              <a:buChar char="•"/>
            </a:pPr>
            <a:r>
              <a:rPr lang="en-US" sz="2800" dirty="0" smtClean="0">
                <a:solidFill>
                  <a:schemeClr val="bg1"/>
                </a:solidFill>
              </a:rPr>
              <a:t>Involves downhole commingling</a:t>
            </a:r>
          </a:p>
        </p:txBody>
      </p:sp>
    </p:spTree>
    <p:extLst>
      <p:ext uri="{BB962C8B-B14F-4D97-AF65-F5344CB8AC3E}">
        <p14:creationId xmlns:p14="http://schemas.microsoft.com/office/powerpoint/2010/main" val="30110191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6124754"/>
          </a:xfrm>
          <a:prstGeom prst="rect">
            <a:avLst/>
          </a:prstGeom>
          <a:noFill/>
        </p:spPr>
        <p:txBody>
          <a:bodyPr wrap="square" rtlCol="0">
            <a:spAutoFit/>
          </a:bodyPr>
          <a:lstStyle/>
          <a:p>
            <a:pPr algn="ctr"/>
            <a:r>
              <a:rPr lang="en-US" sz="3600" b="1" dirty="0" smtClean="0">
                <a:solidFill>
                  <a:srgbClr val="FFFF00"/>
                </a:solidFill>
              </a:rPr>
              <a:t>3173.12 - Commingling</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Categories where the BLM can approve commingling:</a:t>
            </a:r>
          </a:p>
          <a:p>
            <a:pPr marL="914400" lvl="1" indent="-457200">
              <a:buFont typeface="Arial" panose="020B0604020202020204" pitchFamily="34" charset="0"/>
              <a:buChar char="•"/>
            </a:pPr>
            <a:r>
              <a:rPr lang="en-US" sz="2400" dirty="0" smtClean="0">
                <a:solidFill>
                  <a:schemeClr val="bg1"/>
                </a:solidFill>
              </a:rPr>
              <a:t>Each source has the same percentage of Federal or Indian (same tribe) ownership, same royalty rate, and same revenue distribution</a:t>
            </a:r>
          </a:p>
          <a:p>
            <a:pPr marL="914400" lvl="1" indent="-457200">
              <a:buFont typeface="Arial" panose="020B0604020202020204" pitchFamily="34" charset="0"/>
              <a:buChar char="•"/>
            </a:pPr>
            <a:r>
              <a:rPr lang="en-US" sz="2400" dirty="0" smtClean="0">
                <a:solidFill>
                  <a:schemeClr val="bg1"/>
                </a:solidFill>
              </a:rPr>
              <a:t>Economically marginal </a:t>
            </a:r>
          </a:p>
          <a:p>
            <a:pPr marL="914400" lvl="1" indent="-457200">
              <a:buFont typeface="Arial" panose="020B0604020202020204" pitchFamily="34" charset="0"/>
              <a:buChar char="•"/>
            </a:pPr>
            <a:r>
              <a:rPr lang="en-US" sz="2400" dirty="0" smtClean="0">
                <a:solidFill>
                  <a:srgbClr val="FF8FFF"/>
                </a:solidFill>
              </a:rPr>
              <a:t>Production is less than 1,000 </a:t>
            </a:r>
            <a:r>
              <a:rPr lang="en-US" sz="2400" dirty="0" err="1" smtClean="0">
                <a:solidFill>
                  <a:srgbClr val="FF8FFF"/>
                </a:solidFill>
              </a:rPr>
              <a:t>Mcf</a:t>
            </a:r>
            <a:r>
              <a:rPr lang="en-US" sz="2400" dirty="0" smtClean="0">
                <a:solidFill>
                  <a:srgbClr val="FF8FFF"/>
                </a:solidFill>
              </a:rPr>
              <a:t>/month or 100 </a:t>
            </a:r>
            <a:r>
              <a:rPr lang="en-US" sz="2400" dirty="0" err="1" smtClean="0">
                <a:solidFill>
                  <a:srgbClr val="FF8FFF"/>
                </a:solidFill>
              </a:rPr>
              <a:t>bbl</a:t>
            </a:r>
            <a:r>
              <a:rPr lang="en-US" sz="2400" dirty="0" smtClean="0">
                <a:solidFill>
                  <a:srgbClr val="FF8FFF"/>
                </a:solidFill>
              </a:rPr>
              <a:t>/month</a:t>
            </a:r>
          </a:p>
          <a:p>
            <a:pPr marL="914400" lvl="1" indent="-457200">
              <a:buFont typeface="Arial" panose="020B0604020202020204" pitchFamily="34" charset="0"/>
              <a:buChar char="•"/>
            </a:pPr>
            <a:r>
              <a:rPr lang="en-US" sz="2400" dirty="0" smtClean="0">
                <a:solidFill>
                  <a:srgbClr val="FF8FFF"/>
                </a:solidFill>
              </a:rPr>
              <a:t>Includes Indian leases and commingling is authorized by tribal law or approved by the tribe</a:t>
            </a:r>
          </a:p>
          <a:p>
            <a:pPr marL="914400" lvl="1" indent="-457200">
              <a:buFont typeface="Arial" panose="020B0604020202020204" pitchFamily="34" charset="0"/>
              <a:buChar char="•"/>
            </a:pPr>
            <a:r>
              <a:rPr lang="en-US" sz="2400" dirty="0" smtClean="0">
                <a:solidFill>
                  <a:srgbClr val="FF8FFF"/>
                </a:solidFill>
              </a:rPr>
              <a:t>Downhole commingling in the interest of maximum ultimate recovery</a:t>
            </a:r>
          </a:p>
          <a:p>
            <a:pPr marL="914400" lvl="1" indent="-457200">
              <a:buFont typeface="Arial" panose="020B0604020202020204" pitchFamily="34" charset="0"/>
              <a:buChar char="•"/>
            </a:pPr>
            <a:r>
              <a:rPr lang="en-US" sz="2400" dirty="0" smtClean="0">
                <a:solidFill>
                  <a:schemeClr val="bg1"/>
                </a:solidFill>
              </a:rPr>
              <a:t>Overriding considerations</a:t>
            </a:r>
          </a:p>
        </p:txBody>
      </p:sp>
    </p:spTree>
    <p:extLst>
      <p:ext uri="{BB962C8B-B14F-4D97-AF65-F5344CB8AC3E}">
        <p14:creationId xmlns:p14="http://schemas.microsoft.com/office/powerpoint/2010/main" val="25470474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5386090"/>
          </a:xfrm>
          <a:prstGeom prst="rect">
            <a:avLst/>
          </a:prstGeom>
          <a:noFill/>
        </p:spPr>
        <p:txBody>
          <a:bodyPr wrap="square" rtlCol="0">
            <a:spAutoFit/>
          </a:bodyPr>
          <a:lstStyle/>
          <a:p>
            <a:pPr algn="ctr"/>
            <a:r>
              <a:rPr lang="en-US" sz="3600" b="1" dirty="0" smtClean="0">
                <a:solidFill>
                  <a:srgbClr val="FFFF00"/>
                </a:solidFill>
              </a:rPr>
              <a:t>3173.12 - Commingling</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Criteria 1:  “Economically marginal”:</a:t>
            </a:r>
          </a:p>
          <a:p>
            <a:pPr marL="914400" lvl="1" indent="-457200">
              <a:buFont typeface="Arial" panose="020B0604020202020204" pitchFamily="34" charset="0"/>
              <a:buChar char="•"/>
            </a:pPr>
            <a:r>
              <a:rPr lang="en-US" sz="2400" dirty="0" smtClean="0">
                <a:solidFill>
                  <a:schemeClr val="bg1"/>
                </a:solidFill>
              </a:rPr>
              <a:t>18 month payout (15% ROR in IM 2013-152)</a:t>
            </a:r>
          </a:p>
          <a:p>
            <a:pPr marL="914400" lvl="1" indent="-457200">
              <a:buFont typeface="Arial" panose="020B0604020202020204" pitchFamily="34" charset="0"/>
              <a:buChar char="•"/>
            </a:pPr>
            <a:r>
              <a:rPr lang="en-US" sz="2400" dirty="0" smtClean="0">
                <a:solidFill>
                  <a:schemeClr val="bg1"/>
                </a:solidFill>
              </a:rPr>
              <a:t>Based only the commodity commingled</a:t>
            </a:r>
          </a:p>
          <a:p>
            <a:pPr marL="914400" lvl="1" indent="-457200">
              <a:buFont typeface="Arial" panose="020B0604020202020204" pitchFamily="34" charset="0"/>
              <a:buChar char="•"/>
            </a:pPr>
            <a:r>
              <a:rPr lang="en-US" sz="2400" dirty="0" smtClean="0">
                <a:solidFill>
                  <a:schemeClr val="bg1"/>
                </a:solidFill>
              </a:rPr>
              <a:t>After tax (before tax in IM 2013-152)</a:t>
            </a:r>
          </a:p>
          <a:p>
            <a:pPr marL="914400" lvl="1" indent="-457200">
              <a:buFont typeface="Arial" panose="020B0604020202020204" pitchFamily="34" charset="0"/>
              <a:buChar char="•"/>
            </a:pPr>
            <a:r>
              <a:rPr lang="en-US" sz="2400" dirty="0" smtClean="0">
                <a:solidFill>
                  <a:schemeClr val="bg1"/>
                </a:solidFill>
              </a:rPr>
              <a:t>Explicitly includes taxes, royalties, operating, and variable costs (implicit in IM 2013-152)</a:t>
            </a:r>
          </a:p>
          <a:p>
            <a:pPr marL="914400" lvl="1" indent="-457200">
              <a:buFont typeface="Arial" panose="020B0604020202020204" pitchFamily="34" charset="0"/>
              <a:buChar char="•"/>
            </a:pPr>
            <a:r>
              <a:rPr lang="en-US" sz="2400" dirty="0" smtClean="0">
                <a:solidFill>
                  <a:schemeClr val="bg1"/>
                </a:solidFill>
              </a:rPr>
              <a:t>Also qualifies if net present value of royalty over the life of the equipment is less than the capital cost (same as IM 2013-152)</a:t>
            </a:r>
          </a:p>
          <a:p>
            <a:pPr marL="457200" indent="-457200">
              <a:buFont typeface="Arial" panose="020B0604020202020204" pitchFamily="34" charset="0"/>
              <a:buChar char="•"/>
            </a:pPr>
            <a:r>
              <a:rPr lang="en-US" sz="2800" dirty="0" smtClean="0">
                <a:solidFill>
                  <a:schemeClr val="bg1"/>
                </a:solidFill>
              </a:rPr>
              <a:t>Criteria 2:</a:t>
            </a:r>
            <a:r>
              <a:rPr lang="en-US" sz="2400" dirty="0" smtClean="0">
                <a:solidFill>
                  <a:schemeClr val="bg1"/>
                </a:solidFill>
              </a:rPr>
              <a:t>  Capital expenditure greater than NPV of total Federal royalty over the equipment life</a:t>
            </a:r>
          </a:p>
        </p:txBody>
      </p:sp>
    </p:spTree>
    <p:extLst>
      <p:ext uri="{BB962C8B-B14F-4D97-AF65-F5344CB8AC3E}">
        <p14:creationId xmlns:p14="http://schemas.microsoft.com/office/powerpoint/2010/main" val="26110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5940088"/>
          </a:xfrm>
          <a:prstGeom prst="rect">
            <a:avLst/>
          </a:prstGeom>
          <a:noFill/>
        </p:spPr>
        <p:txBody>
          <a:bodyPr wrap="square" rtlCol="0">
            <a:spAutoFit/>
          </a:bodyPr>
          <a:lstStyle/>
          <a:p>
            <a:pPr algn="ctr"/>
            <a:r>
              <a:rPr lang="en-US" sz="3600" b="1" dirty="0" smtClean="0">
                <a:solidFill>
                  <a:srgbClr val="FFFF00"/>
                </a:solidFill>
              </a:rPr>
              <a:t>3173 – Other topics</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Sealing requirements</a:t>
            </a:r>
          </a:p>
          <a:p>
            <a:pPr marL="457200" indent="-457200">
              <a:buFont typeface="Arial" panose="020B0604020202020204" pitchFamily="34" charset="0"/>
              <a:buChar char="•"/>
            </a:pPr>
            <a:r>
              <a:rPr lang="en-US" sz="2800" dirty="0" smtClean="0">
                <a:solidFill>
                  <a:schemeClr val="bg1"/>
                </a:solidFill>
              </a:rPr>
              <a:t>Water-draining operations </a:t>
            </a:r>
          </a:p>
          <a:p>
            <a:pPr marL="457200" indent="-457200">
              <a:buFont typeface="Arial" panose="020B0604020202020204" pitchFamily="34" charset="0"/>
              <a:buChar char="•"/>
            </a:pPr>
            <a:r>
              <a:rPr lang="en-US" sz="2800" dirty="0" smtClean="0">
                <a:solidFill>
                  <a:schemeClr val="bg1"/>
                </a:solidFill>
              </a:rPr>
              <a:t>Hot oiling, clean-up, and completion operations</a:t>
            </a:r>
          </a:p>
          <a:p>
            <a:pPr marL="457200" indent="-457200">
              <a:buFont typeface="Arial" panose="020B0604020202020204" pitchFamily="34" charset="0"/>
              <a:buChar char="•"/>
            </a:pPr>
            <a:r>
              <a:rPr lang="en-US" sz="2800" dirty="0" smtClean="0">
                <a:solidFill>
                  <a:schemeClr val="bg1"/>
                </a:solidFill>
              </a:rPr>
              <a:t>Report of theft or mishandling of production</a:t>
            </a:r>
          </a:p>
          <a:p>
            <a:pPr marL="457200" indent="-457200">
              <a:buFont typeface="Arial" panose="020B0604020202020204" pitchFamily="34" charset="0"/>
              <a:buChar char="•"/>
            </a:pPr>
            <a:r>
              <a:rPr lang="en-US" sz="2800" dirty="0" smtClean="0">
                <a:solidFill>
                  <a:schemeClr val="bg1"/>
                </a:solidFill>
              </a:rPr>
              <a:t>Required recordkeeping for inventory and seal records (end-of-month inventory)</a:t>
            </a:r>
          </a:p>
          <a:p>
            <a:pPr marL="457200" indent="-457200">
              <a:buFont typeface="Arial" panose="020B0604020202020204" pitchFamily="34" charset="0"/>
              <a:buChar char="•"/>
            </a:pPr>
            <a:r>
              <a:rPr lang="en-US" sz="2800" dirty="0" smtClean="0">
                <a:solidFill>
                  <a:schemeClr val="bg1"/>
                </a:solidFill>
              </a:rPr>
              <a:t>Sundry notices</a:t>
            </a:r>
          </a:p>
          <a:p>
            <a:pPr marL="457200" indent="-457200">
              <a:buFont typeface="Arial" panose="020B0604020202020204" pitchFamily="34" charset="0"/>
              <a:buChar char="•"/>
            </a:pPr>
            <a:r>
              <a:rPr lang="en-US" sz="2800" dirty="0" smtClean="0">
                <a:solidFill>
                  <a:schemeClr val="bg1"/>
                </a:solidFill>
              </a:rPr>
              <a:t>Site facility diagrams</a:t>
            </a:r>
          </a:p>
          <a:p>
            <a:pPr marL="457200" indent="-457200">
              <a:buFont typeface="Arial" panose="020B0604020202020204" pitchFamily="34" charset="0"/>
              <a:buChar char="•"/>
            </a:pPr>
            <a:r>
              <a:rPr lang="en-US" sz="2800" dirty="0" smtClean="0">
                <a:solidFill>
                  <a:schemeClr val="bg1"/>
                </a:solidFill>
              </a:rPr>
              <a:t>Facility measurement point</a:t>
            </a:r>
          </a:p>
          <a:p>
            <a:pPr marL="457200" indent="-457200">
              <a:buFont typeface="Arial" panose="020B0604020202020204" pitchFamily="34" charset="0"/>
              <a:buChar char="•"/>
            </a:pPr>
            <a:r>
              <a:rPr lang="en-US" sz="2800" dirty="0" smtClean="0">
                <a:solidFill>
                  <a:schemeClr val="bg1"/>
                </a:solidFill>
              </a:rPr>
              <a:t>Commingling</a:t>
            </a:r>
          </a:p>
          <a:p>
            <a:pPr marL="457200" indent="-457200">
              <a:buFont typeface="Arial" panose="020B0604020202020204" pitchFamily="34" charset="0"/>
              <a:buChar char="•"/>
            </a:pPr>
            <a:r>
              <a:rPr lang="en-US" sz="2800" dirty="0" smtClean="0">
                <a:solidFill>
                  <a:schemeClr val="bg1"/>
                </a:solidFill>
              </a:rPr>
              <a:t>Off-lease measurement</a:t>
            </a:r>
          </a:p>
        </p:txBody>
      </p:sp>
    </p:spTree>
    <p:extLst>
      <p:ext uri="{BB962C8B-B14F-4D97-AF65-F5344CB8AC3E}">
        <p14:creationId xmlns:p14="http://schemas.microsoft.com/office/powerpoint/2010/main" val="35057608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87"/>
          <p:cNvSpPr>
            <a:spLocks noChangeArrowheads="1"/>
          </p:cNvSpPr>
          <p:nvPr/>
        </p:nvSpPr>
        <p:spPr bwMode="auto">
          <a:xfrm>
            <a:off x="2329485" y="2100501"/>
            <a:ext cx="4454938" cy="14773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800" b="1" dirty="0" smtClean="0">
                <a:solidFill>
                  <a:srgbClr val="FFFF00"/>
                </a:solidFill>
                <a:latin typeface="Calibri" pitchFamily="34" charset="0"/>
              </a:rPr>
              <a:t>Oil Measurement</a:t>
            </a:r>
          </a:p>
          <a:p>
            <a:pPr marL="0" marR="0" lvl="0" indent="0" algn="ctr" defTabSz="914400" rtl="0" eaLnBrk="1" fontAlgn="base" latinLnBrk="0" hangingPunct="1">
              <a:lnSpc>
                <a:spcPct val="100000"/>
              </a:lnSpc>
              <a:spcBef>
                <a:spcPct val="0"/>
              </a:spcBef>
              <a:spcAft>
                <a:spcPct val="0"/>
              </a:spcAft>
              <a:buClrTx/>
              <a:buSzTx/>
              <a:buFontTx/>
              <a:buNone/>
              <a:tabLst/>
            </a:pPr>
            <a:r>
              <a:rPr lang="en-US" sz="4800" b="1" dirty="0" smtClean="0">
                <a:solidFill>
                  <a:srgbClr val="FFFF00"/>
                </a:solidFill>
                <a:latin typeface="Calibri" pitchFamily="34" charset="0"/>
              </a:rPr>
              <a:t>(3174)</a:t>
            </a:r>
            <a:endParaRPr kumimoji="0" lang="en-US" sz="4000" b="1"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378688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1103" y="228600"/>
            <a:ext cx="8255237" cy="5786199"/>
          </a:xfrm>
          <a:prstGeom prst="rect">
            <a:avLst/>
          </a:prstGeom>
          <a:noFill/>
        </p:spPr>
        <p:txBody>
          <a:bodyPr wrap="square" rtlCol="0">
            <a:spAutoFit/>
          </a:bodyPr>
          <a:lstStyle/>
          <a:p>
            <a:pPr algn="ctr"/>
            <a:r>
              <a:rPr lang="en-US" sz="4800" b="1" dirty="0" smtClean="0">
                <a:solidFill>
                  <a:srgbClr val="FFFF00"/>
                </a:solidFill>
              </a:rPr>
              <a:t>Congressional Review Act</a:t>
            </a:r>
          </a:p>
          <a:p>
            <a:pPr algn="ctr"/>
            <a:endParaRPr lang="en-US" sz="1000" b="1" dirty="0">
              <a:solidFill>
                <a:srgbClr val="FFFF00"/>
              </a:solidFill>
            </a:endParaRPr>
          </a:p>
          <a:p>
            <a:pPr marL="342900" indent="-342900">
              <a:buFont typeface="Arial" panose="020B0604020202020204" pitchFamily="34" charset="0"/>
              <a:buChar char="•"/>
            </a:pPr>
            <a:r>
              <a:rPr lang="en-US" sz="2400" b="1" dirty="0" smtClean="0">
                <a:solidFill>
                  <a:schemeClr val="bg1"/>
                </a:solidFill>
              </a:rPr>
              <a:t>Allows Congress to “nullify” final regulations</a:t>
            </a:r>
          </a:p>
          <a:p>
            <a:pPr marL="342900" indent="-342900">
              <a:buFont typeface="Arial" panose="020B0604020202020204" pitchFamily="34" charset="0"/>
              <a:buChar char="•"/>
            </a:pPr>
            <a:endParaRPr lang="en-US" sz="2400" b="1" dirty="0">
              <a:solidFill>
                <a:schemeClr val="bg1"/>
              </a:solidFill>
            </a:endParaRPr>
          </a:p>
          <a:p>
            <a:pPr marL="342900" indent="-342900">
              <a:buFont typeface="Arial" panose="020B0604020202020204" pitchFamily="34" charset="0"/>
              <a:buChar char="•"/>
            </a:pPr>
            <a:r>
              <a:rPr lang="en-US" sz="2400" b="1" dirty="0" smtClean="0">
                <a:solidFill>
                  <a:schemeClr val="bg1"/>
                </a:solidFill>
              </a:rPr>
              <a:t>“Fast Track” Process:</a:t>
            </a:r>
          </a:p>
          <a:p>
            <a:pPr marL="800100" lvl="1" indent="-342900">
              <a:buFont typeface="Arial" panose="020B0604020202020204" pitchFamily="34" charset="0"/>
              <a:buChar char="•"/>
            </a:pPr>
            <a:r>
              <a:rPr lang="en-US" sz="2400" b="1" dirty="0" smtClean="0">
                <a:solidFill>
                  <a:schemeClr val="bg1"/>
                </a:solidFill>
              </a:rPr>
              <a:t>House passes “Resolution of Disapproval”</a:t>
            </a:r>
          </a:p>
          <a:p>
            <a:pPr marL="800100" lvl="1" indent="-342900">
              <a:buFont typeface="Arial" panose="020B0604020202020204" pitchFamily="34" charset="0"/>
              <a:buChar char="•"/>
            </a:pPr>
            <a:r>
              <a:rPr lang="en-US" sz="2400" b="1" dirty="0" smtClean="0">
                <a:solidFill>
                  <a:schemeClr val="bg1"/>
                </a:solidFill>
              </a:rPr>
              <a:t>Senate passes “Resolution of Disapproval”</a:t>
            </a:r>
          </a:p>
          <a:p>
            <a:pPr marL="800100" lvl="1" indent="-342900">
              <a:buFont typeface="Arial" panose="020B0604020202020204" pitchFamily="34" charset="0"/>
              <a:buChar char="•"/>
            </a:pPr>
            <a:r>
              <a:rPr lang="en-US" sz="2400" b="1" dirty="0" smtClean="0">
                <a:solidFill>
                  <a:schemeClr val="bg1"/>
                </a:solidFill>
              </a:rPr>
              <a:t>President signs Resolution</a:t>
            </a:r>
          </a:p>
          <a:p>
            <a:pPr marL="800100" lvl="1" indent="-342900">
              <a:buFont typeface="Arial" panose="020B0604020202020204" pitchFamily="34" charset="0"/>
              <a:buChar char="•"/>
            </a:pPr>
            <a:endParaRPr lang="en-US" sz="2400" b="1" dirty="0">
              <a:solidFill>
                <a:schemeClr val="bg1"/>
              </a:solidFill>
            </a:endParaRPr>
          </a:p>
          <a:p>
            <a:pPr marL="342900" indent="-342900">
              <a:buFont typeface="Arial" panose="020B0604020202020204" pitchFamily="34" charset="0"/>
              <a:buChar char="•"/>
            </a:pPr>
            <a:r>
              <a:rPr lang="en-US" sz="2400" b="1" dirty="0">
                <a:solidFill>
                  <a:schemeClr val="bg1"/>
                </a:solidFill>
              </a:rPr>
              <a:t>Importantly, the CRA gives the Senate 60 session days in which it may pass a disapproval resolution by simple majority.  The 60-session-day period will end </a:t>
            </a:r>
            <a:r>
              <a:rPr lang="en-US" sz="2400" b="1" dirty="0" smtClean="0">
                <a:solidFill>
                  <a:schemeClr val="bg1"/>
                </a:solidFill>
              </a:rPr>
              <a:t>in early May</a:t>
            </a:r>
          </a:p>
          <a:p>
            <a:endParaRPr lang="en-US" sz="2400" b="1" dirty="0">
              <a:solidFill>
                <a:schemeClr val="bg1"/>
              </a:solidFill>
            </a:endParaRPr>
          </a:p>
          <a:p>
            <a:pPr marL="342900" indent="-342900">
              <a:buFont typeface="Arial" panose="020B0604020202020204" pitchFamily="34" charset="0"/>
              <a:buChar char="•"/>
            </a:pPr>
            <a:r>
              <a:rPr lang="en-US" sz="2400" b="1" dirty="0" smtClean="0">
                <a:solidFill>
                  <a:schemeClr val="bg1"/>
                </a:solidFill>
              </a:rPr>
              <a:t>Agency prohibited from ever issuing a rule that is substantially the same without Congressional approval</a:t>
            </a:r>
          </a:p>
        </p:txBody>
      </p:sp>
    </p:spTree>
    <p:extLst>
      <p:ext uri="{BB962C8B-B14F-4D97-AF65-F5344CB8AC3E}">
        <p14:creationId xmlns:p14="http://schemas.microsoft.com/office/powerpoint/2010/main" val="90096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6801862"/>
          </a:xfrm>
          <a:prstGeom prst="rect">
            <a:avLst/>
          </a:prstGeom>
          <a:noFill/>
        </p:spPr>
        <p:txBody>
          <a:bodyPr wrap="square" rtlCol="0">
            <a:spAutoFit/>
          </a:bodyPr>
          <a:lstStyle/>
          <a:p>
            <a:pPr algn="ctr"/>
            <a:r>
              <a:rPr lang="en-US" sz="3600" b="1" dirty="0" smtClean="0">
                <a:solidFill>
                  <a:srgbClr val="FFFF00"/>
                </a:solidFill>
              </a:rPr>
              <a:t>3174 – Oil Measurement</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Performance requirements</a:t>
            </a:r>
          </a:p>
          <a:p>
            <a:pPr marL="914400" lvl="1" indent="-457200">
              <a:buFont typeface="Arial" panose="020B0604020202020204" pitchFamily="34" charset="0"/>
              <a:buChar char="•"/>
            </a:pPr>
            <a:r>
              <a:rPr lang="en-US" sz="2400" dirty="0" smtClean="0">
                <a:solidFill>
                  <a:schemeClr val="bg1"/>
                </a:solidFill>
              </a:rPr>
              <a:t>Uncertainty, bias, verifiability </a:t>
            </a:r>
          </a:p>
          <a:p>
            <a:pPr marL="457200" indent="-457200">
              <a:buFont typeface="Arial" panose="020B0604020202020204" pitchFamily="34" charset="0"/>
              <a:buChar char="•"/>
            </a:pPr>
            <a:r>
              <a:rPr lang="en-US" sz="2800" dirty="0" smtClean="0">
                <a:solidFill>
                  <a:schemeClr val="bg1"/>
                </a:solidFill>
              </a:rPr>
              <a:t>Tank gauging, including automatic tank gauging</a:t>
            </a:r>
          </a:p>
          <a:p>
            <a:pPr marL="457200" indent="-457200">
              <a:buFont typeface="Arial" panose="020B0604020202020204" pitchFamily="34" charset="0"/>
              <a:buChar char="•"/>
            </a:pPr>
            <a:r>
              <a:rPr lang="en-US" sz="2800" dirty="0" smtClean="0">
                <a:solidFill>
                  <a:schemeClr val="bg1"/>
                </a:solidFill>
              </a:rPr>
              <a:t>LACT systems (PD)</a:t>
            </a:r>
          </a:p>
          <a:p>
            <a:pPr marL="914400" lvl="1" indent="-457200">
              <a:buFont typeface="Arial" panose="020B0604020202020204" pitchFamily="34" charset="0"/>
              <a:buChar char="•"/>
            </a:pPr>
            <a:r>
              <a:rPr lang="en-US" sz="2400" dirty="0" smtClean="0">
                <a:solidFill>
                  <a:schemeClr val="bg1"/>
                </a:solidFill>
              </a:rPr>
              <a:t>Temperature </a:t>
            </a:r>
            <a:r>
              <a:rPr lang="en-US" sz="2400" dirty="0" err="1" smtClean="0">
                <a:solidFill>
                  <a:schemeClr val="bg1"/>
                </a:solidFill>
              </a:rPr>
              <a:t>averager</a:t>
            </a:r>
            <a:endParaRPr lang="en-US" sz="24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Coriolis measurement systems</a:t>
            </a:r>
          </a:p>
          <a:p>
            <a:pPr marL="457200" indent="-457200">
              <a:buFont typeface="Arial" panose="020B0604020202020204" pitchFamily="34" charset="0"/>
              <a:buChar char="•"/>
            </a:pPr>
            <a:r>
              <a:rPr lang="en-US" sz="2800" dirty="0" smtClean="0">
                <a:solidFill>
                  <a:schemeClr val="bg1"/>
                </a:solidFill>
              </a:rPr>
              <a:t>LACT systems (Coriolis) </a:t>
            </a:r>
          </a:p>
          <a:p>
            <a:pPr marL="457200" indent="-457200">
              <a:buFont typeface="Arial" panose="020B0604020202020204" pitchFamily="34" charset="0"/>
              <a:buChar char="•"/>
            </a:pPr>
            <a:r>
              <a:rPr lang="en-US" sz="2800" dirty="0" smtClean="0">
                <a:solidFill>
                  <a:schemeClr val="bg1"/>
                </a:solidFill>
              </a:rPr>
              <a:t>Meter proving requirements</a:t>
            </a:r>
          </a:p>
          <a:p>
            <a:pPr marL="914400" lvl="1" indent="-457200">
              <a:buFont typeface="Arial" panose="020B0604020202020204" pitchFamily="34" charset="0"/>
              <a:buChar char="•"/>
            </a:pPr>
            <a:r>
              <a:rPr lang="en-US" sz="2400" dirty="0" smtClean="0">
                <a:solidFill>
                  <a:schemeClr val="bg1"/>
                </a:solidFill>
              </a:rPr>
              <a:t>Proving frequency</a:t>
            </a:r>
          </a:p>
          <a:p>
            <a:pPr marL="457200" indent="-457200">
              <a:buFont typeface="Arial" panose="020B0604020202020204" pitchFamily="34" charset="0"/>
              <a:buChar char="•"/>
            </a:pPr>
            <a:r>
              <a:rPr lang="en-US" sz="2800" dirty="0" smtClean="0">
                <a:solidFill>
                  <a:schemeClr val="bg1"/>
                </a:solidFill>
              </a:rPr>
              <a:t>Measurement tickets</a:t>
            </a:r>
          </a:p>
          <a:p>
            <a:pPr marL="914400" lvl="1" indent="-457200">
              <a:buFont typeface="Arial" panose="020B0604020202020204" pitchFamily="34" charset="0"/>
              <a:buChar char="•"/>
            </a:pPr>
            <a:r>
              <a:rPr lang="en-US" sz="2400" dirty="0" smtClean="0">
                <a:solidFill>
                  <a:schemeClr val="bg1"/>
                </a:solidFill>
              </a:rPr>
              <a:t>Required for LACTs and Coriolis</a:t>
            </a:r>
          </a:p>
          <a:p>
            <a:pPr marL="457200" indent="-457200">
              <a:buFont typeface="Arial" panose="020B0604020202020204" pitchFamily="34" charset="0"/>
              <a:buChar char="•"/>
            </a:pPr>
            <a:r>
              <a:rPr lang="en-US" sz="2800" dirty="0" smtClean="0">
                <a:solidFill>
                  <a:schemeClr val="bg1"/>
                </a:solidFill>
              </a:rPr>
              <a:t>Oil measurement by other methods (PMT)</a:t>
            </a:r>
          </a:p>
          <a:p>
            <a:pPr marL="457200" indent="-457200">
              <a:buFont typeface="Arial" panose="020B0604020202020204"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24044094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87"/>
          <p:cNvSpPr>
            <a:spLocks noChangeArrowheads="1"/>
          </p:cNvSpPr>
          <p:nvPr/>
        </p:nvSpPr>
        <p:spPr bwMode="auto">
          <a:xfrm>
            <a:off x="2217279" y="2100501"/>
            <a:ext cx="4679358" cy="147732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800" b="1" dirty="0" smtClean="0">
                <a:solidFill>
                  <a:srgbClr val="FFFF00"/>
                </a:solidFill>
                <a:latin typeface="Calibri" pitchFamily="34" charset="0"/>
              </a:rPr>
              <a:t>Gas Measurement</a:t>
            </a:r>
          </a:p>
          <a:p>
            <a:pPr marL="0" marR="0" lvl="0" indent="0" algn="ctr" defTabSz="914400" rtl="0" eaLnBrk="1" fontAlgn="base" latinLnBrk="0" hangingPunct="1">
              <a:lnSpc>
                <a:spcPct val="100000"/>
              </a:lnSpc>
              <a:spcBef>
                <a:spcPct val="0"/>
              </a:spcBef>
              <a:spcAft>
                <a:spcPct val="0"/>
              </a:spcAft>
              <a:buClrTx/>
              <a:buSzTx/>
              <a:buFontTx/>
              <a:buNone/>
              <a:tabLst/>
            </a:pPr>
            <a:r>
              <a:rPr lang="en-US" sz="4800" b="1" dirty="0" smtClean="0">
                <a:solidFill>
                  <a:srgbClr val="FFFF00"/>
                </a:solidFill>
                <a:latin typeface="Calibri" pitchFamily="34" charset="0"/>
              </a:rPr>
              <a:t>(3175)</a:t>
            </a:r>
          </a:p>
        </p:txBody>
      </p:sp>
    </p:spTree>
    <p:extLst>
      <p:ext uri="{BB962C8B-B14F-4D97-AF65-F5344CB8AC3E}">
        <p14:creationId xmlns:p14="http://schemas.microsoft.com/office/powerpoint/2010/main" val="32343472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2"/>
          <p:cNvSpPr>
            <a:spLocks noChangeArrowheads="1"/>
          </p:cNvSpPr>
          <p:nvPr/>
        </p:nvSpPr>
        <p:spPr bwMode="auto">
          <a:xfrm>
            <a:off x="2146163" y="3273624"/>
            <a:ext cx="4748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New</a:t>
            </a:r>
            <a:endParaRPr lang="en-US" altLang="en-US" sz="2000" dirty="0" smtClean="0">
              <a:solidFill>
                <a:prstClr val="black"/>
              </a:solidFill>
            </a:endParaRPr>
          </a:p>
        </p:txBody>
      </p:sp>
      <p:sp>
        <p:nvSpPr>
          <p:cNvPr id="23" name="Rectangle 23"/>
          <p:cNvSpPr>
            <a:spLocks noChangeArrowheads="1"/>
          </p:cNvSpPr>
          <p:nvPr/>
        </p:nvSpPr>
        <p:spPr bwMode="auto">
          <a:xfrm>
            <a:off x="1439138" y="2743201"/>
            <a:ext cx="1232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Existing VLV</a:t>
            </a:r>
            <a:endParaRPr lang="en-US" altLang="en-US" sz="2000" dirty="0" smtClean="0">
              <a:solidFill>
                <a:prstClr val="black"/>
              </a:solidFill>
            </a:endParaRPr>
          </a:p>
        </p:txBody>
      </p:sp>
      <p:sp>
        <p:nvSpPr>
          <p:cNvPr id="24" name="Rectangle 24"/>
          <p:cNvSpPr>
            <a:spLocks noChangeArrowheads="1"/>
          </p:cNvSpPr>
          <p:nvPr/>
        </p:nvSpPr>
        <p:spPr bwMode="auto">
          <a:xfrm>
            <a:off x="1580543" y="2209801"/>
            <a:ext cx="1086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Existing LV</a:t>
            </a:r>
            <a:endParaRPr lang="en-US" altLang="en-US" sz="2000" dirty="0" smtClean="0">
              <a:solidFill>
                <a:prstClr val="black"/>
              </a:solidFill>
            </a:endParaRPr>
          </a:p>
        </p:txBody>
      </p:sp>
      <p:sp>
        <p:nvSpPr>
          <p:cNvPr id="25" name="Rectangle 25"/>
          <p:cNvSpPr>
            <a:spLocks noChangeArrowheads="1"/>
          </p:cNvSpPr>
          <p:nvPr/>
        </p:nvSpPr>
        <p:spPr bwMode="auto">
          <a:xfrm>
            <a:off x="1509311" y="1673424"/>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Existing HV</a:t>
            </a:r>
            <a:endParaRPr lang="en-US" altLang="en-US" sz="2000" dirty="0" smtClean="0">
              <a:solidFill>
                <a:prstClr val="black"/>
              </a:solidFill>
            </a:endParaRPr>
          </a:p>
        </p:txBody>
      </p:sp>
      <p:sp>
        <p:nvSpPr>
          <p:cNvPr id="26" name="Rectangle 25"/>
          <p:cNvSpPr/>
          <p:nvPr/>
        </p:nvSpPr>
        <p:spPr>
          <a:xfrm>
            <a:off x="5591077" y="1656672"/>
            <a:ext cx="2860256" cy="400653"/>
          </a:xfrm>
          <a:prstGeom prst="rect">
            <a:avLst/>
          </a:prstGeom>
          <a:pattFill prst="wdUpDiag">
            <a:fgClr>
              <a:schemeClr val="tx1"/>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2738654" y="2723548"/>
            <a:ext cx="4285162" cy="40065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7023815" y="2723472"/>
            <a:ext cx="1422295" cy="400653"/>
          </a:xfrm>
          <a:prstGeom prst="rect">
            <a:avLst/>
          </a:prstGeom>
          <a:pattFill prst="lgCheck">
            <a:fgClr>
              <a:schemeClr val="tx1"/>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5597604" y="3256948"/>
            <a:ext cx="2853729" cy="4006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2743876" y="2190148"/>
            <a:ext cx="2852423" cy="40065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5596299" y="2190072"/>
            <a:ext cx="2855034" cy="400653"/>
          </a:xfrm>
          <a:prstGeom prst="rect">
            <a:avLst/>
          </a:prstGeom>
          <a:pattFill prst="lgCheck">
            <a:fgClr>
              <a:schemeClr val="tx1"/>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743876" y="3256948"/>
            <a:ext cx="2855034" cy="40065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4156381" y="1656748"/>
            <a:ext cx="1439918" cy="400653"/>
          </a:xfrm>
          <a:prstGeom prst="rect">
            <a:avLst/>
          </a:prstGeom>
          <a:pattFill prst="wdUpDiag">
            <a:fgClr>
              <a:schemeClr val="tx1"/>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2743876" y="1656748"/>
            <a:ext cx="1426211" cy="40065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383568" y="4572000"/>
            <a:ext cx="633009" cy="126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22"/>
          <p:cNvSpPr>
            <a:spLocks noChangeArrowheads="1"/>
          </p:cNvSpPr>
          <p:nvPr/>
        </p:nvSpPr>
        <p:spPr bwMode="auto">
          <a:xfrm>
            <a:off x="1729972" y="5188079"/>
            <a:ext cx="5450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alibri" pitchFamily="34" charset="0"/>
              </a:rPr>
              <a:t>Order 5, Statewide NTLs, Variances, Written Orders</a:t>
            </a:r>
            <a:endParaRPr lang="en-US" altLang="en-US" sz="1600" dirty="0" smtClean="0">
              <a:solidFill>
                <a:prstClr val="black"/>
              </a:solidFill>
            </a:endParaRPr>
          </a:p>
        </p:txBody>
      </p:sp>
      <p:sp>
        <p:nvSpPr>
          <p:cNvPr id="40" name="Rectangle 22"/>
          <p:cNvSpPr>
            <a:spLocks noChangeArrowheads="1"/>
          </p:cNvSpPr>
          <p:nvPr/>
        </p:nvSpPr>
        <p:spPr bwMode="auto">
          <a:xfrm>
            <a:off x="1732922" y="5468267"/>
            <a:ext cx="72060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alibri" pitchFamily="34" charset="0"/>
              </a:rPr>
              <a:t>3175, except GARVS (3175.120(f)) and BLM-approved equipment (3175.40)</a:t>
            </a:r>
            <a:endParaRPr lang="en-US" altLang="en-US" sz="1600" dirty="0" smtClean="0">
              <a:solidFill>
                <a:prstClr val="black"/>
              </a:solidFill>
            </a:endParaRPr>
          </a:p>
        </p:txBody>
      </p:sp>
      <p:sp>
        <p:nvSpPr>
          <p:cNvPr id="41" name="Rectangle 22"/>
          <p:cNvSpPr>
            <a:spLocks noChangeArrowheads="1"/>
          </p:cNvSpPr>
          <p:nvPr/>
        </p:nvSpPr>
        <p:spPr bwMode="auto">
          <a:xfrm>
            <a:off x="1725461" y="5766251"/>
            <a:ext cx="5605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alibri" pitchFamily="34" charset="0"/>
              </a:rPr>
              <a:t>3175</a:t>
            </a:r>
            <a:endParaRPr lang="en-US" altLang="en-US" sz="1600" dirty="0" smtClean="0">
              <a:solidFill>
                <a:prstClr val="black"/>
              </a:solidFill>
            </a:endParaRPr>
          </a:p>
        </p:txBody>
      </p:sp>
      <p:sp>
        <p:nvSpPr>
          <p:cNvPr id="15" name="Rectangle 15"/>
          <p:cNvSpPr>
            <a:spLocks noChangeArrowheads="1"/>
          </p:cNvSpPr>
          <p:nvPr/>
        </p:nvSpPr>
        <p:spPr bwMode="auto">
          <a:xfrm>
            <a:off x="2286000" y="4440180"/>
            <a:ext cx="847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1/17/17</a:t>
            </a:r>
            <a:endParaRPr lang="en-US" altLang="en-US" sz="2000" dirty="0" smtClean="0">
              <a:solidFill>
                <a:prstClr val="black"/>
              </a:solidFill>
            </a:endParaRPr>
          </a:p>
        </p:txBody>
      </p:sp>
      <p:sp>
        <p:nvSpPr>
          <p:cNvPr id="16" name="Rectangle 16"/>
          <p:cNvSpPr>
            <a:spLocks noChangeArrowheads="1"/>
          </p:cNvSpPr>
          <p:nvPr/>
        </p:nvSpPr>
        <p:spPr bwMode="auto">
          <a:xfrm>
            <a:off x="3711559" y="4440180"/>
            <a:ext cx="847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1/17/18</a:t>
            </a:r>
            <a:endParaRPr lang="en-US" altLang="en-US" sz="2000" dirty="0" smtClean="0">
              <a:solidFill>
                <a:prstClr val="black"/>
              </a:solidFill>
            </a:endParaRPr>
          </a:p>
        </p:txBody>
      </p:sp>
      <p:sp>
        <p:nvSpPr>
          <p:cNvPr id="17" name="Rectangle 17"/>
          <p:cNvSpPr>
            <a:spLocks noChangeArrowheads="1"/>
          </p:cNvSpPr>
          <p:nvPr/>
        </p:nvSpPr>
        <p:spPr bwMode="auto">
          <a:xfrm>
            <a:off x="5139727" y="4440180"/>
            <a:ext cx="847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1/17/19</a:t>
            </a:r>
            <a:endParaRPr lang="en-US" altLang="en-US" sz="2000" dirty="0" smtClean="0">
              <a:solidFill>
                <a:prstClr val="black"/>
              </a:solidFill>
            </a:endParaRPr>
          </a:p>
        </p:txBody>
      </p:sp>
      <p:sp>
        <p:nvSpPr>
          <p:cNvPr id="18" name="Rectangle 18"/>
          <p:cNvSpPr>
            <a:spLocks noChangeArrowheads="1"/>
          </p:cNvSpPr>
          <p:nvPr/>
        </p:nvSpPr>
        <p:spPr bwMode="auto">
          <a:xfrm>
            <a:off x="6567898" y="4440180"/>
            <a:ext cx="847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1/17/20</a:t>
            </a:r>
            <a:endParaRPr lang="en-US" altLang="en-US" sz="2000" dirty="0" smtClean="0">
              <a:solidFill>
                <a:prstClr val="black"/>
              </a:solidFill>
            </a:endParaRPr>
          </a:p>
        </p:txBody>
      </p:sp>
      <p:sp>
        <p:nvSpPr>
          <p:cNvPr id="19" name="Rectangle 19"/>
          <p:cNvSpPr>
            <a:spLocks noChangeArrowheads="1"/>
          </p:cNvSpPr>
          <p:nvPr/>
        </p:nvSpPr>
        <p:spPr bwMode="auto">
          <a:xfrm>
            <a:off x="8229600" y="4440180"/>
            <a:ext cx="4090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EOT</a:t>
            </a:r>
            <a:endParaRPr lang="en-US" altLang="en-US" sz="2000" dirty="0" smtClean="0">
              <a:solidFill>
                <a:prstClr val="black"/>
              </a:solidFill>
            </a:endParaRPr>
          </a:p>
        </p:txBody>
      </p:sp>
      <p:sp>
        <p:nvSpPr>
          <p:cNvPr id="42" name="Rectangle 41"/>
          <p:cNvSpPr/>
          <p:nvPr/>
        </p:nvSpPr>
        <p:spPr>
          <a:xfrm>
            <a:off x="2755455" y="3785539"/>
            <a:ext cx="5695878" cy="4006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1"/>
          <p:cNvSpPr>
            <a:spLocks noChangeArrowheads="1"/>
          </p:cNvSpPr>
          <p:nvPr/>
        </p:nvSpPr>
        <p:spPr bwMode="auto">
          <a:xfrm>
            <a:off x="2736044" y="4352526"/>
            <a:ext cx="5710067" cy="19582"/>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Rectangle 22"/>
          <p:cNvSpPr>
            <a:spLocks noChangeArrowheads="1"/>
          </p:cNvSpPr>
          <p:nvPr/>
        </p:nvSpPr>
        <p:spPr bwMode="auto">
          <a:xfrm>
            <a:off x="452490" y="3825847"/>
            <a:ext cx="23237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3175.126 (Reporting)</a:t>
            </a:r>
            <a:endParaRPr lang="en-US" altLang="en-US" sz="2000" dirty="0" smtClean="0">
              <a:solidFill>
                <a:prstClr val="black"/>
              </a:solidFill>
            </a:endParaRPr>
          </a:p>
        </p:txBody>
      </p:sp>
      <p:sp>
        <p:nvSpPr>
          <p:cNvPr id="44" name="Rectangle 43"/>
          <p:cNvSpPr/>
          <p:nvPr/>
        </p:nvSpPr>
        <p:spPr>
          <a:xfrm>
            <a:off x="5606351" y="1123272"/>
            <a:ext cx="2827792" cy="4006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4187939" y="1123348"/>
            <a:ext cx="1418411" cy="40065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2791466" y="1123348"/>
            <a:ext cx="1364915" cy="40065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25"/>
          <p:cNvSpPr>
            <a:spLocks noChangeArrowheads="1"/>
          </p:cNvSpPr>
          <p:nvPr/>
        </p:nvSpPr>
        <p:spPr bwMode="auto">
          <a:xfrm>
            <a:off x="1371600" y="1169785"/>
            <a:ext cx="1303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dirty="0" smtClean="0">
                <a:solidFill>
                  <a:srgbClr val="000000"/>
                </a:solidFill>
                <a:latin typeface="Calibri" pitchFamily="34" charset="0"/>
              </a:rPr>
              <a:t>Existing VHV</a:t>
            </a:r>
            <a:endParaRPr lang="en-US" altLang="en-US" sz="2000" dirty="0" smtClean="0">
              <a:solidFill>
                <a:prstClr val="black"/>
              </a:solidFill>
            </a:endParaRPr>
          </a:p>
        </p:txBody>
      </p:sp>
      <p:grpSp>
        <p:nvGrpSpPr>
          <p:cNvPr id="6" name="Group 5"/>
          <p:cNvGrpSpPr/>
          <p:nvPr/>
        </p:nvGrpSpPr>
        <p:grpSpPr>
          <a:xfrm>
            <a:off x="2730821" y="914400"/>
            <a:ext cx="5720512" cy="3525779"/>
            <a:chOff x="2730821" y="886659"/>
            <a:chExt cx="5720512" cy="4010720"/>
          </a:xfrm>
        </p:grpSpPr>
        <p:sp>
          <p:nvSpPr>
            <p:cNvPr id="13" name="Rectangle 13"/>
            <p:cNvSpPr>
              <a:spLocks noChangeArrowheads="1"/>
            </p:cNvSpPr>
            <p:nvPr/>
          </p:nvSpPr>
          <p:spPr bwMode="auto">
            <a:xfrm>
              <a:off x="2730821" y="886659"/>
              <a:ext cx="45719" cy="3942647"/>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8"/>
            <p:cNvSpPr>
              <a:spLocks noEditPoints="1"/>
            </p:cNvSpPr>
            <p:nvPr/>
          </p:nvSpPr>
          <p:spPr bwMode="auto">
            <a:xfrm>
              <a:off x="4156381" y="886660"/>
              <a:ext cx="4294952" cy="4010719"/>
            </a:xfrm>
            <a:custGeom>
              <a:avLst/>
              <a:gdLst>
                <a:gd name="T0" fmla="*/ 6 w 1645"/>
                <a:gd name="T1" fmla="*/ 0 h 1439"/>
                <a:gd name="T2" fmla="*/ 6 w 1645"/>
                <a:gd name="T3" fmla="*/ 1439 h 1439"/>
                <a:gd name="T4" fmla="*/ 0 w 1645"/>
                <a:gd name="T5" fmla="*/ 1439 h 1439"/>
                <a:gd name="T6" fmla="*/ 0 w 1645"/>
                <a:gd name="T7" fmla="*/ 0 h 1439"/>
                <a:gd name="T8" fmla="*/ 6 w 1645"/>
                <a:gd name="T9" fmla="*/ 0 h 1439"/>
                <a:gd name="T10" fmla="*/ 553 w 1645"/>
                <a:gd name="T11" fmla="*/ 0 h 1439"/>
                <a:gd name="T12" fmla="*/ 553 w 1645"/>
                <a:gd name="T13" fmla="*/ 1439 h 1439"/>
                <a:gd name="T14" fmla="*/ 547 w 1645"/>
                <a:gd name="T15" fmla="*/ 1439 h 1439"/>
                <a:gd name="T16" fmla="*/ 547 w 1645"/>
                <a:gd name="T17" fmla="*/ 0 h 1439"/>
                <a:gd name="T18" fmla="*/ 553 w 1645"/>
                <a:gd name="T19" fmla="*/ 0 h 1439"/>
                <a:gd name="T20" fmla="*/ 1099 w 1645"/>
                <a:gd name="T21" fmla="*/ 0 h 1439"/>
                <a:gd name="T22" fmla="*/ 1099 w 1645"/>
                <a:gd name="T23" fmla="*/ 1439 h 1439"/>
                <a:gd name="T24" fmla="*/ 1093 w 1645"/>
                <a:gd name="T25" fmla="*/ 1439 h 1439"/>
                <a:gd name="T26" fmla="*/ 1093 w 1645"/>
                <a:gd name="T27" fmla="*/ 0 h 1439"/>
                <a:gd name="T28" fmla="*/ 1099 w 1645"/>
                <a:gd name="T29" fmla="*/ 0 h 1439"/>
                <a:gd name="T30" fmla="*/ 1645 w 1645"/>
                <a:gd name="T31" fmla="*/ 0 h 1439"/>
                <a:gd name="T32" fmla="*/ 1645 w 1645"/>
                <a:gd name="T33" fmla="*/ 1439 h 1439"/>
                <a:gd name="T34" fmla="*/ 1640 w 1645"/>
                <a:gd name="T35" fmla="*/ 1439 h 1439"/>
                <a:gd name="T36" fmla="*/ 1640 w 1645"/>
                <a:gd name="T37" fmla="*/ 0 h 1439"/>
                <a:gd name="T38" fmla="*/ 1645 w 1645"/>
                <a:gd name="T39" fmla="*/ 0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5" h="1439">
                  <a:moveTo>
                    <a:pt x="6" y="0"/>
                  </a:moveTo>
                  <a:lnTo>
                    <a:pt x="6" y="1439"/>
                  </a:lnTo>
                  <a:lnTo>
                    <a:pt x="0" y="1439"/>
                  </a:lnTo>
                  <a:lnTo>
                    <a:pt x="0" y="0"/>
                  </a:lnTo>
                  <a:lnTo>
                    <a:pt x="6" y="0"/>
                  </a:lnTo>
                  <a:close/>
                  <a:moveTo>
                    <a:pt x="553" y="0"/>
                  </a:moveTo>
                  <a:lnTo>
                    <a:pt x="553" y="1439"/>
                  </a:lnTo>
                  <a:lnTo>
                    <a:pt x="547" y="1439"/>
                  </a:lnTo>
                  <a:lnTo>
                    <a:pt x="547" y="0"/>
                  </a:lnTo>
                  <a:lnTo>
                    <a:pt x="553" y="0"/>
                  </a:lnTo>
                  <a:close/>
                  <a:moveTo>
                    <a:pt x="1099" y="0"/>
                  </a:moveTo>
                  <a:lnTo>
                    <a:pt x="1099" y="1439"/>
                  </a:lnTo>
                  <a:lnTo>
                    <a:pt x="1093" y="1439"/>
                  </a:lnTo>
                  <a:lnTo>
                    <a:pt x="1093" y="0"/>
                  </a:lnTo>
                  <a:lnTo>
                    <a:pt x="1099" y="0"/>
                  </a:lnTo>
                  <a:close/>
                  <a:moveTo>
                    <a:pt x="1645" y="0"/>
                  </a:moveTo>
                  <a:lnTo>
                    <a:pt x="1645" y="1439"/>
                  </a:lnTo>
                  <a:lnTo>
                    <a:pt x="1640" y="1439"/>
                  </a:lnTo>
                  <a:lnTo>
                    <a:pt x="1640" y="0"/>
                  </a:lnTo>
                  <a:lnTo>
                    <a:pt x="1645"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1" name="Rectangle 25"/>
          <p:cNvSpPr>
            <a:spLocks noChangeArrowheads="1"/>
          </p:cNvSpPr>
          <p:nvPr/>
        </p:nvSpPr>
        <p:spPr bwMode="auto">
          <a:xfrm>
            <a:off x="1676400" y="152400"/>
            <a:ext cx="62109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800" b="1" dirty="0" smtClean="0">
                <a:solidFill>
                  <a:srgbClr val="000000"/>
                </a:solidFill>
                <a:latin typeface="Calibri" pitchFamily="34" charset="0"/>
              </a:rPr>
              <a:t>Application of Regulations – 3175 (Gas)</a:t>
            </a:r>
            <a:endParaRPr lang="en-US" altLang="en-US" sz="2800" b="1" dirty="0" smtClean="0">
              <a:solidFill>
                <a:prstClr val="black"/>
              </a:solidFill>
            </a:endParaRPr>
          </a:p>
        </p:txBody>
      </p:sp>
      <p:sp>
        <p:nvSpPr>
          <p:cNvPr id="9" name="Right Arrow 8"/>
          <p:cNvSpPr/>
          <p:nvPr/>
        </p:nvSpPr>
        <p:spPr>
          <a:xfrm>
            <a:off x="8640977" y="4512272"/>
            <a:ext cx="298023" cy="16359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22"/>
          <p:cNvSpPr>
            <a:spLocks noChangeArrowheads="1"/>
          </p:cNvSpPr>
          <p:nvPr/>
        </p:nvSpPr>
        <p:spPr bwMode="auto">
          <a:xfrm>
            <a:off x="1724836" y="6080901"/>
            <a:ext cx="691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alibri" pitchFamily="34" charset="0"/>
              </a:rPr>
              <a:t>Grandfathering of meter tubes (A and A’ only) (3175.61(a))</a:t>
            </a:r>
            <a:endParaRPr lang="en-US" altLang="en-US" sz="1600" dirty="0" smtClean="0">
              <a:solidFill>
                <a:prstClr val="black"/>
              </a:solidFill>
            </a:endParaRPr>
          </a:p>
        </p:txBody>
      </p:sp>
      <p:grpSp>
        <p:nvGrpSpPr>
          <p:cNvPr id="5" name="Group 4"/>
          <p:cNvGrpSpPr/>
          <p:nvPr/>
        </p:nvGrpSpPr>
        <p:grpSpPr>
          <a:xfrm>
            <a:off x="838962" y="5153100"/>
            <a:ext cx="871525" cy="1483370"/>
            <a:chOff x="838962" y="5153100"/>
            <a:chExt cx="871525" cy="1243146"/>
          </a:xfrm>
        </p:grpSpPr>
        <p:sp>
          <p:nvSpPr>
            <p:cNvPr id="36" name="Rectangle 35"/>
            <p:cNvSpPr/>
            <p:nvPr/>
          </p:nvSpPr>
          <p:spPr>
            <a:xfrm>
              <a:off x="838962" y="5652920"/>
              <a:ext cx="860530" cy="2269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838962" y="5402865"/>
              <a:ext cx="860530" cy="2269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838962" y="5153100"/>
              <a:ext cx="862899" cy="2269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838962" y="5913179"/>
              <a:ext cx="860530" cy="22697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p:nvSpPr>
          <p:spPr>
            <a:xfrm>
              <a:off x="849957" y="6169276"/>
              <a:ext cx="860530" cy="226970"/>
            </a:xfrm>
            <a:prstGeom prst="rect">
              <a:avLst/>
            </a:prstGeom>
            <a:pattFill prst="lgCheck">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9" name="Rectangle 22"/>
          <p:cNvSpPr>
            <a:spLocks noChangeArrowheads="1"/>
          </p:cNvSpPr>
          <p:nvPr/>
        </p:nvSpPr>
        <p:spPr bwMode="auto">
          <a:xfrm>
            <a:off x="1726404" y="6374706"/>
            <a:ext cx="69138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dirty="0" smtClean="0">
                <a:solidFill>
                  <a:srgbClr val="000000"/>
                </a:solidFill>
                <a:latin typeface="Calibri" pitchFamily="34" charset="0"/>
              </a:rPr>
              <a:t>Grandfathering of meter tubes (A and A’ only) and flow computer software (3175.61(b))</a:t>
            </a:r>
            <a:endParaRPr lang="en-US" altLang="en-US" sz="1600" dirty="0" smtClean="0">
              <a:solidFill>
                <a:prstClr val="black"/>
              </a:solidFill>
            </a:endParaRPr>
          </a:p>
        </p:txBody>
      </p:sp>
    </p:spTree>
    <p:extLst>
      <p:ext uri="{BB962C8B-B14F-4D97-AF65-F5344CB8AC3E}">
        <p14:creationId xmlns:p14="http://schemas.microsoft.com/office/powerpoint/2010/main" val="97057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6617196"/>
          </a:xfrm>
          <a:prstGeom prst="rect">
            <a:avLst/>
          </a:prstGeom>
          <a:noFill/>
        </p:spPr>
        <p:txBody>
          <a:bodyPr wrap="square" rtlCol="0">
            <a:spAutoFit/>
          </a:bodyPr>
          <a:lstStyle/>
          <a:p>
            <a:pPr algn="ctr"/>
            <a:r>
              <a:rPr lang="en-US" sz="3600" b="1" dirty="0" smtClean="0">
                <a:solidFill>
                  <a:srgbClr val="FFFF00"/>
                </a:solidFill>
              </a:rPr>
              <a:t>3175 – Gas Measurement</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Performance requirements</a:t>
            </a:r>
          </a:p>
          <a:p>
            <a:pPr marL="914400" lvl="1" indent="-457200">
              <a:buFont typeface="Arial" panose="020B0604020202020204" pitchFamily="34" charset="0"/>
              <a:buChar char="•"/>
            </a:pPr>
            <a:r>
              <a:rPr lang="en-US" sz="2400" dirty="0" smtClean="0">
                <a:solidFill>
                  <a:schemeClr val="bg1"/>
                </a:solidFill>
              </a:rPr>
              <a:t>Uncertainty, bias, verifiability</a:t>
            </a:r>
          </a:p>
          <a:p>
            <a:pPr marL="457200" indent="-457200">
              <a:buFont typeface="Arial" panose="020B0604020202020204" pitchFamily="34" charset="0"/>
              <a:buChar char="•"/>
            </a:pPr>
            <a:r>
              <a:rPr lang="en-US" sz="2800" dirty="0" smtClean="0">
                <a:solidFill>
                  <a:schemeClr val="bg1"/>
                </a:solidFill>
              </a:rPr>
              <a:t>Approval of measurement equipment by make and model (after January 17, 2019)</a:t>
            </a:r>
          </a:p>
          <a:p>
            <a:pPr marL="914400" lvl="1" indent="-457200">
              <a:buFont typeface="Arial" panose="020B0604020202020204" pitchFamily="34" charset="0"/>
              <a:buChar char="•"/>
            </a:pPr>
            <a:r>
              <a:rPr lang="en-US" sz="2400" dirty="0" smtClean="0">
                <a:solidFill>
                  <a:schemeClr val="bg1"/>
                </a:solidFill>
              </a:rPr>
              <a:t>Transducers</a:t>
            </a:r>
          </a:p>
          <a:p>
            <a:pPr marL="914400" lvl="1" indent="-457200">
              <a:buFont typeface="Arial" panose="020B0604020202020204" pitchFamily="34" charset="0"/>
              <a:buChar char="•"/>
            </a:pPr>
            <a:r>
              <a:rPr lang="en-US" sz="2400" dirty="0" smtClean="0">
                <a:solidFill>
                  <a:schemeClr val="bg1"/>
                </a:solidFill>
              </a:rPr>
              <a:t>Flow computer/software</a:t>
            </a:r>
          </a:p>
          <a:p>
            <a:pPr marL="914400" lvl="1" indent="-457200">
              <a:buFont typeface="Arial" panose="020B0604020202020204" pitchFamily="34" charset="0"/>
              <a:buChar char="•"/>
            </a:pPr>
            <a:r>
              <a:rPr lang="en-US" sz="2400" dirty="0" smtClean="0">
                <a:solidFill>
                  <a:schemeClr val="bg1"/>
                </a:solidFill>
              </a:rPr>
              <a:t>Flow conditioners</a:t>
            </a:r>
          </a:p>
          <a:p>
            <a:pPr marL="914400" lvl="1" indent="-457200">
              <a:buFont typeface="Arial" panose="020B0604020202020204" pitchFamily="34" charset="0"/>
              <a:buChar char="•"/>
            </a:pPr>
            <a:r>
              <a:rPr lang="en-US" sz="2400" dirty="0" smtClean="0">
                <a:solidFill>
                  <a:schemeClr val="bg1"/>
                </a:solidFill>
              </a:rPr>
              <a:t>Differential meters (other than orifice plates)</a:t>
            </a:r>
          </a:p>
          <a:p>
            <a:pPr marL="914400" lvl="1" indent="-457200">
              <a:buFont typeface="Arial" panose="020B0604020202020204" pitchFamily="34" charset="0"/>
              <a:buChar char="•"/>
            </a:pPr>
            <a:r>
              <a:rPr lang="en-US" sz="2400" dirty="0" smtClean="0">
                <a:solidFill>
                  <a:schemeClr val="bg1"/>
                </a:solidFill>
              </a:rPr>
              <a:t>Linear meters</a:t>
            </a:r>
          </a:p>
          <a:p>
            <a:pPr marL="914400" lvl="1" indent="-457200">
              <a:buFont typeface="Arial" panose="020B0604020202020204" pitchFamily="34" charset="0"/>
              <a:buChar char="•"/>
            </a:pPr>
            <a:r>
              <a:rPr lang="en-US" sz="2400" dirty="0" smtClean="0">
                <a:solidFill>
                  <a:schemeClr val="bg1"/>
                </a:solidFill>
              </a:rPr>
              <a:t>Accounting systems</a:t>
            </a:r>
          </a:p>
          <a:p>
            <a:pPr marL="457200" indent="-457200">
              <a:buFont typeface="Arial" panose="020B0604020202020204" pitchFamily="34" charset="0"/>
              <a:buChar char="•"/>
            </a:pPr>
            <a:r>
              <a:rPr lang="en-US" sz="2400" dirty="0" smtClean="0">
                <a:solidFill>
                  <a:schemeClr val="bg1"/>
                </a:solidFill>
              </a:rPr>
              <a:t>Orifice meter requirements</a:t>
            </a:r>
          </a:p>
          <a:p>
            <a:pPr marL="457200" indent="-457200">
              <a:buFont typeface="Arial" panose="020B0604020202020204" pitchFamily="34" charset="0"/>
              <a:buChar char="•"/>
            </a:pPr>
            <a:r>
              <a:rPr lang="en-US" sz="2400" dirty="0" smtClean="0">
                <a:solidFill>
                  <a:schemeClr val="bg1"/>
                </a:solidFill>
              </a:rPr>
              <a:t>Mechanical recorders (&lt; 200 </a:t>
            </a:r>
            <a:r>
              <a:rPr lang="en-US" sz="2400" dirty="0" err="1" smtClean="0">
                <a:solidFill>
                  <a:schemeClr val="bg1"/>
                </a:solidFill>
              </a:rPr>
              <a:t>Mcf</a:t>
            </a:r>
            <a:r>
              <a:rPr lang="en-US" sz="2400" dirty="0" smtClean="0">
                <a:solidFill>
                  <a:schemeClr val="bg1"/>
                </a:solidFill>
              </a:rPr>
              <a:t>/day)</a:t>
            </a:r>
          </a:p>
          <a:p>
            <a:pPr marL="914400" lvl="1" indent="-457200">
              <a:buFont typeface="Arial" panose="020B0604020202020204" pitchFamily="34" charset="0"/>
              <a:buChar char="•"/>
            </a:pPr>
            <a:endParaRPr lang="en-US" sz="2400" dirty="0" smtClean="0">
              <a:solidFill>
                <a:schemeClr val="bg1"/>
              </a:solidFill>
            </a:endParaRPr>
          </a:p>
          <a:p>
            <a:pPr marL="457200" indent="-457200">
              <a:buFont typeface="Arial" panose="020B0604020202020204"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33434552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5324535"/>
          </a:xfrm>
          <a:prstGeom prst="rect">
            <a:avLst/>
          </a:prstGeom>
          <a:noFill/>
        </p:spPr>
        <p:txBody>
          <a:bodyPr wrap="square" rtlCol="0">
            <a:spAutoFit/>
          </a:bodyPr>
          <a:lstStyle/>
          <a:p>
            <a:pPr algn="ctr"/>
            <a:r>
              <a:rPr lang="en-US" sz="3600" b="1" dirty="0" smtClean="0">
                <a:solidFill>
                  <a:srgbClr val="FFFF00"/>
                </a:solidFill>
              </a:rPr>
              <a:t>3175 – Gas Measurement</a:t>
            </a:r>
          </a:p>
          <a:p>
            <a:endParaRPr lang="en-US" sz="800" b="1" dirty="0" smtClean="0">
              <a:solidFill>
                <a:srgbClr val="00B0F0"/>
              </a:solidFill>
            </a:endParaRPr>
          </a:p>
          <a:p>
            <a:endParaRPr lang="en-US" sz="2800" b="1" dirty="0">
              <a:solidFill>
                <a:schemeClr val="bg1"/>
              </a:solidFill>
            </a:endParaRPr>
          </a:p>
          <a:p>
            <a:pPr marL="457200" indent="-457200">
              <a:buFont typeface="Arial" panose="020B0604020202020204" pitchFamily="34" charset="0"/>
              <a:buChar char="•"/>
            </a:pPr>
            <a:r>
              <a:rPr lang="en-US" sz="2800" dirty="0" smtClean="0">
                <a:solidFill>
                  <a:schemeClr val="bg1"/>
                </a:solidFill>
              </a:rPr>
              <a:t>EGM systems (similar to statewide NTLs)</a:t>
            </a:r>
          </a:p>
          <a:p>
            <a:pPr marL="457200" indent="-457200">
              <a:buFont typeface="Arial" panose="020B0604020202020204" pitchFamily="34" charset="0"/>
              <a:buChar char="•"/>
            </a:pPr>
            <a:r>
              <a:rPr lang="en-US" sz="2800" dirty="0" smtClean="0">
                <a:solidFill>
                  <a:schemeClr val="bg1"/>
                </a:solidFill>
              </a:rPr>
              <a:t>Gas sampling and analysis </a:t>
            </a:r>
            <a:endParaRPr lang="en-US" sz="24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Calculation of volume and heating value</a:t>
            </a:r>
          </a:p>
          <a:p>
            <a:pPr marL="457200" indent="-457200">
              <a:buFont typeface="Arial" panose="020B0604020202020204" pitchFamily="34" charset="0"/>
              <a:buChar char="•"/>
            </a:pPr>
            <a:r>
              <a:rPr lang="en-US" sz="2800" dirty="0" smtClean="0">
                <a:solidFill>
                  <a:schemeClr val="bg1"/>
                </a:solidFill>
              </a:rPr>
              <a:t>Reporting of volume and heating value</a:t>
            </a:r>
          </a:p>
          <a:p>
            <a:pPr marL="914400" lvl="1" indent="-457200">
              <a:buFont typeface="Arial" panose="020B0604020202020204" pitchFamily="34" charset="0"/>
              <a:buChar char="•"/>
            </a:pPr>
            <a:r>
              <a:rPr lang="en-US" sz="2400" dirty="0" smtClean="0">
                <a:solidFill>
                  <a:schemeClr val="bg1"/>
                </a:solidFill>
              </a:rPr>
              <a:t>Heating value “dry” unless water vapor measured with laser, chilled mirror, or other BLM-approved device</a:t>
            </a:r>
          </a:p>
          <a:p>
            <a:pPr marL="914400" lvl="1" indent="-457200">
              <a:buFont typeface="Arial" panose="020B0604020202020204" pitchFamily="34" charset="0"/>
              <a:buChar char="•"/>
            </a:pPr>
            <a:r>
              <a:rPr lang="en-US" sz="2400" dirty="0" smtClean="0">
                <a:solidFill>
                  <a:schemeClr val="bg1"/>
                </a:solidFill>
              </a:rPr>
              <a:t>Volume cannot be adjusted for water vapor</a:t>
            </a:r>
          </a:p>
          <a:p>
            <a:pPr marL="457200" indent="-457200">
              <a:buFont typeface="Arial" panose="020B0604020202020204" pitchFamily="34" charset="0"/>
              <a:buChar char="•"/>
            </a:pPr>
            <a:r>
              <a:rPr lang="en-US" sz="2800" dirty="0" smtClean="0">
                <a:solidFill>
                  <a:schemeClr val="bg1"/>
                </a:solidFill>
              </a:rPr>
              <a:t>Testing protocols for transducers and flow computer software</a:t>
            </a:r>
          </a:p>
          <a:p>
            <a:pPr marL="457200" indent="-457200">
              <a:buFont typeface="Arial" panose="020B0604020202020204"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17683163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93106" y="177032"/>
            <a:ext cx="8255237" cy="4585871"/>
          </a:xfrm>
          <a:prstGeom prst="rect">
            <a:avLst/>
          </a:prstGeom>
          <a:noFill/>
        </p:spPr>
        <p:txBody>
          <a:bodyPr wrap="square" rtlCol="0">
            <a:spAutoFit/>
          </a:bodyPr>
          <a:lstStyle/>
          <a:p>
            <a:pPr algn="ctr"/>
            <a:r>
              <a:rPr lang="en-US" sz="3200" b="1" dirty="0" smtClean="0">
                <a:solidFill>
                  <a:srgbClr val="FFFF00"/>
                </a:solidFill>
              </a:rPr>
              <a:t>3175 – Phase-in Periods</a:t>
            </a:r>
          </a:p>
          <a:p>
            <a:endParaRPr lang="en-US" sz="800" b="1" dirty="0" smtClean="0">
              <a:solidFill>
                <a:srgbClr val="00B0F0"/>
              </a:solidFill>
            </a:endParaRPr>
          </a:p>
          <a:p>
            <a:endParaRPr lang="en-US" sz="2800" dirty="0">
              <a:solidFill>
                <a:schemeClr val="bg1"/>
              </a:solidFill>
            </a:endParaRPr>
          </a:p>
          <a:p>
            <a:pPr marL="457200" indent="-457200">
              <a:buFont typeface="Arial" panose="020B0604020202020204" pitchFamily="34" charset="0"/>
              <a:buChar char="•"/>
            </a:pPr>
            <a:r>
              <a:rPr lang="en-US" sz="2800" dirty="0" smtClean="0">
                <a:solidFill>
                  <a:schemeClr val="bg1"/>
                </a:solidFill>
              </a:rPr>
              <a:t>Phase-in periods are for “measurement equipment and procedures”</a:t>
            </a:r>
          </a:p>
          <a:p>
            <a:pPr marL="457200" indent="-457200">
              <a:buFont typeface="Arial" panose="020B0604020202020204" pitchFamily="34" charset="0"/>
              <a:buChar char="•"/>
            </a:pPr>
            <a:r>
              <a:rPr lang="en-US" sz="2800" dirty="0" smtClean="0">
                <a:solidFill>
                  <a:schemeClr val="bg1"/>
                </a:solidFill>
              </a:rPr>
              <a:t>The BLM believes that the requirement for “dry </a:t>
            </a:r>
            <a:r>
              <a:rPr lang="en-US" sz="2800" dirty="0" err="1" smtClean="0">
                <a:solidFill>
                  <a:schemeClr val="bg1"/>
                </a:solidFill>
              </a:rPr>
              <a:t>Btus</a:t>
            </a:r>
            <a:r>
              <a:rPr lang="en-US" sz="2800" dirty="0" smtClean="0">
                <a:solidFill>
                  <a:schemeClr val="bg1"/>
                </a:solidFill>
              </a:rPr>
              <a:t>” is a reporting issue, not a measurement equipment or procedure.</a:t>
            </a:r>
          </a:p>
          <a:p>
            <a:pPr marL="457200" indent="-457200">
              <a:buFont typeface="Arial" panose="020B0604020202020204" pitchFamily="34" charset="0"/>
              <a:buChar char="•"/>
            </a:pPr>
            <a:r>
              <a:rPr lang="en-US" sz="2800" dirty="0" smtClean="0">
                <a:solidFill>
                  <a:schemeClr val="bg1"/>
                </a:solidFill>
              </a:rPr>
              <a:t>Therefore, there is no phase-in period for reporting “dry </a:t>
            </a:r>
            <a:r>
              <a:rPr lang="en-US" sz="2800" dirty="0" err="1" smtClean="0">
                <a:solidFill>
                  <a:schemeClr val="bg1"/>
                </a:solidFill>
              </a:rPr>
              <a:t>Btus</a:t>
            </a:r>
            <a:r>
              <a:rPr lang="en-US" sz="2800" dirty="0" smtClean="0">
                <a:solidFill>
                  <a:schemeClr val="bg1"/>
                </a:solidFill>
              </a:rPr>
              <a:t>”</a:t>
            </a:r>
          </a:p>
          <a:p>
            <a:pPr marL="457200" indent="-457200">
              <a:buFont typeface="Arial" panose="020B0604020202020204"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26886565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6" y="509728"/>
            <a:ext cx="8363712" cy="5139869"/>
          </a:xfrm>
          <a:prstGeom prst="rect">
            <a:avLst/>
          </a:prstGeom>
        </p:spPr>
        <p:txBody>
          <a:bodyPr wrap="square">
            <a:spAutoFit/>
          </a:bodyPr>
          <a:lstStyle/>
          <a:p>
            <a:r>
              <a:rPr lang="en-US" sz="3600" dirty="0">
                <a:solidFill>
                  <a:prstClr val="white"/>
                </a:solidFill>
                <a:latin typeface="arial"/>
              </a:rPr>
              <a:t>Contact Information:</a:t>
            </a:r>
          </a:p>
          <a:p>
            <a:endParaRPr lang="en-US" sz="3200" dirty="0">
              <a:solidFill>
                <a:prstClr val="white"/>
              </a:solidFill>
              <a:latin typeface="arial"/>
            </a:endParaRPr>
          </a:p>
          <a:p>
            <a:r>
              <a:rPr lang="en-US" sz="2000" dirty="0">
                <a:solidFill>
                  <a:prstClr val="white"/>
                </a:solidFill>
                <a:latin typeface="arial"/>
              </a:rPr>
              <a:t>3173: </a:t>
            </a:r>
            <a:r>
              <a:rPr lang="en-US" sz="2000" dirty="0" smtClean="0">
                <a:solidFill>
                  <a:prstClr val="white"/>
                </a:solidFill>
                <a:latin typeface="arial"/>
              </a:rPr>
              <a:t>	Mike Wade (</a:t>
            </a:r>
            <a:r>
              <a:rPr lang="en-US" sz="2000" dirty="0" smtClean="0">
                <a:latin typeface="arial"/>
              </a:rPr>
              <a:t>mwade@blm.gov</a:t>
            </a:r>
            <a:r>
              <a:rPr lang="en-US" sz="2000" dirty="0" smtClean="0">
                <a:solidFill>
                  <a:prstClr val="white"/>
                </a:solidFill>
                <a:latin typeface="arial"/>
              </a:rPr>
              <a:t>)</a:t>
            </a:r>
          </a:p>
          <a:p>
            <a:r>
              <a:rPr lang="en-US" sz="2000" dirty="0">
                <a:solidFill>
                  <a:prstClr val="white"/>
                </a:solidFill>
                <a:latin typeface="arial"/>
              </a:rPr>
              <a:t>	</a:t>
            </a:r>
            <a:r>
              <a:rPr lang="en-US" sz="2000" dirty="0" smtClean="0">
                <a:solidFill>
                  <a:prstClr val="white"/>
                </a:solidFill>
                <a:latin typeface="arial"/>
              </a:rPr>
              <a:t>303-239-3737</a:t>
            </a:r>
          </a:p>
          <a:p>
            <a:r>
              <a:rPr lang="en-US" sz="2000" dirty="0">
                <a:solidFill>
                  <a:prstClr val="white"/>
                </a:solidFill>
                <a:latin typeface="arial"/>
              </a:rPr>
              <a:t>	</a:t>
            </a:r>
            <a:r>
              <a:rPr lang="en-US" sz="2000" dirty="0" smtClean="0">
                <a:solidFill>
                  <a:prstClr val="white"/>
                </a:solidFill>
                <a:latin typeface="arial"/>
              </a:rPr>
              <a:t>BLM_WO_3173@blm.gov</a:t>
            </a:r>
            <a:endParaRPr lang="en-US" sz="2000" dirty="0">
              <a:solidFill>
                <a:prstClr val="white"/>
              </a:solidFill>
              <a:latin typeface="arial"/>
            </a:endParaRPr>
          </a:p>
          <a:p>
            <a:endParaRPr lang="en-US" sz="2000" dirty="0" smtClean="0">
              <a:solidFill>
                <a:prstClr val="white"/>
              </a:solidFill>
              <a:latin typeface="arial"/>
            </a:endParaRPr>
          </a:p>
          <a:p>
            <a:r>
              <a:rPr lang="en-US" sz="2000" dirty="0" smtClean="0">
                <a:solidFill>
                  <a:prstClr val="white"/>
                </a:solidFill>
                <a:latin typeface="arial"/>
              </a:rPr>
              <a:t>3174</a:t>
            </a:r>
            <a:r>
              <a:rPr lang="en-US" sz="2000" dirty="0">
                <a:solidFill>
                  <a:prstClr val="white"/>
                </a:solidFill>
                <a:latin typeface="arial"/>
              </a:rPr>
              <a:t>: </a:t>
            </a:r>
            <a:r>
              <a:rPr lang="en-US" sz="2000" dirty="0" smtClean="0">
                <a:solidFill>
                  <a:prstClr val="white"/>
                </a:solidFill>
                <a:latin typeface="arial"/>
              </a:rPr>
              <a:t>	Beth Poindexter (bpoindexter@blm.gov)</a:t>
            </a:r>
          </a:p>
          <a:p>
            <a:r>
              <a:rPr lang="en-US" sz="2000" dirty="0" smtClean="0">
                <a:solidFill>
                  <a:prstClr val="white"/>
                </a:solidFill>
                <a:latin typeface="arial"/>
              </a:rPr>
              <a:t>	701-227-7724</a:t>
            </a:r>
            <a:r>
              <a:rPr lang="en-US" sz="2000" dirty="0">
                <a:solidFill>
                  <a:prstClr val="white"/>
                </a:solidFill>
                <a:latin typeface="arial"/>
              </a:rPr>
              <a:t>	</a:t>
            </a:r>
            <a:endParaRPr lang="en-US" sz="2000" dirty="0" smtClean="0">
              <a:solidFill>
                <a:prstClr val="white"/>
              </a:solidFill>
              <a:latin typeface="arial"/>
            </a:endParaRPr>
          </a:p>
          <a:p>
            <a:r>
              <a:rPr lang="en-US" sz="2000" dirty="0" smtClean="0">
                <a:solidFill>
                  <a:prstClr val="white"/>
                </a:solidFill>
                <a:latin typeface="arial"/>
              </a:rPr>
              <a:t>	BLM_WO_3174@blm.gov</a:t>
            </a:r>
          </a:p>
          <a:p>
            <a:endParaRPr lang="en-US" sz="2000" dirty="0">
              <a:solidFill>
                <a:prstClr val="white"/>
              </a:solidFill>
              <a:latin typeface="arial"/>
            </a:endParaRPr>
          </a:p>
          <a:p>
            <a:r>
              <a:rPr lang="en-US" sz="2000" dirty="0" smtClean="0">
                <a:solidFill>
                  <a:prstClr val="white"/>
                </a:solidFill>
                <a:latin typeface="arial"/>
              </a:rPr>
              <a:t>3175: 	Rich </a:t>
            </a:r>
            <a:r>
              <a:rPr lang="en-US" sz="2000" dirty="0" err="1" smtClean="0">
                <a:solidFill>
                  <a:prstClr val="white"/>
                </a:solidFill>
                <a:latin typeface="arial"/>
              </a:rPr>
              <a:t>Estabrook</a:t>
            </a:r>
            <a:r>
              <a:rPr lang="en-US" sz="2000" dirty="0" smtClean="0">
                <a:solidFill>
                  <a:prstClr val="white"/>
                </a:solidFill>
                <a:latin typeface="arial"/>
              </a:rPr>
              <a:t> (restabro@blm.gov) </a:t>
            </a:r>
          </a:p>
          <a:p>
            <a:r>
              <a:rPr lang="en-US" sz="2000" dirty="0" smtClean="0">
                <a:solidFill>
                  <a:prstClr val="white"/>
                </a:solidFill>
                <a:latin typeface="arial"/>
              </a:rPr>
              <a:t>	707-468-4052</a:t>
            </a:r>
            <a:endParaRPr lang="en-US" sz="2000" dirty="0">
              <a:solidFill>
                <a:prstClr val="white"/>
              </a:solidFill>
              <a:latin typeface="arial"/>
            </a:endParaRPr>
          </a:p>
          <a:p>
            <a:r>
              <a:rPr lang="en-US" sz="2000" dirty="0" smtClean="0">
                <a:solidFill>
                  <a:prstClr val="white"/>
                </a:solidFill>
                <a:latin typeface="arial"/>
              </a:rPr>
              <a:t>	BLM_WO_3175@blm.gov</a:t>
            </a:r>
            <a:endParaRPr lang="en-US" sz="2000" dirty="0">
              <a:solidFill>
                <a:prstClr val="white"/>
              </a:solidFill>
              <a:latin typeface="arial"/>
            </a:endParaRPr>
          </a:p>
          <a:p>
            <a:endParaRPr lang="en-US" sz="2000" dirty="0" smtClean="0">
              <a:solidFill>
                <a:prstClr val="white"/>
              </a:solidFill>
              <a:latin typeface="arial"/>
            </a:endParaRPr>
          </a:p>
          <a:p>
            <a:r>
              <a:rPr lang="en-US" sz="2000" dirty="0" smtClean="0">
                <a:solidFill>
                  <a:prstClr val="white"/>
                </a:solidFill>
                <a:latin typeface="arial"/>
              </a:rPr>
              <a:t>PMT</a:t>
            </a:r>
            <a:r>
              <a:rPr lang="en-US" sz="2000" dirty="0">
                <a:solidFill>
                  <a:prstClr val="white"/>
                </a:solidFill>
                <a:latin typeface="arial"/>
              </a:rPr>
              <a:t>: </a:t>
            </a:r>
            <a:r>
              <a:rPr lang="en-US" sz="2000" dirty="0" smtClean="0">
                <a:solidFill>
                  <a:prstClr val="white"/>
                </a:solidFill>
                <a:latin typeface="arial"/>
              </a:rPr>
              <a:t> BLM_WO_PMT@blm.gov</a:t>
            </a:r>
            <a:endParaRPr lang="en-US" sz="2000" dirty="0">
              <a:solidFill>
                <a:prstClr val="white"/>
              </a:solidFill>
              <a:latin typeface="arial"/>
            </a:endParaRPr>
          </a:p>
        </p:txBody>
      </p:sp>
    </p:spTree>
    <p:extLst>
      <p:ext uri="{BB962C8B-B14F-4D97-AF65-F5344CB8AC3E}">
        <p14:creationId xmlns:p14="http://schemas.microsoft.com/office/powerpoint/2010/main" val="1891445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E53CDED-54A9-487D-8B50-ED422FBEC8F5}">
  <ds:schemaRefs>
    <ds:schemaRef ds:uri="ESRI.ArcGIS.Mapping.OfficeIntegration.PowerPointInfo"/>
  </ds:schemaRefs>
</ds:datastoreItem>
</file>

<file path=customXml/itemProps2.xml><?xml version="1.0" encoding="utf-8"?>
<ds:datastoreItem xmlns:ds="http://schemas.openxmlformats.org/officeDocument/2006/customXml" ds:itemID="{851E3439-79E9-465C-849F-FB14E96CBE7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11578</TotalTime>
  <Words>3614</Words>
  <Application>Microsoft Office PowerPoint</Application>
  <PresentationFormat>On-screen Show (4:3)</PresentationFormat>
  <Paragraphs>1106</Paragraphs>
  <Slides>96</Slides>
  <Notes>3</Notes>
  <HiddenSlides>9</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96</vt:i4>
      </vt:variant>
    </vt:vector>
  </HeadingPairs>
  <TitlesOfParts>
    <vt:vector size="111" baseType="lpstr">
      <vt:lpstr>Arial</vt:lpstr>
      <vt:lpstr>Arial</vt:lpstr>
      <vt:lpstr>Calibri</vt:lpstr>
      <vt:lpstr>Comic Sans MS</vt:lpstr>
      <vt:lpstr>Lucida Handwriting</vt:lpstr>
      <vt:lpstr>Times New Roman</vt:lpstr>
      <vt:lpstr>Office Theme</vt:lpstr>
      <vt:lpstr>Default Design</vt:lpstr>
      <vt:lpstr>1_Office Theme</vt:lpstr>
      <vt:lpstr>2_Office Theme</vt:lpstr>
      <vt:lpstr>3_Office Theme</vt:lpstr>
      <vt:lpstr>13_Office Theme</vt:lpstr>
      <vt:lpstr>4_Office Theme</vt:lpstr>
      <vt:lpstr>5_Office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Estabrook</dc:creator>
  <cp:lastModifiedBy>Ford, Michael2</cp:lastModifiedBy>
  <cp:revision>442</cp:revision>
  <cp:lastPrinted>2017-04-03T15:25:35Z</cp:lastPrinted>
  <dcterms:created xsi:type="dcterms:W3CDTF">2011-06-22T15:34:19Z</dcterms:created>
  <dcterms:modified xsi:type="dcterms:W3CDTF">2018-08-09T21:19:38Z</dcterms:modified>
</cp:coreProperties>
</file>